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6" r:id="rId2"/>
    <p:sldId id="367" r:id="rId3"/>
    <p:sldId id="344" r:id="rId4"/>
    <p:sldId id="382" r:id="rId5"/>
    <p:sldId id="369" r:id="rId6"/>
    <p:sldId id="386" r:id="rId7"/>
    <p:sldId id="358" r:id="rId8"/>
    <p:sldId id="357" r:id="rId9"/>
    <p:sldId id="359" r:id="rId10"/>
    <p:sldId id="365" r:id="rId11"/>
    <p:sldId id="322" r:id="rId12"/>
    <p:sldId id="321" r:id="rId13"/>
    <p:sldId id="320" r:id="rId14"/>
    <p:sldId id="360" r:id="rId15"/>
    <p:sldId id="366" r:id="rId16"/>
    <p:sldId id="362" r:id="rId17"/>
    <p:sldId id="363" r:id="rId18"/>
    <p:sldId id="374" r:id="rId19"/>
    <p:sldId id="364" r:id="rId20"/>
    <p:sldId id="384" r:id="rId21"/>
    <p:sldId id="372" r:id="rId22"/>
    <p:sldId id="383" r:id="rId23"/>
    <p:sldId id="376" r:id="rId24"/>
    <p:sldId id="379" r:id="rId25"/>
    <p:sldId id="380" r:id="rId26"/>
    <p:sldId id="381" r:id="rId27"/>
    <p:sldId id="385" r:id="rId28"/>
    <p:sldId id="373" r:id="rId29"/>
    <p:sldId id="375" r:id="rId30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94" userDrawn="1">
          <p15:clr>
            <a:srgbClr val="A4A3A4"/>
          </p15:clr>
        </p15:guide>
        <p15:guide id="2" pos="300" userDrawn="1">
          <p15:clr>
            <a:srgbClr val="A4A3A4"/>
          </p15:clr>
        </p15:guide>
        <p15:guide id="3" orient="horz" pos="11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0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878" y="-1290"/>
      </p:cViewPr>
      <p:guideLst>
        <p:guide orient="horz" pos="4294"/>
        <p:guide pos="300"/>
        <p:guide orient="horz" pos="111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0" d="100"/>
        <a:sy n="120" d="100"/>
      </p:scale>
      <p:origin x="0" y="-84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88558-F828-4BF6-B408-79D0AC865840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28A09E-2A56-4F92-AC68-479B650580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699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52652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AD049-2D58-ADED-07C2-3B7E0DE0E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E16C07F-D6FC-26B9-D1F9-7DCF97433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AE470F8-4AC6-8EA5-AA3A-CA7F98BBF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C62FA08-905E-AE3B-AC6D-F6F3AC6DE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2302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840A-41FA-94F1-CD47-DCF441CCA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D260368-4C0A-E853-26ED-C854BE471F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5BDDD1D-045E-601C-2B7D-FBE6865C8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A7AC19-968D-4AA6-E505-306772C89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3482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2CE0C-34ED-342D-5541-86DCDF967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4D76EDF-B722-AD2E-9FFC-108EB8EDF6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97FD9FA-E6FD-289E-C6EA-C9EC061C46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3E477E-A3F2-6BAC-85A7-B8F2967773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37852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0F54-64E1-D7C9-AAB0-71724BE4F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9FFADDD-B12E-B860-0EA3-049D9E21B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F8EABCA-BD72-3CBB-4299-38748B07FD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CEF54A-D4F5-41AD-F766-BD367148C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756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7D5D4-E052-DFEE-3FC0-1170B4118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C3B0799-5F98-D874-C09B-0017FC067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F08CEB6-ADDF-3D69-856E-319C46198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ADCFA6-60BA-3CE9-453C-105DD0D8D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26286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525E2-772B-AA9A-A39A-7211B0E9D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6ADE73C-905A-F459-E924-529B9C9EC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2194DB2-0E08-D7D4-B3BB-F1F71C318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1C8D74D-20E5-3629-E478-7E15934BA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7828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1C17A-143A-04BB-4863-87BEDB6B4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4217864-EB27-F9D7-AAAB-0853C9742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8C3A777-FC51-5C11-CBA5-95C09FA4C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CC462D9-85B2-E96B-4579-0BE14FA56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88753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8C48-4CA2-91DE-83AD-4F216A7C6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B03DD15-3280-A5C2-C1DD-83513572F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EEA4F72-FC1A-359F-3CAC-00AD5BCCE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DD9E11-CB63-697F-B760-E471235C9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2658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8420D-8D7C-50E4-A87A-0B909ED53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F5442DE-CD47-ED48-98C6-50B5FE41D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4B460EB-20D2-C00F-B52C-2D0DE8006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FB48A9F-0F1C-7F72-9FDE-E5D2DBB01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4299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2C9D2-8D44-579A-9763-288B8562F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B83139A-C3D1-F8CB-C7B0-91C3D11776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4AEFDC0-4A38-10F7-0618-ADC3BE96D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D624DE-2E3B-7D20-2BE6-39385C839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79870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48BDC-D1F5-0FB3-596D-8EE6E77B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D8365EF-9703-9359-CB25-6FC70D051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5655BEE-00E5-96A5-FB66-AD0C10437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0D7449-A4F3-B087-B3DA-283CBF8FCB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2576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3ABFE-F17A-812A-4FC4-DD24695C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D45A84D-665A-38CF-F8BD-2F64BBA5A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7144E3B-3E53-3B47-89C8-CF72990A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D86513-B865-97F6-806C-8BF389A14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33977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FAEC5-7EE3-CEC3-55A6-442F8F301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9D2A0DC7-5A3C-7E0F-06C5-E5B9459D15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AFB672E-C397-8CB1-41EA-98562BB0E5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666E627-983F-42FE-F570-DD7CA1F486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90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B4F5E-2645-F827-37AC-3FB455B3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2425DAA-8FCA-40AA-4337-E64D3272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A495CF3-4096-BD69-6C4F-B152A2523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B723A4C-6AF7-15CB-E4E1-F6D5606F2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5632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1D9EE-05EA-A43D-4E66-028EBC0B5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A046A1-F800-7766-17DB-9A968F94E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5D4F594-91D6-6734-334F-0BA81BA20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8772B-74B4-DDED-D4B7-76FBC2777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59796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214F7-C885-7571-F324-75DCF957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865388D-F065-E295-08DD-8AC44B7A9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1B2A56-0E53-1ADC-1A86-0037F1F1D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2B517D-C2EF-C965-FB16-EFBBD4D4B4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4443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114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36346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4120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圖片版面配置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91730" y="2960925"/>
            <a:ext cx="2400165" cy="7585721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按一下圖示以新增圖片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628" y="2373376"/>
            <a:ext cx="3482149" cy="2097024"/>
          </a:xfrm>
        </p:spPr>
        <p:txBody>
          <a:bodyPr lIns="91440" tIns="45720" rIns="91440" bIns="45720" rtlCol="0" anchor="b"/>
          <a:lstStyle>
            <a:lvl1pPr>
              <a:defRPr sz="3038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46" y="5023104"/>
            <a:ext cx="3482149" cy="5949696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1125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128602">
              <a:defRPr sz="1013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257203">
              <a:defRPr sz="9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 marL="385805">
              <a:defRPr sz="787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787"/>
            </a:lvl5pPr>
          </a:lstStyle>
          <a:p>
            <a:pPr lvl="0" rtl="0"/>
            <a:r>
              <a:rPr lang="zh-TW" altLang="en-US" noProof="0"/>
              <a:t>按一下以編輯母片文字樣式</a:t>
            </a:r>
          </a:p>
          <a:p>
            <a:pPr lvl="1" rtl="0"/>
            <a:r>
              <a:rPr lang="zh-TW" altLang="en-US" noProof="0"/>
              <a:t>第二層</a:t>
            </a:r>
          </a:p>
          <a:p>
            <a:pPr lvl="2" rtl="0"/>
            <a:r>
              <a:rPr lang="zh-TW" altLang="en-US" noProof="0"/>
              <a:t>第三層</a:t>
            </a:r>
          </a:p>
          <a:p>
            <a:pPr lvl="3" rtl="0"/>
            <a:r>
              <a:rPr lang="zh-TW" altLang="en-US" noProof="0"/>
              <a:t>第四層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r>
              <a:rPr lang="en-US" altLang="zh-TW" noProof="0"/>
              <a:t>20XX/9/3</a:t>
            </a:r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8DA9DAA-006C-4F4B-980E-E3DF019B24E2}" type="slidenum">
              <a:rPr lang="en-US" altLang="zh-TW" noProof="0" smtClean="0"/>
              <a:pPr/>
              <a:t>‹#›</a:t>
            </a:fld>
            <a:endParaRPr lang="zh-TW" altLang="en-US" noProof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9" name="直線接點​​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1" y="1433725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0651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760">
          <p15:clr>
            <a:srgbClr val="FBAE40"/>
          </p15:clr>
        </p15:guide>
        <p15:guide id="2" pos="32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90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28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7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7389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16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5" name="直線接點​​(S) 8">
            <a:extLst>
              <a:ext uri="{FF2B5EF4-FFF2-40B4-BE49-F238E27FC236}">
                <a16:creationId xmlns:a16="http://schemas.microsoft.com/office/drawing/2014/main" id="{40BC68BA-9ED0-D75A-652C-97699DFA5BEE}"/>
              </a:ext>
            </a:extLst>
          </p:cNvPr>
          <p:cNvCxnSpPr>
            <a:cxnSpLocks/>
          </p:cNvCxnSpPr>
          <p:nvPr userDrawn="1"/>
        </p:nvCxnSpPr>
        <p:spPr>
          <a:xfrm>
            <a:off x="1" y="1433725"/>
            <a:ext cx="4445844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8F9C78F4-CB43-B7B4-EA32-2D200918E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649113"/>
            <a:ext cx="5915025" cy="649110"/>
          </a:xfrm>
        </p:spPr>
        <p:txBody>
          <a:bodyPr>
            <a:normAutofit/>
          </a:bodyPr>
          <a:lstStyle>
            <a:lvl1pPr>
              <a:defRPr sz="2800">
                <a:latin typeface="Noto Serif TC Black" panose="02020200000000000000" pitchFamily="18" charset="-128"/>
                <a:ea typeface="Noto Serif TC Black" panose="02020200000000000000" pitchFamily="18" charset="-128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43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B4C20-2C23-4F1D-9433-4A3CB5968FD6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0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4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BB4C20-2C23-4F1D-9433-4A3CB5968FD6}" type="datetimeFigureOut">
              <a:rPr lang="zh-TW" altLang="en-US" smtClean="0"/>
              <a:t>2025/10/6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9232C-9E56-49BF-9091-7E5F410CDD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20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emf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2001922"/>
          </a:xfrm>
        </p:spPr>
        <p:txBody>
          <a:bodyPr rtlCol="0"/>
          <a:lstStyle/>
          <a:p>
            <a:pPr rtl="0"/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四聲八調與變調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 </a:t>
            </a:r>
            <a:r>
              <a:rPr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v0.31</a:t>
            </a:r>
            <a:endParaRPr lang="zh-TW" altLang="en-US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BA5A8D-AE09-FB66-2252-7060593C0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88" y="4354286"/>
            <a:ext cx="6218224" cy="39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6FAF0B0-DDF4-A291-62E7-A3DFDA5B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四聲八調助記法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197C906-1788-EC89-422D-D0059522E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正確掌握「台羅拼音」，八個聲調之發音方法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147FC3B-2773-045C-94BE-D27F3FA6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5806200"/>
            <a:ext cx="5913835" cy="20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93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948BA-75D8-AA5F-6508-32AA409D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DCAF423-256F-7E54-979C-340EB874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11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B9691ADE-383F-A959-1BAD-580E6646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918075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四聲八調：調值助記法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7876EC0-F9E5-03C1-F90D-4BF6E6093954}"/>
              </a:ext>
            </a:extLst>
          </p:cNvPr>
          <p:cNvGrpSpPr/>
          <p:nvPr/>
        </p:nvGrpSpPr>
        <p:grpSpPr>
          <a:xfrm>
            <a:off x="453284" y="7347647"/>
            <a:ext cx="203835" cy="1070858"/>
            <a:chOff x="453284" y="7347647"/>
            <a:chExt cx="203835" cy="1070858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AA7574F-2D59-38E0-8AB0-B9F6D18DB8B5}"/>
                </a:ext>
              </a:extLst>
            </p:cNvPr>
            <p:cNvSpPr txBox="1"/>
            <p:nvPr/>
          </p:nvSpPr>
          <p:spPr>
            <a:xfrm>
              <a:off x="453284" y="7347647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5</a:t>
              </a:r>
              <a:endParaRPr lang="zh-TW" altLang="en-US" sz="1600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26BD331-F6A9-84D9-D241-D22E9FB59CFD}"/>
                </a:ext>
              </a:extLst>
            </p:cNvPr>
            <p:cNvSpPr txBox="1"/>
            <p:nvPr/>
          </p:nvSpPr>
          <p:spPr>
            <a:xfrm>
              <a:off x="453284" y="7553806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4</a:t>
              </a:r>
              <a:endParaRPr lang="zh-TW" altLang="en-US" sz="1600" dirty="0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3007C983-F8E8-F7D9-6C8C-E080231E793B}"/>
                </a:ext>
              </a:extLst>
            </p:cNvPr>
            <p:cNvSpPr txBox="1"/>
            <p:nvPr/>
          </p:nvSpPr>
          <p:spPr>
            <a:xfrm>
              <a:off x="453284" y="7966124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2</a:t>
              </a:r>
              <a:endParaRPr lang="zh-TW" altLang="en-US" sz="1600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9E7795D3-BB4F-A026-3ED1-7D5D6E22402F}"/>
                </a:ext>
              </a:extLst>
            </p:cNvPr>
            <p:cNvSpPr txBox="1"/>
            <p:nvPr/>
          </p:nvSpPr>
          <p:spPr>
            <a:xfrm>
              <a:off x="453284" y="7759965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3</a:t>
              </a:r>
              <a:endParaRPr lang="zh-TW" altLang="en-US" sz="1600" dirty="0"/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B34DF4F-CB9C-6F69-7F29-69CC9DFFF8CA}"/>
                </a:ext>
              </a:extLst>
            </p:cNvPr>
            <p:cNvSpPr txBox="1"/>
            <p:nvPr/>
          </p:nvSpPr>
          <p:spPr>
            <a:xfrm>
              <a:off x="453284" y="8172284"/>
              <a:ext cx="203835" cy="246221"/>
            </a:xfrm>
            <a:prstGeom prst="rect">
              <a:avLst/>
            </a:prstGeom>
            <a:noFill/>
          </p:spPr>
          <p:txBody>
            <a:bodyPr wrap="square" lIns="36000" tIns="0" rIns="36000" bIns="0" rtlCol="0">
              <a:spAutoFit/>
            </a:bodyPr>
            <a:lstStyle/>
            <a:p>
              <a:pPr algn="ctr"/>
              <a:r>
                <a:rPr lang="en-US" altLang="zh-TW" sz="1600" dirty="0"/>
                <a:t>1</a:t>
              </a:r>
              <a:endParaRPr lang="zh-TW" altLang="en-US" sz="1600" dirty="0"/>
            </a:p>
          </p:txBody>
        </p:sp>
      </p:grpSp>
      <p:pic>
        <p:nvPicPr>
          <p:cNvPr id="15" name="圖片 14">
            <a:extLst>
              <a:ext uri="{FF2B5EF4-FFF2-40B4-BE49-F238E27FC236}">
                <a16:creationId xmlns:a16="http://schemas.microsoft.com/office/drawing/2014/main" id="{FD4BC57F-0D43-E3EC-EEAE-9EC9A640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3F22DFE-3711-C8DB-14A1-3479CE2FE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84" y="7347647"/>
            <a:ext cx="5771429" cy="16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34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29E6D-69F0-4E2D-36EC-FCEA457CB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0E0F1C49-8F2C-65C9-DE41-A6B29EE9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12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C5E30FA4-B145-1EEE-1F91-9EAEEB176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906145"/>
            <a:ext cx="5280808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四聲八調：調值助記法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3" name="星形: 十六角 2">
            <a:extLst>
              <a:ext uri="{FF2B5EF4-FFF2-40B4-BE49-F238E27FC236}">
                <a16:creationId xmlns:a16="http://schemas.microsoft.com/office/drawing/2014/main" id="{48CC5BB6-66BE-4894-4714-51B5C0E6EF3D}"/>
              </a:ext>
            </a:extLst>
          </p:cNvPr>
          <p:cNvSpPr/>
          <p:nvPr/>
        </p:nvSpPr>
        <p:spPr>
          <a:xfrm>
            <a:off x="670603" y="8374367"/>
            <a:ext cx="5306650" cy="2815434"/>
          </a:xfrm>
          <a:prstGeom prst="star16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方言腔調不同</a:t>
            </a:r>
            <a:endParaRPr lang="en-US" altLang="zh-TW" dirty="0">
              <a:solidFill>
                <a:srgbClr val="FF0000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Noto Serif TC Black" panose="02020200000000000000" pitchFamily="18" charset="-128"/>
              <a:ea typeface="Noto Serif TC Black" panose="02020200000000000000" pitchFamily="18" charset="-128"/>
            </a:endParaRPr>
          </a:p>
          <a:p>
            <a:pPr algn="ctr"/>
            <a:r>
              <a:rPr lang="zh-TW" altLang="en-US" dirty="0">
                <a:solidFill>
                  <a:srgbClr val="FF0000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調值不同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E3CA98-83F4-FD98-2D7F-9DD0BDA08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1659612"/>
            <a:ext cx="5765206" cy="609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2EECC-5D30-F07B-962C-15215A0C3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EDA11B64-D239-F41B-03B3-E6D4B2954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75" y="804673"/>
            <a:ext cx="5632967" cy="601472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四聲八調：音高聲長助記法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50203CBF-FF1C-8518-B0DF-53AEE31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zh-TW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20XX/9/3</a:t>
            </a:r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8F48160F-EA36-A79E-8E46-42DA4121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13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101" name="文字方塊 1">
            <a:extLst>
              <a:ext uri="{FF2B5EF4-FFF2-40B4-BE49-F238E27FC236}">
                <a16:creationId xmlns:a16="http://schemas.microsoft.com/office/drawing/2014/main" id="{41BADB41-8123-66D9-0AF2-F6AB196D499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" y="12700"/>
            <a:ext cx="28575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A4CD564F-C07D-6778-CCE1-F226B48D8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788" y="7494760"/>
            <a:ext cx="6096529" cy="445453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873D5E7-7EA0-E311-B862-5A8DBE0D6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913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90DBE-5289-4349-E226-F52D71E06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D41822CD-8F20-37A7-AD83-5E05E761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14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D96B03C8-ADC4-DD31-CC94-4760EAAC2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四聲八調：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W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助記法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551D755-1A0B-9283-E1F8-F1FDC38DD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25" y="2482850"/>
            <a:ext cx="5810250" cy="4219575"/>
          </a:xfrm>
          <a:prstGeom prst="rect">
            <a:avLst/>
          </a:prstGeom>
        </p:spPr>
      </p:pic>
      <p:pic>
        <p:nvPicPr>
          <p:cNvPr id="5" name="圖片 4" descr="一張含有 文字, 行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BD26EB20-4BCE-8B16-A05B-427783E6D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72490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364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50737-A636-08FF-97CB-A2B7574D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53D0D2B7-3ED6-8C89-9BA4-1A0E37D2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八調之變調規則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6ED41610-263C-A129-59BD-840ADBD89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閩南語漢字之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讀音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單字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組合成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詞彙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，原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中之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，需進行「變調轉換」；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漢字為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單字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時，其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使用之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，稱為：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本調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；</a:t>
            </a:r>
            <a:endParaRPr lang="en-US" altLang="zh-T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漢字組成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詞彙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時，其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標音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使用之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聲調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，稱為：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變調</a:t>
            </a:r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】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霞鶩文楷 TC" panose="02020500000000000000" pitchFamily="18" charset="-120"/>
                <a:ea typeface="霞鶩文楷 TC" panose="02020500000000000000" pitchFamily="18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220714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F111B-54EE-C3AC-CBE3-89F89C54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79EEA3D-630F-98EE-6D80-98EC4AA09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4BB4B94-277E-AE36-62D2-D56406BEB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9865824-5814-7968-481D-28C728AC8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4753"/>
            <a:ext cx="6858000" cy="478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00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C5864-D3E0-DF9A-8894-2D48F4809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AFA02A45-8098-9AA3-30C2-71A10E411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17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85193F2-664B-54AC-E195-F655C7A7E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D91E2F7-93C0-7651-1031-407F53CF5216}"/>
              </a:ext>
            </a:extLst>
          </p:cNvPr>
          <p:cNvSpPr txBox="1"/>
          <p:nvPr/>
        </p:nvSpPr>
        <p:spPr>
          <a:xfrm>
            <a:off x="175029" y="5502740"/>
            <a:ext cx="60716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（陽去調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2.【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中降低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（陰去調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（上声調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二聲調）；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4.【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（陰平調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一聲調）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（陽去調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七聲調） 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p/t/k》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6.【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低促升高促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（陽入調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八聲調）；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高促降低促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（陰入調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四聲調）；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8.【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低促變高降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（上声調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二聲調）；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9.【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高促變低音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低音調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（陰去調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三聲調）。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pic>
        <p:nvPicPr>
          <p:cNvPr id="3" name="圖片 2" descr="一張含有 文字, 行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DCF5C821-9FB8-691B-E67D-FE8DAEF9FF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9888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978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665F3-18C9-98D5-3B74-C20E605F1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D795D6C6-8C43-D783-FF34-BF64E500A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00917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變調規則助記圖（台灣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E71533AA-74CF-FC0B-BAD7-CD113CD1FFC0}"/>
              </a:ext>
            </a:extLst>
          </p:cNvPr>
          <p:cNvGrpSpPr/>
          <p:nvPr/>
        </p:nvGrpSpPr>
        <p:grpSpPr>
          <a:xfrm>
            <a:off x="263705" y="6395766"/>
            <a:ext cx="6460711" cy="4659974"/>
            <a:chOff x="260486" y="6731325"/>
            <a:chExt cx="6460711" cy="4659974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63B563CC-806D-C4B8-57CB-CCE7025F6DF4}"/>
                </a:ext>
              </a:extLst>
            </p:cNvPr>
            <p:cNvSpPr txBox="1"/>
            <p:nvPr/>
          </p:nvSpPr>
          <p:spPr>
            <a:xfrm>
              <a:off x="260486" y="6807393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73D53CE-71F5-8457-AB7C-F260851B1974}"/>
                </a:ext>
              </a:extLst>
            </p:cNvPr>
            <p:cNvSpPr txBox="1"/>
            <p:nvPr/>
          </p:nvSpPr>
          <p:spPr>
            <a:xfrm>
              <a:off x="5725548" y="6807393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A6DE683-4D75-AA55-9F39-13AFEECD5981}"/>
                </a:ext>
              </a:extLst>
            </p:cNvPr>
            <p:cNvSpPr txBox="1"/>
            <p:nvPr/>
          </p:nvSpPr>
          <p:spPr>
            <a:xfrm>
              <a:off x="3026311" y="6807394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07FDD5C-CFA6-5F63-8E4E-780DE0831E6B}"/>
                </a:ext>
              </a:extLst>
            </p:cNvPr>
            <p:cNvSpPr txBox="1"/>
            <p:nvPr/>
          </p:nvSpPr>
          <p:spPr>
            <a:xfrm>
              <a:off x="260486" y="10744968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7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B54A6C8-9BD0-8897-CF09-C68684701203}"/>
                </a:ext>
              </a:extLst>
            </p:cNvPr>
            <p:cNvSpPr txBox="1"/>
            <p:nvPr/>
          </p:nvSpPr>
          <p:spPr>
            <a:xfrm>
              <a:off x="1569578" y="8513502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FEB6BD2-6ACC-7B3B-39AF-6219DAC975D9}"/>
                </a:ext>
              </a:extLst>
            </p:cNvPr>
            <p:cNvSpPr txBox="1"/>
            <p:nvPr/>
          </p:nvSpPr>
          <p:spPr>
            <a:xfrm>
              <a:off x="3026311" y="10744967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DCBB583-1651-099C-3D84-48554B471F13}"/>
                </a:ext>
              </a:extLst>
            </p:cNvPr>
            <p:cNvSpPr txBox="1"/>
            <p:nvPr/>
          </p:nvSpPr>
          <p:spPr>
            <a:xfrm>
              <a:off x="5725548" y="10744966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8</a:t>
              </a:r>
              <a:endParaRPr lang="zh-TW" alt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82BAA67-1460-1A3E-6555-D95C862A49A7}"/>
                </a:ext>
              </a:extLst>
            </p:cNvPr>
            <p:cNvCxnSpPr>
              <a:cxnSpLocks/>
            </p:cNvCxnSpPr>
            <p:nvPr/>
          </p:nvCxnSpPr>
          <p:spPr>
            <a:xfrm>
              <a:off x="484639" y="7356475"/>
              <a:ext cx="0" cy="347771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02FD02C-4C25-1706-1D58-CDE1B8306A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0464" y="7356475"/>
              <a:ext cx="0" cy="347771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B3B933D1-1A6F-88EA-D8A0-048F4777F48E}"/>
                </a:ext>
              </a:extLst>
            </p:cNvPr>
            <p:cNvCxnSpPr>
              <a:cxnSpLocks/>
            </p:cNvCxnSpPr>
            <p:nvPr/>
          </p:nvCxnSpPr>
          <p:spPr>
            <a:xfrm>
              <a:off x="5962015" y="7356475"/>
              <a:ext cx="0" cy="347771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7665E2E-15D0-7BE4-FC8F-0A4F75DB2C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014" y="7130559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B48E18E-E283-0F08-1507-C7F5CB3D73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4545" y="7130559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44AA6107-6FD5-1E2B-1622-AF113CF99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24545" y="11060312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BEDBCE7E-302A-A2C6-4241-789BD881AAB8}"/>
                </a:ext>
              </a:extLst>
            </p:cNvPr>
            <p:cNvCxnSpPr>
              <a:cxnSpLocks/>
            </p:cNvCxnSpPr>
            <p:nvPr/>
          </p:nvCxnSpPr>
          <p:spPr>
            <a:xfrm>
              <a:off x="692014" y="11060312"/>
              <a:ext cx="233429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54EBFC79-E6D4-79CD-1291-074EFF5C14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014" y="8951053"/>
              <a:ext cx="960617" cy="18831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D98F4E56-ECBC-194E-50A0-C64CEE07AA43}"/>
                </a:ext>
              </a:extLst>
            </p:cNvPr>
            <p:cNvCxnSpPr>
              <a:cxnSpLocks/>
            </p:cNvCxnSpPr>
            <p:nvPr/>
          </p:nvCxnSpPr>
          <p:spPr>
            <a:xfrm>
              <a:off x="1937857" y="8951053"/>
              <a:ext cx="1088454" cy="1993738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02ED2D44-A24B-5389-23D7-794F6183BE50}"/>
                </a:ext>
              </a:extLst>
            </p:cNvPr>
            <p:cNvSpPr txBox="1"/>
            <p:nvPr/>
          </p:nvSpPr>
          <p:spPr>
            <a:xfrm>
              <a:off x="4386459" y="6731325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iron Sung HK ExtraLight" pitchFamily="2" charset="-128"/>
                  <a:ea typeface="Chiron Sung HK ExtraLight" pitchFamily="2" charset="-128"/>
                </a:rPr>
                <a:t>h</a:t>
              </a:r>
              <a:endPara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B3E78991-C613-FF86-230A-DDA5661439F0}"/>
                </a:ext>
              </a:extLst>
            </p:cNvPr>
            <p:cNvSpPr txBox="1"/>
            <p:nvPr/>
          </p:nvSpPr>
          <p:spPr>
            <a:xfrm>
              <a:off x="4418455" y="10660531"/>
              <a:ext cx="4700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hiron Sung HK ExtraLight" pitchFamily="2" charset="-128"/>
                  <a:ea typeface="Chiron Sung HK ExtraLight" pitchFamily="2" charset="-128"/>
                </a:rPr>
                <a:t>h</a:t>
              </a:r>
              <a:endPara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ED68361E-5148-8168-CFD2-5B603A80C1B6}"/>
                </a:ext>
              </a:extLst>
            </p:cNvPr>
            <p:cNvSpPr txBox="1"/>
            <p:nvPr/>
          </p:nvSpPr>
          <p:spPr>
            <a:xfrm>
              <a:off x="5202833" y="8627887"/>
              <a:ext cx="15183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Lucida Fax" panose="02060602050505020204" pitchFamily="18" charset="0"/>
                  <a:ea typeface="FiraCode Nerd Font" panose="020B0809050000020004" pitchFamily="49" charset="0"/>
                  <a:cs typeface="Microsoft GothicNeo Light" panose="020B0503020000020004" pitchFamily="34" charset="-127"/>
                </a:rPr>
                <a:t>p/t/k</a:t>
              </a:r>
              <a:endParaRPr lang="zh-TW" altLang="en-US" sz="3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Fax" panose="02060602050505020204" pitchFamily="18" charset="0"/>
                <a:ea typeface="Microsoft GothicNeo Light" panose="020B0503020000020004" pitchFamily="34" charset="-127"/>
                <a:cs typeface="Microsoft GothicNeo Light" panose="020B0503020000020004" pitchFamily="34" charset="-127"/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F13EB8E4-4321-8BE9-FA38-649662C7AFDC}"/>
                </a:ext>
              </a:extLst>
            </p:cNvPr>
            <p:cNvSpPr txBox="1"/>
            <p:nvPr/>
          </p:nvSpPr>
          <p:spPr>
            <a:xfrm>
              <a:off x="576986" y="94637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erif TC SemiBold" panose="02020200000000000000" pitchFamily="18" charset="-128"/>
                  <a:ea typeface="Noto Serif TC SemiBold" panose="02020200000000000000" pitchFamily="18" charset="-128"/>
                </a:rPr>
                <a:t>漳州腔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3925064-20F2-D06B-01E2-881A8C9AD2C8}"/>
                </a:ext>
              </a:extLst>
            </p:cNvPr>
            <p:cNvSpPr txBox="1"/>
            <p:nvPr/>
          </p:nvSpPr>
          <p:spPr>
            <a:xfrm>
              <a:off x="1880820" y="941757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 b="1" dirty="0">
                  <a:solidFill>
                    <a:schemeClr val="accent5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Noto Serif TC SemiBold" panose="02020200000000000000" pitchFamily="18" charset="-128"/>
                  <a:ea typeface="Noto Serif TC SemiBold" panose="02020200000000000000" pitchFamily="18" charset="-128"/>
                </a:rPr>
                <a:t>泉州腔</a:t>
              </a:r>
            </a:p>
          </p:txBody>
        </p:sp>
      </p:grpSp>
      <p:pic>
        <p:nvPicPr>
          <p:cNvPr id="8" name="圖片 7" descr="一張含有 文字, 行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E3167808-452E-CA6E-31CB-7B57CA4DE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36" y="1595644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25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50BA6-184C-D923-92FE-5DD5ED4FE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1FF8E8C-02ED-3547-6E78-213B00ED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ADAA289F-0393-98B1-2995-175A9AC13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1729" y="1547177"/>
            <a:ext cx="3568131" cy="10417175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57407BE-BDAA-1F7B-5E4E-574B75AA0C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68" y="6245049"/>
            <a:ext cx="2774483" cy="203035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57EB3F5-A597-A66A-A772-052FBD5A45FC}"/>
              </a:ext>
            </a:extLst>
          </p:cNvPr>
          <p:cNvSpPr txBox="1"/>
          <p:nvPr/>
        </p:nvSpPr>
        <p:spPr>
          <a:xfrm>
            <a:off x="212402" y="3075304"/>
            <a:ext cx="25681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1.【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2.【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中降低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3.【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4.【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5.【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取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p/t/k》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6.【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低入升高入；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高入降低入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入聲韻尾：</a:t>
            </a:r>
            <a:r>
              <a:rPr lang="en-US" altLang="zh-TW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h》</a:t>
            </a: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8.【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低促變高降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 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9.【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高促變低音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。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pic>
        <p:nvPicPr>
          <p:cNvPr id="6" name="圖片 5" descr="一張含有 文字, 行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CD9A12B9-2A12-D2CD-C284-A6A8AF52B0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68" y="1521380"/>
            <a:ext cx="2729090" cy="153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8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CE55A-5EEF-8CF8-E0E2-E10BA02B2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920E05B-5FC2-EEF8-EFC1-70925335C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9F158EC-38F4-324E-1331-4B4A129098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069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0F7D3-104F-6083-826D-E0F73B99E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7C7C1668-9FDE-DA98-ACE7-39DC87FB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48C0786-1CD8-C7F7-CBC9-95BDF0C66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785018"/>
            <a:ext cx="6030568" cy="5035232"/>
          </a:xfrm>
          <a:prstGeom prst="rect">
            <a:avLst/>
          </a:prstGeom>
        </p:spPr>
      </p:pic>
      <p:pic>
        <p:nvPicPr>
          <p:cNvPr id="4" name="圖片 3" descr="一張含有 文字, 行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A9C32DAD-2434-E596-DA1E-A57EB51C57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02217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874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D3EAC-6A91-42F6-6DF4-D083A146D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16E89DDC-0548-46C2-8EE2-2178B350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5" y="893527"/>
            <a:ext cx="5280808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變調實例（台灣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/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廈門腔）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5DE3569-D975-F782-9900-223C1E4DEFA9}"/>
              </a:ext>
            </a:extLst>
          </p:cNvPr>
          <p:cNvGrpSpPr/>
          <p:nvPr/>
        </p:nvGrpSpPr>
        <p:grpSpPr>
          <a:xfrm>
            <a:off x="217895" y="6951175"/>
            <a:ext cx="6261282" cy="4385649"/>
            <a:chOff x="217895" y="7378683"/>
            <a:chExt cx="6261282" cy="4385649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AF22ACE-C733-83B6-77AA-9D90A4CF77A6}"/>
                </a:ext>
              </a:extLst>
            </p:cNvPr>
            <p:cNvSpPr txBox="1"/>
            <p:nvPr/>
          </p:nvSpPr>
          <p:spPr>
            <a:xfrm>
              <a:off x="476250" y="7378683"/>
              <a:ext cx="5830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rgbClr val="0070C0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三百六十行，行行出狀元。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D57FA94-007F-0AF6-90AC-951592D436D2}"/>
                </a:ext>
              </a:extLst>
            </p:cNvPr>
            <p:cNvSpPr txBox="1"/>
            <p:nvPr/>
          </p:nvSpPr>
          <p:spPr>
            <a:xfrm>
              <a:off x="476250" y="9643365"/>
              <a:ext cx="5830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Sann1-pah4 lak8-tsap8 hang5,</a:t>
              </a:r>
              <a:b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hang-hang5 tshut4 tsiong7-guan5.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5C37831-BB78-7CB5-3AD2-C8F5C5E1225E}"/>
                </a:ext>
              </a:extLst>
            </p:cNvPr>
            <p:cNvSpPr txBox="1"/>
            <p:nvPr/>
          </p:nvSpPr>
          <p:spPr>
            <a:xfrm>
              <a:off x="476250" y="10933335"/>
              <a:ext cx="60029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  <a:t>Sann1~7 pah4~2 lak8~4 tsap8~4 hang5, </a:t>
              </a:r>
              <a:br>
                <a:rPr lang="en-US" altLang="zh-TW" sz="240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  <a:t>hang5~7 hang5 tshut4~8 tsiong7~3 guan5.</a:t>
              </a:r>
              <a:endParaRPr lang="zh-TW" altLang="en-US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7D3FA136-174E-3949-6DFD-378133D57ABF}"/>
                </a:ext>
              </a:extLst>
            </p:cNvPr>
            <p:cNvSpPr txBox="1"/>
            <p:nvPr/>
          </p:nvSpPr>
          <p:spPr>
            <a:xfrm>
              <a:off x="217895" y="8078918"/>
              <a:ext cx="325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7D514EA-5E04-861A-60EA-287DF7A756E1}"/>
                </a:ext>
              </a:extLst>
            </p:cNvPr>
            <p:cNvSpPr txBox="1"/>
            <p:nvPr/>
          </p:nvSpPr>
          <p:spPr>
            <a:xfrm>
              <a:off x="217895" y="10574432"/>
              <a:ext cx="47895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zh-TW" altLang="en-US" sz="24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用調號標變調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856A1FE-0B41-43DE-B7CA-05C84E807B0B}"/>
                </a:ext>
              </a:extLst>
            </p:cNvPr>
            <p:cNvSpPr txBox="1"/>
            <p:nvPr/>
          </p:nvSpPr>
          <p:spPr>
            <a:xfrm>
              <a:off x="217895" y="9312462"/>
              <a:ext cx="42408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zh-TW" altLang="en-US" sz="24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用調號標本調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B2E15B6-F50A-E4A7-F884-8EBF9D9BF943}"/>
                </a:ext>
              </a:extLst>
            </p:cNvPr>
            <p:cNvSpPr txBox="1"/>
            <p:nvPr/>
          </p:nvSpPr>
          <p:spPr>
            <a:xfrm>
              <a:off x="441325" y="8391654"/>
              <a:ext cx="5830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Sann-</a:t>
              </a:r>
              <a:r>
                <a:rPr lang="en-US" altLang="zh-TW" sz="2400" dirty="0" err="1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pah</a:t>
              </a:r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 la̍k-tsa̍p hâng ,</a:t>
              </a:r>
            </a:p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hâng-hâng tshut tsiōng-guân.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B6CAB8-D346-B024-7025-374E3CC9D48D}"/>
              </a:ext>
            </a:extLst>
          </p:cNvPr>
          <p:cNvGrpSpPr/>
          <p:nvPr/>
        </p:nvGrpSpPr>
        <p:grpSpPr>
          <a:xfrm>
            <a:off x="217895" y="1894061"/>
            <a:ext cx="6261282" cy="4240293"/>
            <a:chOff x="217895" y="2212538"/>
            <a:chExt cx="6261282" cy="4240293"/>
          </a:xfrm>
        </p:grpSpPr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3D1E7738-D367-D8ED-0A15-FA99C2BE2075}"/>
                </a:ext>
              </a:extLst>
            </p:cNvPr>
            <p:cNvSpPr txBox="1"/>
            <p:nvPr/>
          </p:nvSpPr>
          <p:spPr>
            <a:xfrm>
              <a:off x="476250" y="2212538"/>
              <a:ext cx="58303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3600" dirty="0">
                  <a:solidFill>
                    <a:srgbClr val="0070C0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人情留一線，日後好相看。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27FA9315-58C9-A1F0-2681-C3E2F954D633}"/>
                </a:ext>
              </a:extLst>
            </p:cNvPr>
            <p:cNvSpPr txBox="1"/>
            <p:nvPr/>
          </p:nvSpPr>
          <p:spPr>
            <a:xfrm>
              <a:off x="476250" y="4331864"/>
              <a:ext cx="5830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Jin5-tsing5 lau5 tsit8 suann3, </a:t>
              </a:r>
              <a:b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jit8-au7 ho2 sio1 khuann3.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0B7DDD18-D5B4-CE9E-324A-8265AAF740C0}"/>
                </a:ext>
              </a:extLst>
            </p:cNvPr>
            <p:cNvSpPr txBox="1"/>
            <p:nvPr/>
          </p:nvSpPr>
          <p:spPr>
            <a:xfrm>
              <a:off x="476250" y="5621834"/>
              <a:ext cx="600292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  <a:t>Jin5~7 tsing5 lau5~7 tsit8~4 suann3, </a:t>
              </a:r>
              <a:br>
                <a:rPr lang="en-US" altLang="zh-TW" sz="2400" dirty="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 dirty="0">
                  <a:solidFill>
                    <a:schemeClr val="accent2"/>
                  </a:solidFill>
                  <a:latin typeface="Chiron Sung HK ExtraLight" pitchFamily="2" charset="-128"/>
                  <a:ea typeface="Chiron Sung HK ExtraLight" pitchFamily="2" charset="-128"/>
                </a:rPr>
                <a:t>jit8~4 au7 ho2~1 sio1~7 khuann3.</a:t>
              </a:r>
              <a:endParaRPr lang="zh-TW" altLang="en-US" sz="2400" dirty="0">
                <a:solidFill>
                  <a:schemeClr val="accent2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8B13AF7-43C2-C1AA-7DD6-7ED7AD53B989}"/>
                </a:ext>
              </a:extLst>
            </p:cNvPr>
            <p:cNvSpPr txBox="1"/>
            <p:nvPr/>
          </p:nvSpPr>
          <p:spPr>
            <a:xfrm>
              <a:off x="217895" y="4000961"/>
              <a:ext cx="4676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zh-TW" altLang="en-US" sz="24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用調號標本調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0EC12-78B6-5443-7186-76B88F5D40BB}"/>
                </a:ext>
              </a:extLst>
            </p:cNvPr>
            <p:cNvSpPr txBox="1"/>
            <p:nvPr/>
          </p:nvSpPr>
          <p:spPr>
            <a:xfrm>
              <a:off x="217895" y="5262931"/>
              <a:ext cx="4676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zh-TW" altLang="en-US" sz="24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用調號標變調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C4CC40AA-3A9D-800E-19D0-A7E522BED571}"/>
                </a:ext>
              </a:extLst>
            </p:cNvPr>
            <p:cNvSpPr txBox="1"/>
            <p:nvPr/>
          </p:nvSpPr>
          <p:spPr>
            <a:xfrm>
              <a:off x="217895" y="2865345"/>
              <a:ext cx="32598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台羅拼音</a:t>
              </a:r>
              <a:r>
                <a:rPr lang="en-US" altLang="zh-TW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4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4BF1160-8D41-FDD8-1D82-D8BF9819C7D3}"/>
                </a:ext>
              </a:extLst>
            </p:cNvPr>
            <p:cNvSpPr txBox="1"/>
            <p:nvPr/>
          </p:nvSpPr>
          <p:spPr>
            <a:xfrm>
              <a:off x="441325" y="3178081"/>
              <a:ext cx="58303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Jîn-tsîng lâu tsi̍t suànn,</a:t>
              </a:r>
              <a:b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</a:br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ji̍t-āu hó sio khuànn.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7180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DC217-61C3-9459-A49B-B77A04142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B4700293-77CD-A326-1E0D-69EECAC02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附錄：台羅拼音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9643FA0-9052-3B0E-F0E4-2D8F0F707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8624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CBCF2-F9BE-7353-C103-F741DF0B8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C023A8F7-CCE3-CE03-B4A0-909261C45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台羅拼音：聲母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BD25274-CC2A-406D-8C57-C9F6E7380598}"/>
              </a:ext>
            </a:extLst>
          </p:cNvPr>
          <p:cNvSpPr txBox="1"/>
          <p:nvPr/>
        </p:nvSpPr>
        <p:spPr>
          <a:xfrm>
            <a:off x="0" y="1621333"/>
            <a:ext cx="607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聲母</a:t>
            </a:r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0FA5F45C-E2AB-35CD-F657-178B57A1A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69" y="2082998"/>
            <a:ext cx="6335638" cy="5641142"/>
          </a:xfrm>
          <a:prstGeom prst="rect">
            <a:avLst/>
          </a:prstGeom>
        </p:spPr>
      </p:pic>
      <p:grpSp>
        <p:nvGrpSpPr>
          <p:cNvPr id="11" name="群組 10">
            <a:extLst>
              <a:ext uri="{FF2B5EF4-FFF2-40B4-BE49-F238E27FC236}">
                <a16:creationId xmlns:a16="http://schemas.microsoft.com/office/drawing/2014/main" id="{7EB4B5F9-FC98-1E8A-AE24-A627FC13EAE5}"/>
              </a:ext>
            </a:extLst>
          </p:cNvPr>
          <p:cNvGrpSpPr/>
          <p:nvPr/>
        </p:nvGrpSpPr>
        <p:grpSpPr>
          <a:xfrm>
            <a:off x="80963" y="10683784"/>
            <a:ext cx="6414213" cy="1384995"/>
            <a:chOff x="80963" y="8481540"/>
            <a:chExt cx="6414213" cy="138499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B4EFC1E-6DA0-BBBC-E5F2-E2244B72C434}"/>
                </a:ext>
              </a:extLst>
            </p:cNvPr>
            <p:cNvSpPr txBox="1"/>
            <p:nvPr/>
          </p:nvSpPr>
          <p:spPr>
            <a:xfrm>
              <a:off x="253000" y="8943205"/>
              <a:ext cx="6242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羅馬拼音字母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之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發音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，不同於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英文字母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；</a:t>
              </a:r>
              <a:endPara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羅馬拼音字母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【t】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之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發音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不是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【KK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音標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的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【t】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；而是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漢語拼音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之</a:t>
              </a:r>
              <a:r>
                <a:rPr lang="en-US" altLang="zh-TW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【d】</a:t>
              </a:r>
              <a:r>
                <a:rPr lang="zh-TW" altLang="en-US" dirty="0">
                  <a:latin typeface="Noto Sans TC Medium" panose="020B0200000000000000" pitchFamily="34" charset="-128"/>
                  <a:ea typeface="Noto Sans TC Medium" panose="020B0200000000000000" pitchFamily="34" charset="-128"/>
                </a:rPr>
                <a:t>發音。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D0B117-A851-67C3-7C5F-86841D0D610C}"/>
                </a:ext>
              </a:extLst>
            </p:cNvPr>
            <p:cNvSpPr txBox="1"/>
            <p:nvPr/>
          </p:nvSpPr>
          <p:spPr>
            <a:xfrm>
              <a:off x="80963" y="8481540"/>
              <a:ext cx="6071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chemeClr val="accent1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【</a:t>
              </a:r>
              <a:r>
                <a:rPr lang="zh-TW" altLang="en-US" sz="2400" dirty="0">
                  <a:solidFill>
                    <a:schemeClr val="accent1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羅馬拼音字母發音</a:t>
              </a:r>
              <a:r>
                <a:rPr lang="en-US" altLang="zh-TW" sz="2400" dirty="0">
                  <a:solidFill>
                    <a:schemeClr val="accent1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】</a:t>
              </a:r>
              <a:r>
                <a:rPr lang="zh-TW" altLang="en-US" sz="2400" dirty="0">
                  <a:solidFill>
                    <a:schemeClr val="accent1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：</a:t>
              </a:r>
            </a:p>
          </p:txBody>
        </p:sp>
      </p:grpSp>
      <p:pic>
        <p:nvPicPr>
          <p:cNvPr id="10" name="圖片 9">
            <a:extLst>
              <a:ext uri="{FF2B5EF4-FFF2-40B4-BE49-F238E27FC236}">
                <a16:creationId xmlns:a16="http://schemas.microsoft.com/office/drawing/2014/main" id="{B218C6A4-9971-58BB-1672-37C8429AA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69" y="7972019"/>
            <a:ext cx="6332797" cy="2463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934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87CE9-AEF8-DE87-198A-FE0E7533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710DFCF-0C6C-995C-3100-3320E6CD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台羅拼音：韻母（一）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D7691D3-61FD-C383-42C8-00BAD4700E7F}"/>
              </a:ext>
            </a:extLst>
          </p:cNvPr>
          <p:cNvSpPr txBox="1"/>
          <p:nvPr/>
        </p:nvSpPr>
        <p:spPr>
          <a:xfrm>
            <a:off x="80963" y="185551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元音及輔音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D09DCDC-2FDA-F7F5-F791-914A5BD8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83" y="2426063"/>
            <a:ext cx="6311418" cy="203826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6D40CFB-7351-CE54-A9FF-B68D83367477}"/>
              </a:ext>
            </a:extLst>
          </p:cNvPr>
          <p:cNvSpPr txBox="1"/>
          <p:nvPr/>
        </p:nvSpPr>
        <p:spPr>
          <a:xfrm>
            <a:off x="80963" y="6096000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韻尾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B597068-B40F-1FDE-BC5B-BE6E1ACA5391}"/>
              </a:ext>
            </a:extLst>
          </p:cNvPr>
          <p:cNvSpPr txBox="1"/>
          <p:nvPr/>
        </p:nvSpPr>
        <p:spPr>
          <a:xfrm>
            <a:off x="393183" y="6692108"/>
            <a:ext cx="6071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閩南語的</a:t>
            </a:r>
            <a:r>
              <a:rPr lang="zh-TW" altLang="en-US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有兩個元音、三個鼻音、四個塞音，有些音節沒有韻尾。可分為</a:t>
            </a:r>
            <a:r>
              <a:rPr lang="zh-TW" altLang="en-US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舒聲韻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-u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-m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-n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-ng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）及</a:t>
            </a:r>
            <a:b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</a:br>
            <a:r>
              <a:rPr lang="zh-TW" altLang="en-US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-p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-t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-k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-h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39097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A8156-71F5-4A5E-F4F2-150D5A1F2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323BB25-C520-96CA-2975-25C2403B4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台羅拼音：韻母（二）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0181785-D2BA-1223-5C91-310F72F15B7F}"/>
              </a:ext>
            </a:extLst>
          </p:cNvPr>
          <p:cNvSpPr txBox="1"/>
          <p:nvPr/>
        </p:nvSpPr>
        <p:spPr>
          <a:xfrm>
            <a:off x="148075" y="185551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韻母列表上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2B34ED0-4AAC-6B17-2CAA-3899634CC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410308"/>
            <a:ext cx="5941328" cy="647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88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BF10D-6407-2AC2-35ED-41D6C9123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2033BCD-B627-2F40-D936-1483CC717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台羅拼音：韻母（三）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ED68B5F-C006-8B36-9DC8-6DB83893052D}"/>
              </a:ext>
            </a:extLst>
          </p:cNvPr>
          <p:cNvSpPr txBox="1"/>
          <p:nvPr/>
        </p:nvSpPr>
        <p:spPr>
          <a:xfrm>
            <a:off x="190020" y="1830346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韻母列表下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85498C7-3669-2096-06E1-C5A7B91B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2424113"/>
            <a:ext cx="5874216" cy="581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445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AC714-445E-2BEE-B202-3D554F1E8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AE98196-310B-BD00-76BA-49402081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台羅拼音：韻母（四）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A609629-C33B-D88E-1495-17BC0557C6D0}"/>
              </a:ext>
            </a:extLst>
          </p:cNvPr>
          <p:cNvSpPr txBox="1"/>
          <p:nvPr/>
        </p:nvSpPr>
        <p:spPr>
          <a:xfrm>
            <a:off x="190020" y="1830346"/>
            <a:ext cx="607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韻母結構</a:t>
            </a:r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E711575-E730-83A7-1080-1D7B254F1FF9}"/>
              </a:ext>
            </a:extLst>
          </p:cNvPr>
          <p:cNvSpPr txBox="1"/>
          <p:nvPr/>
        </p:nvSpPr>
        <p:spPr>
          <a:xfrm>
            <a:off x="393182" y="2292011"/>
            <a:ext cx="5921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=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 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+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 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+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 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=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韻頭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+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 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+ 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</a:t>
            </a:r>
            <a:r>
              <a:rPr lang="zh-TW" altLang="en-US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韻腹</a:t>
            </a:r>
            <a:r>
              <a:rPr lang="en-US" altLang="zh-TW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是必要元素，而</a:t>
            </a:r>
            <a:r>
              <a:rPr lang="en-US" altLang="zh-TW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韻頭</a:t>
            </a:r>
            <a:r>
              <a:rPr lang="en-US" altLang="zh-TW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和</a:t>
            </a:r>
            <a:r>
              <a:rPr lang="en-US" altLang="zh-TW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【</a:t>
            </a:r>
            <a:r>
              <a:rPr lang="zh-TW" altLang="en-US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韻尾</a:t>
            </a:r>
            <a:r>
              <a:rPr lang="en-US" altLang="zh-TW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】</a:t>
            </a:r>
            <a:r>
              <a:rPr lang="zh-TW" altLang="en-US" dirty="0">
                <a:solidFill>
                  <a:srgbClr val="FF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則可有可無。 </a:t>
            </a:r>
            <a:r>
              <a:rPr lang="zh-TW" altLang="en-US" dirty="0">
                <a:solidFill>
                  <a:srgbClr val="FF000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</a:t>
            </a:r>
            <a:endParaRPr lang="en-US" altLang="zh-TW" dirty="0">
              <a:solidFill>
                <a:srgbClr val="FF000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韻頭：亦稱為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介音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，位於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之前，是韻母中較不明顯的部分，通常由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-u-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等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高元音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充當；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韻腹：為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中心，發音最是響亮的部分，可由多個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元音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組成，最響亮的那個元音是即為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韻尾：位於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之後，是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的收尾部分，可以由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元音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-u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）、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輔音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-m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-n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-ng 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）、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-p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-t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-k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-h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）充當。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D97BFAF-06CC-E53E-6507-6D1530796AE8}"/>
              </a:ext>
            </a:extLst>
          </p:cNvPr>
          <p:cNvSpPr txBox="1"/>
          <p:nvPr/>
        </p:nvSpPr>
        <p:spPr>
          <a:xfrm>
            <a:off x="190020" y="5634335"/>
            <a:ext cx="6071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舉例說明</a:t>
            </a:r>
            <a:r>
              <a:rPr lang="en-US" altLang="zh-TW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4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1C9FF57-FBB6-291B-1C26-278CD68CD16B}"/>
              </a:ext>
            </a:extLst>
          </p:cNvPr>
          <p:cNvSpPr txBox="1"/>
          <p:nvPr/>
        </p:nvSpPr>
        <p:spPr>
          <a:xfrm>
            <a:off x="393183" y="6096000"/>
            <a:ext cx="607163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涼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liâng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/ liang5: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韻母：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iang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韻頭：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i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ng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范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huān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/ huan7: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韻母：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uan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韻頭：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n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豆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tāu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/ tau7 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韻頭：</a:t>
            </a:r>
            <a:r>
              <a:rPr lang="zh-TW" altLang="en-US" dirty="0"/>
              <a:t>❌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u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飽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en-US" altLang="zh-TW" dirty="0" err="1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pá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/ pa2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：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韻頭：</a:t>
            </a:r>
            <a:r>
              <a:rPr lang="zh-TW" altLang="en-US" dirty="0"/>
              <a:t>❌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韻腹：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韻尾： </a:t>
            </a:r>
            <a:r>
              <a:rPr lang="zh-TW" altLang="en-US" dirty="0"/>
              <a:t>❌</a:t>
            </a:r>
            <a:endParaRPr lang="zh-TW" altLang="en-US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3563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58E76-8D5E-6B5A-F8D6-214963EC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907A350-B701-8BCA-A227-CB0488CE0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台羅拼音：聲調（一）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ADD7C54-F1C9-5A57-2902-71690EEF7428}"/>
              </a:ext>
            </a:extLst>
          </p:cNvPr>
          <p:cNvSpPr txBox="1"/>
          <p:nvPr/>
        </p:nvSpPr>
        <p:spPr>
          <a:xfrm>
            <a:off x="0" y="1722723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聲調標註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6E56190-6696-BCF2-1598-17202FBEDA88}"/>
              </a:ext>
            </a:extLst>
          </p:cNvPr>
          <p:cNvSpPr txBox="1"/>
          <p:nvPr/>
        </p:nvSpPr>
        <p:spPr>
          <a:xfrm>
            <a:off x="395287" y="2245943"/>
            <a:ext cx="607163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閩南語的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四聲八調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，實際僅有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【7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個聲調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閩南語的八聲調，其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分別為：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陰平、陰上、陰去、陰入；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陽平、陽上、陽去、陽入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在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漳州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廈門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/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台灣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之地方腔，己無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陽上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調，故有些人將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陰上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陽上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，統稱為：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上聲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台羅拼音標示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，標準用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調符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（聲調符號）（與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白話字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同）；</a:t>
            </a: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顧及電腦輸入之便利性，亦可使用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調號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（數值）代替；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之調號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【1】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陰入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之調號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【4】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，允許省略不標示。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1A37D72A-40E3-8A58-1EAE-86E84FE6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259" y="5385264"/>
            <a:ext cx="5429601" cy="487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2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584CCD-9727-E372-4B91-642BACC66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9009C66-B08D-25B4-391A-73C51F98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3" y="741391"/>
            <a:ext cx="6437283" cy="649110"/>
          </a:xfrm>
        </p:spPr>
        <p:txBody>
          <a:bodyPr/>
          <a:lstStyle/>
          <a:p>
            <a:r>
              <a:rPr lang="zh-TW" altLang="en-US" dirty="0"/>
              <a:t>台羅拼音：聲調（二）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586E8D9-78A2-98D7-44DA-3D941E04D062}"/>
              </a:ext>
            </a:extLst>
          </p:cNvPr>
          <p:cNvSpPr txBox="1"/>
          <p:nvPr/>
        </p:nvSpPr>
        <p:spPr>
          <a:xfrm>
            <a:off x="10812" y="1761028"/>
            <a:ext cx="6071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變調標註</a:t>
            </a:r>
            <a:r>
              <a:rPr lang="en-US" altLang="zh-TW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sz="2800" dirty="0">
                <a:solidFill>
                  <a:schemeClr val="accent1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B226EBA-5A0C-B020-3C48-274A04D40D96}"/>
              </a:ext>
            </a:extLst>
          </p:cNvPr>
          <p:cNvGrpSpPr/>
          <p:nvPr/>
        </p:nvGrpSpPr>
        <p:grpSpPr>
          <a:xfrm>
            <a:off x="330846" y="5054976"/>
            <a:ext cx="6071634" cy="2725805"/>
            <a:chOff x="356907" y="5899747"/>
            <a:chExt cx="6071634" cy="2725805"/>
          </a:xfrm>
        </p:grpSpPr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75DDB74-C32F-7EB9-98EA-9BBF6CA733E7}"/>
                </a:ext>
              </a:extLst>
            </p:cNvPr>
            <p:cNvSpPr txBox="1"/>
            <p:nvPr/>
          </p:nvSpPr>
          <p:spPr>
            <a:xfrm>
              <a:off x="356907" y="5899747"/>
              <a:ext cx="6071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00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defRPr>
              </a:lvl1pPr>
            </a:lstStyle>
            <a:p>
              <a:r>
                <a:rPr lang="en-US" altLang="zh-TW" dirty="0"/>
                <a:t>【</a:t>
              </a:r>
              <a:r>
                <a:rPr lang="zh-TW" altLang="en-US" dirty="0"/>
                <a:t>乙式</a:t>
              </a:r>
              <a:r>
                <a:rPr lang="en-US" altLang="zh-TW" dirty="0"/>
                <a:t>】</a:t>
              </a:r>
              <a:r>
                <a:rPr lang="zh-TW" altLang="en-US" dirty="0"/>
                <a:t>：</a:t>
              </a:r>
            </a:p>
          </p:txBody>
        </p:sp>
        <p:sp>
          <p:nvSpPr>
            <p:cNvPr id="13" name="圖說文字: 折線 12">
              <a:extLst>
                <a:ext uri="{FF2B5EF4-FFF2-40B4-BE49-F238E27FC236}">
                  <a16:creationId xmlns:a16="http://schemas.microsoft.com/office/drawing/2014/main" id="{B8C830CA-B1E1-2DBC-38E4-440899874DF2}"/>
                </a:ext>
              </a:extLst>
            </p:cNvPr>
            <p:cNvSpPr/>
            <p:nvPr/>
          </p:nvSpPr>
          <p:spPr>
            <a:xfrm>
              <a:off x="2066299" y="6352650"/>
              <a:ext cx="871870" cy="500767"/>
            </a:xfrm>
            <a:prstGeom prst="borderCallout2">
              <a:avLst>
                <a:gd name="adj1" fmla="val 51613"/>
                <a:gd name="adj2" fmla="val 102671"/>
                <a:gd name="adj3" fmla="val 97853"/>
                <a:gd name="adj4" fmla="val 162515"/>
                <a:gd name="adj5" fmla="val 212410"/>
                <a:gd name="adj6" fmla="val 16244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本調</a:t>
              </a:r>
            </a:p>
          </p:txBody>
        </p:sp>
        <p:sp>
          <p:nvSpPr>
            <p:cNvPr id="14" name="圖說文字: 折線 13">
              <a:extLst>
                <a:ext uri="{FF2B5EF4-FFF2-40B4-BE49-F238E27FC236}">
                  <a16:creationId xmlns:a16="http://schemas.microsoft.com/office/drawing/2014/main" id="{93297450-1530-A307-A227-A8BB50D52F54}"/>
                </a:ext>
              </a:extLst>
            </p:cNvPr>
            <p:cNvSpPr/>
            <p:nvPr/>
          </p:nvSpPr>
          <p:spPr>
            <a:xfrm>
              <a:off x="5087047" y="6352649"/>
              <a:ext cx="871870" cy="500767"/>
            </a:xfrm>
            <a:prstGeom prst="borderCallout2">
              <a:avLst>
                <a:gd name="adj1" fmla="val 56527"/>
                <a:gd name="adj2" fmla="val -3426"/>
                <a:gd name="adj3" fmla="val 115871"/>
                <a:gd name="adj4" fmla="val -33826"/>
                <a:gd name="adj5" fmla="val 211986"/>
                <a:gd name="adj6" fmla="val -3267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變調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C685C80-786D-0DFE-D6EF-B1E14B3F9CF7}"/>
                </a:ext>
              </a:extLst>
            </p:cNvPr>
            <p:cNvSpPr txBox="1"/>
            <p:nvPr/>
          </p:nvSpPr>
          <p:spPr>
            <a:xfrm>
              <a:off x="1059587" y="7055892"/>
              <a:ext cx="5210456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600" dirty="0">
                  <a:solidFill>
                    <a:schemeClr val="accent3"/>
                  </a:solidFill>
                </a:rPr>
                <a:t>hue</a:t>
              </a:r>
              <a:r>
                <a:rPr lang="en-US" altLang="zh-TW" sz="9600" dirty="0">
                  <a:solidFill>
                    <a:srgbClr val="FF0000"/>
                  </a:solidFill>
                </a:rPr>
                <a:t>3</a:t>
              </a:r>
              <a:r>
                <a:rPr lang="en-US" altLang="zh-TW" sz="9600" dirty="0">
                  <a:solidFill>
                    <a:schemeClr val="accent3"/>
                  </a:solidFill>
                </a:rPr>
                <a:t>~</a:t>
              </a:r>
              <a:r>
                <a:rPr lang="en-US" altLang="zh-TW" sz="9600" dirty="0">
                  <a:solidFill>
                    <a:srgbClr val="FF0000"/>
                  </a:solidFill>
                </a:rPr>
                <a:t>2</a:t>
              </a:r>
              <a:endParaRPr lang="zh-TW" altLang="en-US" sz="9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7E62106-AEBB-F607-6BB9-7D424E8C20E3}"/>
              </a:ext>
            </a:extLst>
          </p:cNvPr>
          <p:cNvGrpSpPr/>
          <p:nvPr/>
        </p:nvGrpSpPr>
        <p:grpSpPr>
          <a:xfrm>
            <a:off x="263787" y="2388413"/>
            <a:ext cx="6071634" cy="2815809"/>
            <a:chOff x="282299" y="2553238"/>
            <a:chExt cx="6071634" cy="2815809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D49DA6-D519-7B7F-898D-F2170F150E77}"/>
                </a:ext>
              </a:extLst>
            </p:cNvPr>
            <p:cNvSpPr txBox="1"/>
            <p:nvPr/>
          </p:nvSpPr>
          <p:spPr>
            <a:xfrm>
              <a:off x="282299" y="2553238"/>
              <a:ext cx="60716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【</a:t>
              </a:r>
              <a:r>
                <a:rPr lang="zh-TW" altLang="en-US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甲式</a:t>
              </a:r>
              <a:r>
                <a:rPr lang="en-US" altLang="zh-TW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】</a:t>
              </a:r>
              <a:r>
                <a:rPr lang="zh-TW" altLang="en-US" sz="2000" dirty="0">
                  <a:solidFill>
                    <a:schemeClr val="accent5"/>
                  </a:solidFill>
                  <a:latin typeface="Noto Serif TC Black" panose="02020200000000000000" pitchFamily="18" charset="-128"/>
                  <a:ea typeface="Noto Serif TC Black" panose="02020200000000000000" pitchFamily="18" charset="-128"/>
                </a:rPr>
                <a:t>：</a:t>
              </a:r>
            </a:p>
          </p:txBody>
        </p:sp>
        <p:sp>
          <p:nvSpPr>
            <p:cNvPr id="9" name="圖說文字: 折線 8">
              <a:extLst>
                <a:ext uri="{FF2B5EF4-FFF2-40B4-BE49-F238E27FC236}">
                  <a16:creationId xmlns:a16="http://schemas.microsoft.com/office/drawing/2014/main" id="{4A0007FB-1563-CFA9-698D-C9A1EFB212FF}"/>
                </a:ext>
              </a:extLst>
            </p:cNvPr>
            <p:cNvSpPr/>
            <p:nvPr/>
          </p:nvSpPr>
          <p:spPr>
            <a:xfrm>
              <a:off x="2150189" y="2979744"/>
              <a:ext cx="871870" cy="500767"/>
            </a:xfrm>
            <a:prstGeom prst="borderCallout2">
              <a:avLst>
                <a:gd name="adj1" fmla="val 51613"/>
                <a:gd name="adj2" fmla="val 102671"/>
                <a:gd name="adj3" fmla="val 97853"/>
                <a:gd name="adj4" fmla="val 162515"/>
                <a:gd name="adj5" fmla="val 212410"/>
                <a:gd name="adj6" fmla="val 162444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本調</a:t>
              </a:r>
            </a:p>
          </p:txBody>
        </p:sp>
        <p:sp>
          <p:nvSpPr>
            <p:cNvPr id="10" name="圖說文字: 折線 9">
              <a:extLst>
                <a:ext uri="{FF2B5EF4-FFF2-40B4-BE49-F238E27FC236}">
                  <a16:creationId xmlns:a16="http://schemas.microsoft.com/office/drawing/2014/main" id="{C642FCE3-441A-E006-C76D-4BE5F372D799}"/>
                </a:ext>
              </a:extLst>
            </p:cNvPr>
            <p:cNvSpPr/>
            <p:nvPr/>
          </p:nvSpPr>
          <p:spPr>
            <a:xfrm>
              <a:off x="4579121" y="2991910"/>
              <a:ext cx="871870" cy="500767"/>
            </a:xfrm>
            <a:prstGeom prst="borderCallout2">
              <a:avLst>
                <a:gd name="adj1" fmla="val 56527"/>
                <a:gd name="adj2" fmla="val -3426"/>
                <a:gd name="adj3" fmla="val 115871"/>
                <a:gd name="adj4" fmla="val -33826"/>
                <a:gd name="adj5" fmla="val 211986"/>
                <a:gd name="adj6" fmla="val -3267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>
                  <a:latin typeface="Noto Sans TC Black" panose="020B0200000000000000" pitchFamily="34" charset="-128"/>
                  <a:ea typeface="Noto Sans TC Black" panose="020B0200000000000000" pitchFamily="34" charset="-128"/>
                </a:rPr>
                <a:t>變調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3F95E1F-5FCA-91DF-EF26-E647A6DDF443}"/>
                </a:ext>
              </a:extLst>
            </p:cNvPr>
            <p:cNvSpPr txBox="1"/>
            <p:nvPr/>
          </p:nvSpPr>
          <p:spPr>
            <a:xfrm>
              <a:off x="1283885" y="3799387"/>
              <a:ext cx="352548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9600" dirty="0">
                  <a:solidFill>
                    <a:schemeClr val="accent3"/>
                  </a:solidFill>
                </a:rPr>
                <a:t>hue</a:t>
              </a:r>
              <a:r>
                <a:rPr lang="en-US" altLang="zh-TW" sz="9600" baseline="30000" dirty="0">
                  <a:solidFill>
                    <a:srgbClr val="FF0000"/>
                  </a:solidFill>
                </a:rPr>
                <a:t>3</a:t>
              </a:r>
              <a:r>
                <a:rPr lang="en-US" altLang="zh-TW" sz="9600" baseline="30000" dirty="0">
                  <a:solidFill>
                    <a:schemeClr val="accent3"/>
                  </a:solidFill>
                </a:rPr>
                <a:t>-</a:t>
              </a:r>
              <a:r>
                <a:rPr lang="en-US" altLang="zh-TW" sz="9600" baseline="30000" dirty="0">
                  <a:solidFill>
                    <a:srgbClr val="FF0000"/>
                  </a:solidFill>
                </a:rPr>
                <a:t>2</a:t>
              </a:r>
              <a:endParaRPr lang="zh-TW" altLang="en-US" sz="9600" baseline="300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" name="圖片 3" descr="一張含有 文字, 行, 螢幕擷取畫面, 圖表 的圖片&#10;&#10;AI 產生的內容可能不正確。">
            <a:extLst>
              <a:ext uri="{FF2B5EF4-FFF2-40B4-BE49-F238E27FC236}">
                <a16:creationId xmlns:a16="http://schemas.microsoft.com/office/drawing/2014/main" id="{33AC3A3E-41F9-FE1B-D9E3-9760801CA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21539"/>
            <a:ext cx="68580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81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E677-309A-15E1-6359-B7FD01BD1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390B4DA8-FDE8-201F-361E-84D9C0D08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3482149" cy="509524"/>
          </a:xfrm>
        </p:spPr>
        <p:txBody>
          <a:bodyPr vert="horz" lIns="60960" tIns="30480" rIns="60960" bIns="30480" rtlCol="0" anchor="b"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漢字標音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AAAB036-A6D1-C811-22C0-BCA29211CE47}"/>
              </a:ext>
            </a:extLst>
          </p:cNvPr>
          <p:cNvSpPr txBox="1"/>
          <p:nvPr/>
        </p:nvSpPr>
        <p:spPr>
          <a:xfrm>
            <a:off x="2722964" y="5229117"/>
            <a:ext cx="1362774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sz="8534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洞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8FA5F53-AB84-6D04-29CB-F3B218927BE2}"/>
              </a:ext>
            </a:extLst>
          </p:cNvPr>
          <p:cNvSpPr txBox="1"/>
          <p:nvPr/>
        </p:nvSpPr>
        <p:spPr>
          <a:xfrm>
            <a:off x="619125" y="9846310"/>
            <a:ext cx="613482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台羅拼音：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en-US" altLang="zh-TW" sz="2400" b="1" dirty="0" err="1">
                <a:solidFill>
                  <a:srgbClr val="7030A0"/>
                </a:solidFill>
                <a:latin typeface="Arial" panose="020B0604020202020204" pitchFamily="34" charset="0"/>
              </a:rPr>
              <a:t>t</a:t>
            </a:r>
            <a:r>
              <a:rPr lang="en-US" altLang="zh-TW" sz="2400" dirty="0" err="1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ōng</a:t>
            </a:r>
            <a:r>
              <a:rPr lang="zh-TW" altLang="en-US" sz="2400" b="1" dirty="0">
                <a:solidFill>
                  <a:srgbClr val="4D4E51"/>
                </a:solidFill>
                <a:latin typeface="Arial" panose="020B0604020202020204" pitchFamily="34" charset="0"/>
              </a:rPr>
              <a:t>（</a:t>
            </a:r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tong</a:t>
            </a:r>
            <a:r>
              <a:rPr lang="en-US" altLang="zh-TW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 </a:t>
            </a:r>
            <a:r>
              <a:rPr lang="zh-TW" altLang="en-US" sz="2400" b="1" dirty="0">
                <a:solidFill>
                  <a:srgbClr val="4D4E51"/>
                </a:solidFill>
                <a:latin typeface="Arial" panose="020B0604020202020204" pitchFamily="34" charset="0"/>
              </a:rPr>
              <a:t>）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寬式國際音標：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</a:t>
            </a:r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ɔŋ</a:t>
            </a:r>
            <a:r>
              <a:rPr lang="en-US" altLang="zh-TW" sz="2400" baseline="300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en-US" altLang="zh-TW" sz="2400" baseline="300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十五音反切：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公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地</a:t>
            </a:r>
            <a:endParaRPr lang="en-US" altLang="zh-TW" sz="24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381019" indent="-381019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方音符號： </a:t>
            </a:r>
            <a:r>
              <a:rPr lang="en-US" altLang="zh-TW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		</a:t>
            </a:r>
            <a:r>
              <a:rPr lang="zh-CN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ㄉ</a:t>
            </a:r>
            <a:r>
              <a:rPr lang="zh-CN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ㆲ</a:t>
            </a:r>
            <a:r>
              <a:rPr lang="zh-CN" altLang="en-US" sz="2400" b="1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├</a:t>
            </a:r>
            <a:endParaRPr lang="zh-TW" altLang="en-US" sz="24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DF6E5F4-2F16-2BE9-1D2B-9DD8F87A327F}"/>
              </a:ext>
            </a:extLst>
          </p:cNvPr>
          <p:cNvSpPr txBox="1"/>
          <p:nvPr/>
        </p:nvSpPr>
        <p:spPr>
          <a:xfrm>
            <a:off x="3899866" y="5552020"/>
            <a:ext cx="553998" cy="83099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ㄉ</a:t>
            </a:r>
            <a:r>
              <a:rPr lang="zh-CN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ㆲ</a:t>
            </a:r>
            <a:endParaRPr lang="zh-TW" altLang="en-US" sz="2400" dirty="0">
              <a:solidFill>
                <a:schemeClr val="accent5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E414BE-0CD8-A70D-DB23-9783ACC00679}"/>
              </a:ext>
            </a:extLst>
          </p:cNvPr>
          <p:cNvSpPr txBox="1"/>
          <p:nvPr/>
        </p:nvSpPr>
        <p:spPr>
          <a:xfrm>
            <a:off x="2612537" y="6575425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t</a:t>
            </a:r>
            <a:r>
              <a:rPr lang="en-US" altLang="zh-TW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ɔŋ</a:t>
            </a:r>
            <a:r>
              <a:rPr lang="en-US" altLang="zh-TW" sz="2400" baseline="300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7</a:t>
            </a:r>
            <a:endParaRPr lang="zh-TW" altLang="en-US" sz="2400" baseline="30000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7B52540-4E74-18A7-8883-C81AEE98B044}"/>
              </a:ext>
            </a:extLst>
          </p:cNvPr>
          <p:cNvSpPr txBox="1"/>
          <p:nvPr/>
        </p:nvSpPr>
        <p:spPr>
          <a:xfrm>
            <a:off x="441325" y="1980323"/>
            <a:ext cx="578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漢字標音 ＝ </a:t>
            </a:r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sz="2400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 ＋ </a:t>
            </a:r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39A6B4A1-546A-08C3-98FE-F99123CDB9B2}"/>
              </a:ext>
            </a:extLst>
          </p:cNvPr>
          <p:cNvSpPr txBox="1"/>
          <p:nvPr/>
        </p:nvSpPr>
        <p:spPr>
          <a:xfrm>
            <a:off x="2612537" y="4762186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5"/>
                </a:solidFill>
                <a:latin typeface="Arial" panose="020B0604020202020204" pitchFamily="34" charset="0"/>
              </a:rPr>
              <a:t> </a:t>
            </a:r>
            <a:r>
              <a:rPr lang="en-US" altLang="zh-TW" sz="2400" b="1" dirty="0" err="1">
                <a:solidFill>
                  <a:schemeClr val="accent5"/>
                </a:solidFill>
                <a:latin typeface="Arial" panose="020B0604020202020204" pitchFamily="34" charset="0"/>
              </a:rPr>
              <a:t>t</a:t>
            </a:r>
            <a:r>
              <a:rPr lang="en-US" altLang="zh-TW" sz="2400" dirty="0" err="1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ōng</a:t>
            </a:r>
            <a:r>
              <a:rPr lang="en-US" altLang="zh-TW" sz="2400" b="1" dirty="0">
                <a:solidFill>
                  <a:schemeClr val="accent5"/>
                </a:solidFill>
                <a:latin typeface="Arial" panose="020B0604020202020204" pitchFamily="34" charset="0"/>
              </a:rPr>
              <a:t> </a:t>
            </a:r>
            <a:endParaRPr lang="zh-TW" altLang="en-US" sz="24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171564A-D963-48D2-4ABD-491C152439F9}"/>
              </a:ext>
            </a:extLst>
          </p:cNvPr>
          <p:cNvSpPr txBox="1"/>
          <p:nvPr/>
        </p:nvSpPr>
        <p:spPr>
          <a:xfrm>
            <a:off x="4093348" y="5736685"/>
            <a:ext cx="55399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├</a:t>
            </a:r>
            <a:endParaRPr lang="zh-TW" altLang="en-US" sz="2400" b="1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7AAE250-B75E-0959-110B-492296173F04}"/>
              </a:ext>
            </a:extLst>
          </p:cNvPr>
          <p:cNvSpPr txBox="1"/>
          <p:nvPr/>
        </p:nvSpPr>
        <p:spPr>
          <a:xfrm>
            <a:off x="2210653" y="5293445"/>
            <a:ext cx="553998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TW" altLang="en-US" sz="2400" dirty="0">
                <a:solidFill>
                  <a:schemeClr val="accent2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公</a:t>
            </a:r>
            <a:endParaRPr lang="en-US" altLang="zh-TW" sz="2400" dirty="0">
              <a:solidFill>
                <a:schemeClr val="accent2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rgbClr val="00B05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七</a:t>
            </a:r>
            <a:endParaRPr lang="en-US" altLang="zh-TW" sz="2400" dirty="0">
              <a:solidFill>
                <a:srgbClr val="00B050"/>
              </a:solidFill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algn="ctr"/>
            <a:r>
              <a:rPr lang="zh-TW" altLang="en-US" sz="2400" dirty="0">
                <a:solidFill>
                  <a:schemeClr val="accent5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地</a:t>
            </a:r>
          </a:p>
        </p:txBody>
      </p:sp>
      <p:sp>
        <p:nvSpPr>
          <p:cNvPr id="6" name="圖說文字: 折線 5">
            <a:extLst>
              <a:ext uri="{FF2B5EF4-FFF2-40B4-BE49-F238E27FC236}">
                <a16:creationId xmlns:a16="http://schemas.microsoft.com/office/drawing/2014/main" id="{375B8A2B-1CF7-47EA-A074-5130CF6F8596}"/>
              </a:ext>
            </a:extLst>
          </p:cNvPr>
          <p:cNvSpPr/>
          <p:nvPr/>
        </p:nvSpPr>
        <p:spPr>
          <a:xfrm>
            <a:off x="1390650" y="3042384"/>
            <a:ext cx="4076700" cy="649110"/>
          </a:xfrm>
          <a:prstGeom prst="borderCallout2">
            <a:avLst>
              <a:gd name="adj1" fmla="val 102392"/>
              <a:gd name="adj2" fmla="val 44134"/>
              <a:gd name="adj3" fmla="val 127337"/>
              <a:gd name="adj4" fmla="val 50320"/>
              <a:gd name="adj5" fmla="val 221087"/>
              <a:gd name="adj6" fmla="val 502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台羅拼音（聲調符號）</a:t>
            </a:r>
          </a:p>
        </p:txBody>
      </p:sp>
      <p:sp>
        <p:nvSpPr>
          <p:cNvPr id="8" name="圖說文字: 折線 7">
            <a:extLst>
              <a:ext uri="{FF2B5EF4-FFF2-40B4-BE49-F238E27FC236}">
                <a16:creationId xmlns:a16="http://schemas.microsoft.com/office/drawing/2014/main" id="{880373AA-7FDD-63D8-3F68-D7EF7BEE7A7C}"/>
              </a:ext>
            </a:extLst>
          </p:cNvPr>
          <p:cNvSpPr/>
          <p:nvPr/>
        </p:nvSpPr>
        <p:spPr>
          <a:xfrm>
            <a:off x="1390650" y="8466658"/>
            <a:ext cx="4076700" cy="649110"/>
          </a:xfrm>
          <a:prstGeom prst="borderCallout2">
            <a:avLst>
              <a:gd name="adj1" fmla="val -326"/>
              <a:gd name="adj2" fmla="val 44368"/>
              <a:gd name="adj3" fmla="val -25272"/>
              <a:gd name="adj4" fmla="val 50553"/>
              <a:gd name="adj5" fmla="val -128153"/>
              <a:gd name="adj6" fmla="val 504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寬式國際音標（</a:t>
            </a:r>
            <a:r>
              <a:rPr lang="en-US" altLang="zh-TW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IPA</a:t>
            </a:r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）</a:t>
            </a:r>
          </a:p>
        </p:txBody>
      </p:sp>
      <p:sp>
        <p:nvSpPr>
          <p:cNvPr id="9" name="圖說文字: 折線 8">
            <a:extLst>
              <a:ext uri="{FF2B5EF4-FFF2-40B4-BE49-F238E27FC236}">
                <a16:creationId xmlns:a16="http://schemas.microsoft.com/office/drawing/2014/main" id="{8558CDC0-907B-87C0-C0B7-D40DF81263C4}"/>
              </a:ext>
            </a:extLst>
          </p:cNvPr>
          <p:cNvSpPr/>
          <p:nvPr/>
        </p:nvSpPr>
        <p:spPr>
          <a:xfrm>
            <a:off x="5747004" y="3848099"/>
            <a:ext cx="491871" cy="4495800"/>
          </a:xfrm>
          <a:prstGeom prst="borderCallout2">
            <a:avLst>
              <a:gd name="adj1" fmla="val 55358"/>
              <a:gd name="adj2" fmla="val -2342"/>
              <a:gd name="adj3" fmla="val 50218"/>
              <a:gd name="adj4" fmla="val -61996"/>
              <a:gd name="adj5" fmla="val 50324"/>
              <a:gd name="adj6" fmla="val -14533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方音符號</a:t>
            </a:r>
          </a:p>
        </p:txBody>
      </p:sp>
      <p:sp>
        <p:nvSpPr>
          <p:cNvPr id="11" name="圖說文字: 折線 10">
            <a:extLst>
              <a:ext uri="{FF2B5EF4-FFF2-40B4-BE49-F238E27FC236}">
                <a16:creationId xmlns:a16="http://schemas.microsoft.com/office/drawing/2014/main" id="{60A27480-03E9-6431-8520-C86DE5D90A36}"/>
              </a:ext>
            </a:extLst>
          </p:cNvPr>
          <p:cNvSpPr/>
          <p:nvPr/>
        </p:nvSpPr>
        <p:spPr>
          <a:xfrm>
            <a:off x="619125" y="3848100"/>
            <a:ext cx="491871" cy="4495800"/>
          </a:xfrm>
          <a:prstGeom prst="borderCallout2">
            <a:avLst>
              <a:gd name="adj1" fmla="val 43917"/>
              <a:gd name="adj2" fmla="val 92546"/>
              <a:gd name="adj3" fmla="val 50642"/>
              <a:gd name="adj4" fmla="val 158764"/>
              <a:gd name="adj5" fmla="val 50536"/>
              <a:gd name="adj6" fmla="val 238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TW" altLang="en-US" dirty="0">
                <a:latin typeface="Noto Sans TC Black" panose="020B0200000000000000" pitchFamily="34" charset="-128"/>
                <a:ea typeface="Noto Sans TC Black" panose="020B0200000000000000" pitchFamily="34" charset="-128"/>
              </a:rPr>
              <a:t>十五音反切</a:t>
            </a:r>
          </a:p>
        </p:txBody>
      </p:sp>
    </p:spTree>
    <p:extLst>
      <p:ext uri="{BB962C8B-B14F-4D97-AF65-F5344CB8AC3E}">
        <p14:creationId xmlns:p14="http://schemas.microsoft.com/office/powerpoint/2010/main" val="2398846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59C1A-13DB-8614-49C2-2B7271F3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13C51D7-EF7D-A44A-DE7B-7AD0DFB9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324" y="893527"/>
            <a:ext cx="6127255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聲調在漢字發音之作用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167B774-627B-E181-DF29-C72EE9F37A55}"/>
              </a:ext>
            </a:extLst>
          </p:cNvPr>
          <p:cNvSpPr txBox="1"/>
          <p:nvPr/>
        </p:nvSpPr>
        <p:spPr>
          <a:xfrm>
            <a:off x="476250" y="3755383"/>
            <a:ext cx="2150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花車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C42E198-3667-14E5-FF7D-84CDA8C8D039}"/>
              </a:ext>
            </a:extLst>
          </p:cNvPr>
          <p:cNvGrpSpPr/>
          <p:nvPr/>
        </p:nvGrpSpPr>
        <p:grpSpPr>
          <a:xfrm>
            <a:off x="2680060" y="3777599"/>
            <a:ext cx="3661503" cy="461665"/>
            <a:chOff x="1512443" y="2155374"/>
            <a:chExt cx="3802527" cy="46166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139022F-CB66-807B-0C0C-A15471AC368D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標本調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8B3CD6F9-8E10-17FA-8E55-A2880941FF68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hue1-tshia1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2FD69312-E0A8-AD6B-5E9C-75AAF1E3CAEE}"/>
              </a:ext>
            </a:extLst>
          </p:cNvPr>
          <p:cNvGrpSpPr/>
          <p:nvPr/>
        </p:nvGrpSpPr>
        <p:grpSpPr>
          <a:xfrm>
            <a:off x="2680060" y="4286850"/>
            <a:ext cx="3661503" cy="461665"/>
            <a:chOff x="1512443" y="2155374"/>
            <a:chExt cx="3802527" cy="461665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4DDC920-DE21-677E-4ADF-3F0E26EE71DA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標變調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CCFCCE7-2ADB-A49E-A6DC-57314245AC39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hue1~7 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A6D4A61-3715-75DB-8D48-26C05EFF3BE3}"/>
              </a:ext>
            </a:extLst>
          </p:cNvPr>
          <p:cNvSpPr txBox="1"/>
          <p:nvPr/>
        </p:nvSpPr>
        <p:spPr>
          <a:xfrm>
            <a:off x="476250" y="5695260"/>
            <a:ext cx="2150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火車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4C75FA8B-4143-A945-D3DA-08355B19AFDE}"/>
              </a:ext>
            </a:extLst>
          </p:cNvPr>
          <p:cNvGrpSpPr/>
          <p:nvPr/>
        </p:nvGrpSpPr>
        <p:grpSpPr>
          <a:xfrm>
            <a:off x="2680060" y="5717476"/>
            <a:ext cx="3661503" cy="461665"/>
            <a:chOff x="1512443" y="2155374"/>
            <a:chExt cx="3802527" cy="461665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A88D9A3-C391-DE22-C699-DC4B7E90F1D1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標本調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6B49EF1-F5E6-571F-DB1C-842718357EC7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hue2-tshia1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F9FBD253-33D7-8B1F-1CD7-6E21A88040AB}"/>
              </a:ext>
            </a:extLst>
          </p:cNvPr>
          <p:cNvGrpSpPr/>
          <p:nvPr/>
        </p:nvGrpSpPr>
        <p:grpSpPr>
          <a:xfrm>
            <a:off x="2680060" y="6226727"/>
            <a:ext cx="3661503" cy="461665"/>
            <a:chOff x="1512443" y="2155374"/>
            <a:chExt cx="3802527" cy="461665"/>
          </a:xfrm>
        </p:grpSpPr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8693F1C2-B13C-7E2C-1A7B-210F09F9A511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標變調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60B4BEC-A791-828F-42C0-5344472C65BE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hue2~1 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4F454F9B-AFB5-1F9D-4B48-69AC7AF84CBC}"/>
              </a:ext>
            </a:extLst>
          </p:cNvPr>
          <p:cNvSpPr txBox="1"/>
          <p:nvPr/>
        </p:nvSpPr>
        <p:spPr>
          <a:xfrm>
            <a:off x="476250" y="7500141"/>
            <a:ext cx="21504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dirty="0">
                <a:solidFill>
                  <a:srgbClr val="0070C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貨車</a:t>
            </a: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11F44BE5-2EA2-8F11-3F84-9B4E7FD5861B}"/>
              </a:ext>
            </a:extLst>
          </p:cNvPr>
          <p:cNvGrpSpPr/>
          <p:nvPr/>
        </p:nvGrpSpPr>
        <p:grpSpPr>
          <a:xfrm>
            <a:off x="2680060" y="7522357"/>
            <a:ext cx="3661503" cy="461665"/>
            <a:chOff x="1512443" y="2155374"/>
            <a:chExt cx="3802527" cy="461665"/>
          </a:xfrm>
        </p:grpSpPr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0C78165D-6C5A-E2A5-76C4-8BB8DA6CADE0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標本調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804F4F1-5714-1BDB-0A04-7DCD35753E7F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hue3-tshia1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D3838D0-BA63-6632-B6D2-2F1AF6C66D79}"/>
              </a:ext>
            </a:extLst>
          </p:cNvPr>
          <p:cNvGrpSpPr/>
          <p:nvPr/>
        </p:nvGrpSpPr>
        <p:grpSpPr>
          <a:xfrm>
            <a:off x="2680060" y="8031608"/>
            <a:ext cx="3661503" cy="461665"/>
            <a:chOff x="1512443" y="2155374"/>
            <a:chExt cx="3802527" cy="461665"/>
          </a:xfrm>
        </p:grpSpPr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10D33D9-E2E4-1B4B-E97A-5C42B0DAD1D7}"/>
                </a:ext>
              </a:extLst>
            </p:cNvPr>
            <p:cNvSpPr txBox="1"/>
            <p:nvPr/>
          </p:nvSpPr>
          <p:spPr>
            <a:xfrm>
              <a:off x="1512443" y="2212538"/>
              <a:ext cx="18431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【</a:t>
              </a:r>
              <a:r>
                <a:rPr lang="zh-TW" altLang="en-US" sz="2000" dirty="0">
                  <a:solidFill>
                    <a:srgbClr val="FF0000"/>
                  </a:solidFill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標變調</a:t>
              </a:r>
              <a:r>
                <a:rPr lang="en-US" altLang="zh-TW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】</a:t>
              </a:r>
              <a:r>
                <a:rPr lang="zh-TW" altLang="en-US" sz="2000" dirty="0">
                  <a:latin typeface="Noto Sans TC SemiBold" panose="020B0200000000000000" pitchFamily="34" charset="-128"/>
                  <a:ea typeface="Noto Sans TC SemiBold" panose="020B0200000000000000" pitchFamily="34" charset="-128"/>
                </a:rPr>
                <a:t>：</a:t>
              </a: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D38DC139-EC4C-0869-8831-D77125819A21}"/>
                </a:ext>
              </a:extLst>
            </p:cNvPr>
            <p:cNvSpPr txBox="1"/>
            <p:nvPr/>
          </p:nvSpPr>
          <p:spPr>
            <a:xfrm>
              <a:off x="3081729" y="2155374"/>
              <a:ext cx="22332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>
                  <a:solidFill>
                    <a:srgbClr val="7030A0"/>
                  </a:solidFill>
                  <a:latin typeface="Chiron Sung HK ExtraLight" pitchFamily="2" charset="-128"/>
                  <a:ea typeface="Chiron Sung HK ExtraLight" pitchFamily="2" charset="-128"/>
                </a:rPr>
                <a:t>hue3~2 tshia1</a:t>
              </a:r>
              <a:endParaRPr lang="zh-TW" altLang="en-US" sz="2400" dirty="0">
                <a:solidFill>
                  <a:srgbClr val="7030A0"/>
                </a:solidFill>
                <a:latin typeface="Chiron Sung HK ExtraLight" pitchFamily="2" charset="-128"/>
                <a:ea typeface="Chiron Sung HK ExtraLight" pitchFamily="2" charset="-128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61C3990-E3F0-E6E5-4DA1-1EBE168A8820}"/>
              </a:ext>
            </a:extLst>
          </p:cNvPr>
          <p:cNvSpPr txBox="1"/>
          <p:nvPr/>
        </p:nvSpPr>
        <p:spPr>
          <a:xfrm>
            <a:off x="425595" y="1875454"/>
            <a:ext cx="6071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漢字之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標音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，即便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與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相同，但仍會因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【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聲調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】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不同，導致漢字之發音不同。</a:t>
            </a:r>
          </a:p>
        </p:txBody>
      </p:sp>
    </p:spTree>
    <p:extLst>
      <p:ext uri="{BB962C8B-B14F-4D97-AF65-F5344CB8AC3E}">
        <p14:creationId xmlns:p14="http://schemas.microsoft.com/office/powerpoint/2010/main" val="229512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1F6D4-AC6B-3D69-07A5-DF11AEAF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97819F0-4D44-E2EA-27A4-34D6AE08D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1297332"/>
          </a:xfrm>
        </p:spPr>
        <p:txBody>
          <a:bodyPr/>
          <a:lstStyle/>
          <a:p>
            <a:r>
              <a:rPr lang="zh-TW" altLang="en-US" dirty="0">
                <a:solidFill>
                  <a:srgbClr val="00206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四聲八調定義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36DE18EE-0ED1-C853-CEE5-2562E488D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5" y="4762500"/>
            <a:ext cx="5915025" cy="2666999"/>
          </a:xfrm>
        </p:spPr>
        <p:txBody>
          <a:bodyPr/>
          <a:lstStyle/>
          <a:p>
            <a:endParaRPr lang="zh-TW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44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40B51-8872-F473-F37D-2EE308BA1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B431FAA7-30A9-5DD2-85D4-A70F6422C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6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68394C4B-5C4E-3632-A00C-95970641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885138"/>
            <a:ext cx="591026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73E3276D-91EA-5D9B-2E7F-E59E4DE0B7B6}"/>
              </a:ext>
            </a:extLst>
          </p:cNvPr>
          <p:cNvSpPr/>
          <p:nvPr/>
        </p:nvSpPr>
        <p:spPr>
          <a:xfrm rot="5400000">
            <a:off x="5517986" y="2149106"/>
            <a:ext cx="222463" cy="114936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大括弧 8">
            <a:extLst>
              <a:ext uri="{FF2B5EF4-FFF2-40B4-BE49-F238E27FC236}">
                <a16:creationId xmlns:a16="http://schemas.microsoft.com/office/drawing/2014/main" id="{403204D7-BE8A-AFDD-1601-5508D7FA3637}"/>
              </a:ext>
            </a:extLst>
          </p:cNvPr>
          <p:cNvSpPr/>
          <p:nvPr/>
        </p:nvSpPr>
        <p:spPr>
          <a:xfrm rot="5400000">
            <a:off x="3157032" y="935367"/>
            <a:ext cx="227782" cy="356722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左大括弧 9">
            <a:extLst>
              <a:ext uri="{FF2B5EF4-FFF2-40B4-BE49-F238E27FC236}">
                <a16:creationId xmlns:a16="http://schemas.microsoft.com/office/drawing/2014/main" id="{9F52719A-6085-A688-F50B-6831BD0D98B8}"/>
              </a:ext>
            </a:extLst>
          </p:cNvPr>
          <p:cNvSpPr/>
          <p:nvPr/>
        </p:nvSpPr>
        <p:spPr>
          <a:xfrm rot="16200000" flipV="1">
            <a:off x="1950760" y="3135748"/>
            <a:ext cx="222463" cy="1149360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左大括弧 11">
            <a:extLst>
              <a:ext uri="{FF2B5EF4-FFF2-40B4-BE49-F238E27FC236}">
                <a16:creationId xmlns:a16="http://schemas.microsoft.com/office/drawing/2014/main" id="{1B0B417B-011E-4BD1-F341-38F9599F35D7}"/>
              </a:ext>
            </a:extLst>
          </p:cNvPr>
          <p:cNvSpPr/>
          <p:nvPr/>
        </p:nvSpPr>
        <p:spPr>
          <a:xfrm rot="16200000" flipV="1">
            <a:off x="4343607" y="1924158"/>
            <a:ext cx="227782" cy="3567225"/>
          </a:xfrm>
          <a:prstGeom prst="leftBrace">
            <a:avLst>
              <a:gd name="adj1" fmla="val 0"/>
              <a:gd name="adj2" fmla="val 50000"/>
            </a:avLst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199FA93-AA6D-DEA7-EDC8-4FA66085A673}"/>
              </a:ext>
            </a:extLst>
          </p:cNvPr>
          <p:cNvSpPr txBox="1"/>
          <p:nvPr/>
        </p:nvSpPr>
        <p:spPr>
          <a:xfrm>
            <a:off x="2404455" y="2177041"/>
            <a:ext cx="173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00206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舒聲韻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47653B0-7923-F02A-C9A0-88A41BA7EDF9}"/>
              </a:ext>
            </a:extLst>
          </p:cNvPr>
          <p:cNvSpPr txBox="1"/>
          <p:nvPr/>
        </p:nvSpPr>
        <p:spPr>
          <a:xfrm>
            <a:off x="4762749" y="2177041"/>
            <a:ext cx="173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rgbClr val="00206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促聲韻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275175F-71E7-53A2-512A-47E4B263C59F}"/>
              </a:ext>
            </a:extLst>
          </p:cNvPr>
          <p:cNvSpPr txBox="1"/>
          <p:nvPr/>
        </p:nvSpPr>
        <p:spPr>
          <a:xfrm>
            <a:off x="1195523" y="3844680"/>
            <a:ext cx="173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平聲調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BB219A2-84B5-B876-0AB5-0202BB637F11}"/>
              </a:ext>
            </a:extLst>
          </p:cNvPr>
          <p:cNvSpPr txBox="1"/>
          <p:nvPr/>
        </p:nvSpPr>
        <p:spPr>
          <a:xfrm>
            <a:off x="3591030" y="3844680"/>
            <a:ext cx="1732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dirty="0">
                <a:solidFill>
                  <a:schemeClr val="accent4">
                    <a:lumMod val="75000"/>
                  </a:schemeClr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仄聲調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D8D4F9D4-6902-55E0-91CF-DEF320F6D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62" y="2871198"/>
            <a:ext cx="5956450" cy="709392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AC48D669-D5C0-D95C-2BB4-CE738705A757}"/>
              </a:ext>
            </a:extLst>
          </p:cNvPr>
          <p:cNvSpPr txBox="1"/>
          <p:nvPr/>
        </p:nvSpPr>
        <p:spPr>
          <a:xfrm>
            <a:off x="464612" y="5140969"/>
            <a:ext cx="59219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舒聲韻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是漢語音韻學和漢語方言學術語，指不以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塞音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為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韻尾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的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韻母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，與促聲韻相反，簡稱舒聲。 現代官話普通話將所有促聲韻漢字發成舒聲韻。 在分析唐詩等古典詩詞詩，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《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廣韻</a:t>
            </a:r>
            <a: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》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等韻書分漢字讀音為平、上、去、入四類聲調，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平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上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、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皆配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舒聲韻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，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入聲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皆配</a:t>
            </a: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促聲韻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。</a:t>
            </a:r>
            <a:br>
              <a:rPr lang="en-US" altLang="zh-TW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</a:br>
            <a:endParaRPr lang="en-US" altLang="zh-TW" dirty="0">
              <a:latin typeface="Noto Sans TC Medium" panose="020B0200000000000000" pitchFamily="34" charset="-128"/>
              <a:ea typeface="Noto Sans TC Medium" panose="020B0200000000000000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7030A0"/>
                </a:solidFill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平仄</a:t>
            </a:r>
            <a:r>
              <a:rPr lang="zh-TW" altLang="en-US" dirty="0">
                <a:latin typeface="Noto Sans TC Medium" panose="020B0200000000000000" pitchFamily="34" charset="-128"/>
                <a:ea typeface="Noto Sans TC Medium" panose="020B0200000000000000" pitchFamily="34" charset="-128"/>
              </a:rPr>
              <a:t>是中文詩詞中用字的聲調，用以區分字的陰平、陽平和上、去、入聲。 「平」指平聲，而「仄」則指上聲、去聲和入聲。 在詩詞創作中，平仄的運用有著嚴格的格律要求，用以營造詩歌的音韻美感。</a:t>
            </a:r>
          </a:p>
        </p:txBody>
      </p:sp>
    </p:spTree>
    <p:extLst>
      <p:ext uri="{BB962C8B-B14F-4D97-AF65-F5344CB8AC3E}">
        <p14:creationId xmlns:p14="http://schemas.microsoft.com/office/powerpoint/2010/main" val="167767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C0FC2-CCA2-73C1-AB23-8FB3B8221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28210DB8-2E96-3C06-C01E-B41B80D5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6149023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四聲八調之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【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調名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】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定義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543E60D-E52B-4E90-09AE-A0E539D13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6816725"/>
            <a:ext cx="5777024" cy="361840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26B8DE23-45D8-A9D4-95DE-879C7B72B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2003516"/>
            <a:ext cx="5777024" cy="361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1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5AC59-D32E-93C6-A856-5410CCFD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9E34CAED-452E-6B73-4DFB-C2F3B1121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8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16009C93-8C9D-A033-4FE4-2B941513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90" y="885138"/>
            <a:ext cx="4228184" cy="509524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台羅拼音之四聲八調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3AA9489-2E6C-38B9-8D76-E30AB1F8F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13130"/>
            <a:ext cx="6858000" cy="22769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E5C958BB-33FD-F036-3512-3C0EB6000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90" y="1823166"/>
            <a:ext cx="6250396" cy="436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98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D506-8162-C3AE-18B3-4F9D8233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2AC69361-9F50-D73C-6145-04226548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pPr rtl="0"/>
              <a:t>9</a:t>
            </a:fld>
            <a:endParaRPr lang="zh-TW" altLang="en-US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70AC146E-0FF6-2C2A-64E9-59B56084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489" y="885138"/>
            <a:ext cx="6149023" cy="509524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四聲八調</a:t>
            </a:r>
            <a:r>
              <a:rPr lang="en-US" altLang="zh-TW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-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不用</a:t>
            </a:r>
            <a:r>
              <a:rPr lang="zh-TW" altLang="en-US" strike="sngStrike" dirty="0">
                <a:solidFill>
                  <a:schemeClr val="accent5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調符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，以數值</a:t>
            </a:r>
            <a:r>
              <a:rPr lang="zh-TW" altLang="en-US" dirty="0">
                <a:solidFill>
                  <a:srgbClr val="FF0000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調號</a:t>
            </a:r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表聲調</a:t>
            </a:r>
            <a:endParaRPr lang="zh-TW" altLang="en-US" dirty="0">
              <a:solidFill>
                <a:schemeClr val="accent5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1DE571B-F85B-3A9C-715B-81827994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25" y="1946202"/>
            <a:ext cx="5832292" cy="4071826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09D8288-F301-7287-43A1-6D2B33054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" y="7027689"/>
            <a:ext cx="5832292" cy="407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45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1624</Words>
  <Application>Microsoft Office PowerPoint</Application>
  <PresentationFormat>寬螢幕</PresentationFormat>
  <Paragraphs>208</Paragraphs>
  <Slides>29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42" baseType="lpstr">
      <vt:lpstr>Chiron Sung HK ExtraLight</vt:lpstr>
      <vt:lpstr>Microsoft JhengHei UI</vt:lpstr>
      <vt:lpstr>Noto Sans TC Black</vt:lpstr>
      <vt:lpstr>Noto Sans TC Medium</vt:lpstr>
      <vt:lpstr>Noto Sans TC SemiBold</vt:lpstr>
      <vt:lpstr>Noto Serif TC Black</vt:lpstr>
      <vt:lpstr>Noto Serif TC SemiBold</vt:lpstr>
      <vt:lpstr>霞鶩文楷 TC</vt:lpstr>
      <vt:lpstr>Aptos</vt:lpstr>
      <vt:lpstr>Aptos Display</vt:lpstr>
      <vt:lpstr>Arial</vt:lpstr>
      <vt:lpstr>Lucida Fax</vt:lpstr>
      <vt:lpstr>Office 佈景主題</vt:lpstr>
      <vt:lpstr>四聲八調與變調 v0.31</vt:lpstr>
      <vt:lpstr>漢字標音</vt:lpstr>
      <vt:lpstr>漢字標音</vt:lpstr>
      <vt:lpstr>聲調在漢字發音之作用</vt:lpstr>
      <vt:lpstr>四聲八調定義</vt:lpstr>
      <vt:lpstr>四聲</vt:lpstr>
      <vt:lpstr>四聲八調之【調名】定義</vt:lpstr>
      <vt:lpstr>台羅拼音之四聲八調</vt:lpstr>
      <vt:lpstr>四聲八調-不用調符，以數值調號表聲調</vt:lpstr>
      <vt:lpstr>四聲八調助記法</vt:lpstr>
      <vt:lpstr>四聲八調：調值助記法</vt:lpstr>
      <vt:lpstr>四聲八調：調值助記法</vt:lpstr>
      <vt:lpstr>四聲八調：音高聲長助記法</vt:lpstr>
      <vt:lpstr>四聲八調：W助記法</vt:lpstr>
      <vt:lpstr>八調之變調規則</vt:lpstr>
      <vt:lpstr>變調規則（台灣/廈門腔）</vt:lpstr>
      <vt:lpstr>變調規則（台灣/廈門腔）</vt:lpstr>
      <vt:lpstr>變調規則助記圖（台灣/廈門腔）</vt:lpstr>
      <vt:lpstr>變調實例（台灣/廈門腔）</vt:lpstr>
      <vt:lpstr>變調實例（台灣/廈門腔）</vt:lpstr>
      <vt:lpstr>變調實例（台灣/廈門腔）</vt:lpstr>
      <vt:lpstr>附錄：台羅拼音</vt:lpstr>
      <vt:lpstr>台羅拼音：聲母</vt:lpstr>
      <vt:lpstr>台羅拼音：韻母（一）</vt:lpstr>
      <vt:lpstr>台羅拼音：韻母（二）</vt:lpstr>
      <vt:lpstr>台羅拼音：韻母（三）</vt:lpstr>
      <vt:lpstr>台羅拼音：韻母（四）</vt:lpstr>
      <vt:lpstr>台羅拼音：聲調（一）</vt:lpstr>
      <vt:lpstr>台羅拼音：聲調（二）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70</cp:revision>
  <dcterms:created xsi:type="dcterms:W3CDTF">2025-07-23T04:08:23Z</dcterms:created>
  <dcterms:modified xsi:type="dcterms:W3CDTF">2025-10-06T06:16:40Z</dcterms:modified>
</cp:coreProperties>
</file>