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58" r:id="rId4"/>
    <p:sldId id="277" r:id="rId5"/>
    <p:sldId id="278" r:id="rId6"/>
    <p:sldId id="27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6A2DE-9796-4DDB-972F-EA9F03E410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B155B6-443A-49B1-8DD8-5C2E0D3957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AE2037-9987-4D04-ABF8-F72C7109F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94EF5-FAD7-43C1-B00B-CAAA0A1C63F5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94BF8A-1544-4263-98F6-0FB4FF913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1870B-A05D-4914-95B9-7CE3DF056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4E11F-AF23-4AC6-8316-42D0FA37EC8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745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6F2E5-BFE7-4136-8788-843EC2D9C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1CDD9A-C897-4A66-BA9C-8C6D9C1E08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872106-FD13-4E63-AD5F-969881B3F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94EF5-FAD7-43C1-B00B-CAAA0A1C63F5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AB9268-BCCE-4607-9D9C-CE42DC738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62747E-D701-41D7-AA7B-B1C0A72A0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4E11F-AF23-4AC6-8316-42D0FA37EC8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613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06DA25-F33A-45DD-BEFF-EEA190C47C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5BF60B-247F-478B-ACC4-AED00FDCF3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F56590-4F8B-40E4-A6C3-8EE1500B5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94EF5-FAD7-43C1-B00B-CAAA0A1C63F5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A9E1FB-4D7E-419D-8E97-3E9246DE9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DAADAB-E47F-4884-87DE-63277DC21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4E11F-AF23-4AC6-8316-42D0FA37EC8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610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3385C-9A20-4C42-9910-197AFBBDD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EF29E1-8D02-4A28-B5BE-75DFD7D25B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AA2D8F-1C27-4616-9BDF-03549D638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94EF5-FAD7-43C1-B00B-CAAA0A1C63F5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850B3E-1462-4080-9691-8FB9F0BDF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30D4A0-7EC9-4CF7-9CE8-DEEA5F32F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4E11F-AF23-4AC6-8316-42D0FA37EC8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778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4AD10-9888-4A6D-B74E-CF8760587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D4C1D3-88F1-4746-9EF9-25678CC194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5FBD39-8B37-4DF9-B6CE-43C0BFD28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94EF5-FAD7-43C1-B00B-CAAA0A1C63F5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3491B5-1BA3-4692-8EA7-D98B0F4BA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3BD4FD-DA70-466A-BCAA-B3A3F39D6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4E11F-AF23-4AC6-8316-42D0FA37EC8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448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3A685-CBA6-4CBA-89B0-F535791C0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B0527-6109-4B8A-9F87-F384A85885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93938E-2DB1-4ED3-ACA6-64B0460E8C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7EAFE4-AAA9-441B-942A-612B5D956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94EF5-FAD7-43C1-B00B-CAAA0A1C63F5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E402D-FF7E-4D6C-9F37-DF6EDCAF4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A52C85-5142-4F41-A9FA-18AD35550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4E11F-AF23-4AC6-8316-42D0FA37EC8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545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C5B90-5C06-472A-AF80-71C3B39AD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91405F-013F-4983-BC2E-BBACE200CD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A25977-0021-4926-98CB-2CC8F816A9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985BEF-4904-499D-9A66-70405492C3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EE2E63-4B0F-4F48-8D2E-343547AF13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190865-D12F-49CE-B529-54A266874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94EF5-FAD7-43C1-B00B-CAAA0A1C63F5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95A36E-8238-4B51-90A1-129B741A9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9B48AA-D2EA-469C-9D8B-F0ECF02BB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4E11F-AF23-4AC6-8316-42D0FA37EC8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498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B9621-33C8-413C-8A7F-4870126B2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4CB29E-8243-42ED-86F9-B4313D8F8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94EF5-FAD7-43C1-B00B-CAAA0A1C63F5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B8C42B-180A-47D6-A7D2-21F212178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931283-FEBB-4B1D-AEA2-B2063BF2E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4E11F-AF23-4AC6-8316-42D0FA37EC8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137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9A4DE3-15D4-4C1D-AD9D-736ED46D5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94EF5-FAD7-43C1-B00B-CAAA0A1C63F5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638ED1-9EA6-4769-9AE8-C606EEC1A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8FE5B0-6399-44EC-A8DA-BF8D2DF0B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4E11F-AF23-4AC6-8316-42D0FA37EC8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717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9A5A4-F31C-447B-B888-C7A8721BA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A6D9E-1C30-45D0-B9A3-65AC64A639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7EAD10-B73F-4402-8575-EFD67D7EA0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8ABD9D-F568-42FD-B079-E6D4AFEA0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94EF5-FAD7-43C1-B00B-CAAA0A1C63F5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091F5A-3903-4795-BA98-D7C02287B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093354-78BE-4328-A698-0A62D31C5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4E11F-AF23-4AC6-8316-42D0FA37EC8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096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3755A-F4A2-4927-A1DF-D68568F34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2D95BD-4F30-4994-9B4A-1993FA8095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15BE62-55A9-4A8B-838D-6AF02D3072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71338F-D650-45FA-A3E7-E8CC32697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94EF5-FAD7-43C1-B00B-CAAA0A1C63F5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0902C0-E015-4BC5-AF64-A57F4C2DB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BB17DD-D4B5-47EF-BDB6-94A2E7FE7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4E11F-AF23-4AC6-8316-42D0FA37EC8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626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CA743E-CE9A-4760-B241-E9B8D4443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F60C18-EB6B-4B32-A182-A02AD9B054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F40D09-9073-4A3E-8267-77EE424127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A94EF5-FAD7-43C1-B00B-CAAA0A1C63F5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2F2C93-D352-437F-B0D2-991E22E4E7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717843-FBF8-49C4-A54A-751BE3F2BF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24E11F-AF23-4AC6-8316-42D0FA37EC8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314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hyperlink" Target="https://docs.microsoft.com/pt-br/dax/upper-function-dax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hyperlink" Target="https://docs.microsoft.com/pt-br/dax/lower-function-dax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43937-E606-43C2-A5D1-397AA52EE4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5827" y="1018321"/>
            <a:ext cx="10224052" cy="1223272"/>
          </a:xfrm>
        </p:spPr>
        <p:txBody>
          <a:bodyPr>
            <a:normAutofit/>
          </a:bodyPr>
          <a:lstStyle/>
          <a:p>
            <a:r>
              <a:rPr lang="en-US" sz="5300" dirty="0"/>
              <a:t>Funções DAX – </a:t>
            </a:r>
            <a:r>
              <a:rPr lang="pt-BR" sz="5300" dirty="0"/>
              <a:t>Funções de texto</a:t>
            </a:r>
            <a:endParaRPr lang="en-US" sz="5300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091CBF9-0BAE-48A4-906F-CF0AE4285DA2}"/>
              </a:ext>
            </a:extLst>
          </p:cNvPr>
          <p:cNvSpPr txBox="1"/>
          <p:nvPr/>
        </p:nvSpPr>
        <p:spPr>
          <a:xfrm>
            <a:off x="2909454" y="3013501"/>
            <a:ext cx="663632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4800" b="1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UPPER e LOWER</a:t>
            </a:r>
            <a:endParaRPr lang="pt-BR" b="1" i="0" dirty="0">
              <a:solidFill>
                <a:srgbClr val="171717"/>
              </a:solidFill>
              <a:effectLst/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5410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A5FC649-02A3-4C77-B48D-5C4714E1AF3B}"/>
              </a:ext>
            </a:extLst>
          </p:cNvPr>
          <p:cNvSpPr/>
          <p:nvPr/>
        </p:nvSpPr>
        <p:spPr>
          <a:xfrm>
            <a:off x="1562400" y="4688335"/>
            <a:ext cx="1014785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2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Fonte: </a:t>
            </a:r>
            <a:r>
              <a:rPr lang="pt-BR" sz="3200" dirty="0">
                <a:hlinkClick r:id="rId2"/>
              </a:rPr>
              <a:t>Funções de texto (DAX) - DAX | Microsoft </a:t>
            </a:r>
            <a:r>
              <a:rPr lang="pt-BR" sz="3200" dirty="0" err="1">
                <a:hlinkClick r:id="rId2"/>
              </a:rPr>
              <a:t>Docs</a:t>
            </a:r>
            <a:endParaRPr lang="en-US" sz="3200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234C5BF-FA05-4444-B0B4-5C06CFD7A6F3}"/>
              </a:ext>
            </a:extLst>
          </p:cNvPr>
          <p:cNvSpPr txBox="1"/>
          <p:nvPr/>
        </p:nvSpPr>
        <p:spPr>
          <a:xfrm>
            <a:off x="2119746" y="527311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hlinkClick r:id="rId2"/>
              </a:rPr>
              <a:t>https://docs.microsoft.com/pt-br/dax/upper-function-dax</a:t>
            </a:r>
            <a:endParaRPr lang="pt-BR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29D31FFF-9A8A-48CE-BB7F-30C9D2B71348}"/>
              </a:ext>
            </a:extLst>
          </p:cNvPr>
          <p:cNvSpPr txBox="1"/>
          <p:nvPr/>
        </p:nvSpPr>
        <p:spPr>
          <a:xfrm>
            <a:off x="2514600" y="154119"/>
            <a:ext cx="7162800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6600" b="1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UPPER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13297D5F-DFBE-47C1-8E73-AD0599BFD7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3263" y="1400223"/>
            <a:ext cx="7821391" cy="3161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252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A5FC649-02A3-4C77-B48D-5C4714E1AF3B}"/>
              </a:ext>
            </a:extLst>
          </p:cNvPr>
          <p:cNvSpPr/>
          <p:nvPr/>
        </p:nvSpPr>
        <p:spPr>
          <a:xfrm>
            <a:off x="1022074" y="2215853"/>
            <a:ext cx="1014785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2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Já vimos a lógica </a:t>
            </a:r>
            <a:r>
              <a:rPr lang="pt-BR" sz="3200" dirty="0">
                <a:solidFill>
                  <a:srgbClr val="171717"/>
                </a:solidFill>
                <a:latin typeface="Segoe UI" panose="020B0502040204020203" pitchFamily="34" charset="0"/>
              </a:rPr>
              <a:t>na aula passada, vá para a vídeo aula que veremos o passa a passo lá</a:t>
            </a:r>
            <a:r>
              <a:rPr lang="pt-BR" sz="32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208634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1B05406-3515-41BA-9969-186BC9683974}"/>
              </a:ext>
            </a:extLst>
          </p:cNvPr>
          <p:cNvSpPr/>
          <p:nvPr/>
        </p:nvSpPr>
        <p:spPr>
          <a:xfrm>
            <a:off x="1022074" y="371708"/>
            <a:ext cx="1014785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2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Agora </a:t>
            </a:r>
            <a:r>
              <a:rPr lang="pt-BR" sz="3200" dirty="0">
                <a:solidFill>
                  <a:srgbClr val="171717"/>
                </a:solidFill>
                <a:latin typeface="Segoe UI" panose="020B0502040204020203" pitchFamily="34" charset="0"/>
              </a:rPr>
              <a:t>para fazer a função “</a:t>
            </a:r>
            <a:r>
              <a:rPr lang="pt-BR" sz="3200" b="1" dirty="0">
                <a:solidFill>
                  <a:srgbClr val="171717"/>
                </a:solidFill>
                <a:latin typeface="Segoe UI" panose="020B0502040204020203" pitchFamily="34" charset="0"/>
              </a:rPr>
              <a:t>UPPER</a:t>
            </a:r>
            <a:r>
              <a:rPr lang="pt-BR" sz="3200" dirty="0">
                <a:solidFill>
                  <a:srgbClr val="171717"/>
                </a:solidFill>
                <a:latin typeface="Segoe UI" panose="020B0502040204020203" pitchFamily="34" charset="0"/>
              </a:rPr>
              <a:t>” nas colunas “</a:t>
            </a:r>
            <a:r>
              <a:rPr lang="pt-BR" sz="3200" b="1" dirty="0">
                <a:solidFill>
                  <a:srgbClr val="171717"/>
                </a:solidFill>
                <a:latin typeface="Segoe UI" panose="020B0502040204020203" pitchFamily="34" charset="0"/>
              </a:rPr>
              <a:t>Nome</a:t>
            </a:r>
            <a:r>
              <a:rPr lang="pt-BR" sz="3200" dirty="0">
                <a:solidFill>
                  <a:srgbClr val="171717"/>
                </a:solidFill>
                <a:latin typeface="Segoe UI" panose="020B0502040204020203" pitchFamily="34" charset="0"/>
              </a:rPr>
              <a:t>” siga os passos abaixo. </a:t>
            </a:r>
            <a:endParaRPr lang="en-US" sz="3200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A168405-947F-4A56-BA86-1A938D4C84A0}"/>
              </a:ext>
            </a:extLst>
          </p:cNvPr>
          <p:cNvSpPr txBox="1"/>
          <p:nvPr/>
        </p:nvSpPr>
        <p:spPr>
          <a:xfrm>
            <a:off x="1423958" y="1796418"/>
            <a:ext cx="68519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BR" dirty="0"/>
              <a:t>Depois de “</a:t>
            </a:r>
            <a:r>
              <a:rPr lang="pt-BR" b="1" dirty="0">
                <a:solidFill>
                  <a:schemeClr val="accent1"/>
                </a:solidFill>
              </a:rPr>
              <a:t>1</a:t>
            </a:r>
            <a:r>
              <a:rPr lang="pt-BR" b="1" dirty="0"/>
              <a:t> </a:t>
            </a:r>
            <a:r>
              <a:rPr lang="pt-BR" b="1" dirty="0" err="1"/>
              <a:t>Fun</a:t>
            </a:r>
            <a:r>
              <a:rPr lang="pt-BR" b="1" dirty="0"/>
              <a:t> UPPER = </a:t>
            </a:r>
            <a:r>
              <a:rPr lang="pt-BR" dirty="0"/>
              <a:t>“,  digite “</a:t>
            </a:r>
            <a:r>
              <a:rPr lang="pt-BR" b="1" dirty="0">
                <a:solidFill>
                  <a:schemeClr val="accent1"/>
                </a:solidFill>
              </a:rPr>
              <a:t>UPPER</a:t>
            </a:r>
            <a:r>
              <a:rPr lang="pt-BR" dirty="0"/>
              <a:t>” 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De dois cliques em cima da função “</a:t>
            </a:r>
            <a:r>
              <a:rPr lang="pt-BR" b="1" dirty="0">
                <a:solidFill>
                  <a:schemeClr val="accent1"/>
                </a:solidFill>
              </a:rPr>
              <a:t>UPPER</a:t>
            </a:r>
            <a:r>
              <a:rPr lang="pt-BR" dirty="0"/>
              <a:t>”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Digite “</a:t>
            </a:r>
            <a:r>
              <a:rPr lang="pt-BR" b="1" dirty="0"/>
              <a:t>Lista de Filme</a:t>
            </a:r>
            <a:r>
              <a:rPr lang="pt-BR" dirty="0"/>
              <a:t>”  e de 2 cliques em cima da coluna “</a:t>
            </a:r>
            <a:r>
              <a:rPr lang="pt-BR" b="1" dirty="0"/>
              <a:t>[Nome]</a:t>
            </a:r>
            <a:r>
              <a:rPr lang="pt-BR" dirty="0"/>
              <a:t>” 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Feche o parênteses e pressione a tecla  “</a:t>
            </a:r>
            <a:r>
              <a:rPr lang="pt-BR" b="1" dirty="0"/>
              <a:t>ENTER</a:t>
            </a:r>
            <a:r>
              <a:rPr lang="pt-BR" dirty="0"/>
              <a:t>” do teclado. 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679848F3-C937-4E8B-9372-6D8645A4F0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183" y="3344239"/>
            <a:ext cx="7803272" cy="114931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8902B90A-FD9F-4964-8289-25733C32A1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7809" y="1620757"/>
            <a:ext cx="2036407" cy="5031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642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A5FC649-02A3-4C77-B48D-5C4714E1AF3B}"/>
              </a:ext>
            </a:extLst>
          </p:cNvPr>
          <p:cNvSpPr/>
          <p:nvPr/>
        </p:nvSpPr>
        <p:spPr>
          <a:xfrm>
            <a:off x="1562400" y="4688335"/>
            <a:ext cx="1014785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2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Fonte: </a:t>
            </a:r>
            <a:r>
              <a:rPr lang="pt-BR" sz="3200" dirty="0">
                <a:hlinkClick r:id="rId2"/>
              </a:rPr>
              <a:t>Funções de texto (DAX) - DAX | Microsoft </a:t>
            </a:r>
            <a:r>
              <a:rPr lang="pt-BR" sz="3200" dirty="0" err="1">
                <a:hlinkClick r:id="rId2"/>
              </a:rPr>
              <a:t>Docs</a:t>
            </a:r>
            <a:endParaRPr lang="en-US" sz="3200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234C5BF-FA05-4444-B0B4-5C06CFD7A6F3}"/>
              </a:ext>
            </a:extLst>
          </p:cNvPr>
          <p:cNvSpPr txBox="1"/>
          <p:nvPr/>
        </p:nvSpPr>
        <p:spPr>
          <a:xfrm>
            <a:off x="2119746" y="527311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hlinkClick r:id="rId2"/>
              </a:rPr>
              <a:t>https://docs.microsoft.com/pt-br/dax/lower-function-dax</a:t>
            </a:r>
            <a:endParaRPr lang="pt-BR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29D31FFF-9A8A-48CE-BB7F-30C9D2B71348}"/>
              </a:ext>
            </a:extLst>
          </p:cNvPr>
          <p:cNvSpPr txBox="1"/>
          <p:nvPr/>
        </p:nvSpPr>
        <p:spPr>
          <a:xfrm>
            <a:off x="2514600" y="154119"/>
            <a:ext cx="7162800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6600" b="1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LOWER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28D15A3-CB48-48AE-B467-DC5830B9AF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9141" y="1262115"/>
            <a:ext cx="7433718" cy="3010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392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1B05406-3515-41BA-9969-186BC9683974}"/>
              </a:ext>
            </a:extLst>
          </p:cNvPr>
          <p:cNvSpPr/>
          <p:nvPr/>
        </p:nvSpPr>
        <p:spPr>
          <a:xfrm>
            <a:off x="1022074" y="371708"/>
            <a:ext cx="1014785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2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Agora </a:t>
            </a:r>
            <a:r>
              <a:rPr lang="pt-BR" sz="3200" dirty="0">
                <a:solidFill>
                  <a:srgbClr val="171717"/>
                </a:solidFill>
                <a:latin typeface="Segoe UI" panose="020B0502040204020203" pitchFamily="34" charset="0"/>
              </a:rPr>
              <a:t>para fazer a função “</a:t>
            </a:r>
            <a:r>
              <a:rPr lang="pt-BR" sz="3200" b="1" dirty="0">
                <a:solidFill>
                  <a:srgbClr val="171717"/>
                </a:solidFill>
                <a:latin typeface="Segoe UI" panose="020B0502040204020203" pitchFamily="34" charset="0"/>
              </a:rPr>
              <a:t>LOWER</a:t>
            </a:r>
            <a:r>
              <a:rPr lang="pt-BR" sz="3200" dirty="0">
                <a:solidFill>
                  <a:srgbClr val="171717"/>
                </a:solidFill>
                <a:latin typeface="Segoe UI" panose="020B0502040204020203" pitchFamily="34" charset="0"/>
              </a:rPr>
              <a:t>” nas colunas “</a:t>
            </a:r>
            <a:r>
              <a:rPr lang="pt-BR" sz="3200" b="1" dirty="0">
                <a:solidFill>
                  <a:srgbClr val="171717"/>
                </a:solidFill>
                <a:latin typeface="Segoe UI" panose="020B0502040204020203" pitchFamily="34" charset="0"/>
              </a:rPr>
              <a:t>Nome</a:t>
            </a:r>
            <a:r>
              <a:rPr lang="pt-BR" sz="3200" dirty="0">
                <a:solidFill>
                  <a:srgbClr val="171717"/>
                </a:solidFill>
                <a:latin typeface="Segoe UI" panose="020B0502040204020203" pitchFamily="34" charset="0"/>
              </a:rPr>
              <a:t>” siga os passos abaixo. </a:t>
            </a:r>
            <a:endParaRPr lang="en-US" sz="3200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A168405-947F-4A56-BA86-1A938D4C84A0}"/>
              </a:ext>
            </a:extLst>
          </p:cNvPr>
          <p:cNvSpPr txBox="1"/>
          <p:nvPr/>
        </p:nvSpPr>
        <p:spPr>
          <a:xfrm>
            <a:off x="1423958" y="1796418"/>
            <a:ext cx="68519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BR" dirty="0"/>
              <a:t>Depois de “</a:t>
            </a:r>
            <a:r>
              <a:rPr lang="pt-BR" b="1" dirty="0">
                <a:solidFill>
                  <a:schemeClr val="accent1"/>
                </a:solidFill>
              </a:rPr>
              <a:t>1</a:t>
            </a:r>
            <a:r>
              <a:rPr lang="pt-BR" b="1" dirty="0"/>
              <a:t> </a:t>
            </a:r>
            <a:r>
              <a:rPr lang="pt-BR" b="1" dirty="0" err="1"/>
              <a:t>Fun</a:t>
            </a:r>
            <a:r>
              <a:rPr lang="pt-BR" b="1" dirty="0"/>
              <a:t> LOWER = </a:t>
            </a:r>
            <a:r>
              <a:rPr lang="pt-BR" dirty="0"/>
              <a:t>“,  digite “</a:t>
            </a:r>
            <a:r>
              <a:rPr lang="pt-BR" b="1" dirty="0">
                <a:solidFill>
                  <a:schemeClr val="accent1"/>
                </a:solidFill>
              </a:rPr>
              <a:t>LOWER</a:t>
            </a:r>
            <a:r>
              <a:rPr lang="pt-BR" dirty="0"/>
              <a:t>” 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De dois cliques em cima da função “</a:t>
            </a:r>
            <a:r>
              <a:rPr lang="pt-BR" b="1" dirty="0">
                <a:solidFill>
                  <a:schemeClr val="accent1"/>
                </a:solidFill>
              </a:rPr>
              <a:t>LOWER</a:t>
            </a:r>
            <a:r>
              <a:rPr lang="pt-BR" dirty="0"/>
              <a:t>”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Digite “</a:t>
            </a:r>
            <a:r>
              <a:rPr lang="pt-BR" b="1" dirty="0"/>
              <a:t>Lista de Filme</a:t>
            </a:r>
            <a:r>
              <a:rPr lang="pt-BR" dirty="0"/>
              <a:t>”  e de 2 cliques em cima da coluna “</a:t>
            </a:r>
            <a:r>
              <a:rPr lang="pt-BR" b="1" dirty="0"/>
              <a:t>[Nome]</a:t>
            </a:r>
            <a:r>
              <a:rPr lang="pt-BR" dirty="0"/>
              <a:t>” 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Feche o parênteses e pressione a tecla  “</a:t>
            </a:r>
            <a:r>
              <a:rPr lang="pt-BR" b="1" dirty="0"/>
              <a:t>ENTER</a:t>
            </a:r>
            <a:r>
              <a:rPr lang="pt-BR" dirty="0"/>
              <a:t>” do teclado. 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B330555-28BC-4B53-8613-F7076D1245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597" y="3458566"/>
            <a:ext cx="8493253" cy="136630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9BD37FAE-7CBE-4729-B146-FB363B2AB8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81" y="1149966"/>
            <a:ext cx="1969722" cy="5602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0294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481</TotalTime>
  <Words>224</Words>
  <Application>Microsoft Office PowerPoint</Application>
  <PresentationFormat>Widescreen</PresentationFormat>
  <Paragraphs>19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Segoe UI</vt:lpstr>
      <vt:lpstr>Office Theme</vt:lpstr>
      <vt:lpstr>Funções DAX – Funções de texto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Tipagem/Tipo de Dados</dc:title>
  <dc:creator>Clevison Santos</dc:creator>
  <cp:lastModifiedBy>Aluno</cp:lastModifiedBy>
  <cp:revision>60</cp:revision>
  <dcterms:created xsi:type="dcterms:W3CDTF">2021-02-03T23:01:00Z</dcterms:created>
  <dcterms:modified xsi:type="dcterms:W3CDTF">2021-02-13T23:51:33Z</dcterms:modified>
</cp:coreProperties>
</file>