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6A2DE-9796-4DDB-972F-EA9F03E41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155B6-443A-49B1-8DD8-5C2E0D395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E2037-9987-4D04-ABF8-F72C7109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4BF8A-1544-4263-98F6-0FB4FF91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1870B-A05D-4914-95B9-7CE3DF05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4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F2E5-BFE7-4136-8788-843EC2D9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CDD9A-C897-4A66-BA9C-8C6D9C1E0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72106-FD13-4E63-AD5F-969881B3F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B9268-BCCE-4607-9D9C-CE42DC73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2747E-D701-41D7-AA7B-B1C0A72A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1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6DA25-F33A-45DD-BEFF-EEA190C47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BF60B-247F-478B-ACC4-AED00FDCF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56590-4F8B-40E4-A6C3-8EE1500B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9E1FB-4D7E-419D-8E97-3E9246DE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AADAB-E47F-4884-87DE-63277DC2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1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385C-9A20-4C42-9910-197AFBBD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F29E1-8D02-4A28-B5BE-75DFD7D25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A2D8F-1C27-4616-9BDF-03549D63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50B3E-1462-4080-9691-8FB9F0BD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0D4A0-7EC9-4CF7-9CE8-DEEA5F3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7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AD10-9888-4A6D-B74E-CF8760587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4C1D3-88F1-4746-9EF9-25678CC19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FBD39-8B37-4DF9-B6CE-43C0BFD2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491B5-1BA3-4692-8EA7-D98B0F4BA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BD4FD-DA70-466A-BCAA-B3A3F39D6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4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A685-CBA6-4CBA-89B0-F535791C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B0527-6109-4B8A-9F87-F384A8588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3938E-2DB1-4ED3-ACA6-64B0460E8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EAFE4-AAA9-441B-942A-612B5D95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E402D-FF7E-4D6C-9F37-DF6EDCAF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52C85-5142-4F41-A9FA-18AD35550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4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5B90-5C06-472A-AF80-71C3B39AD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1405F-013F-4983-BC2E-BBACE200C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25977-0021-4926-98CB-2CC8F816A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85BEF-4904-499D-9A66-70405492C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E2E63-4B0F-4F48-8D2E-343547AF1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190865-D12F-49CE-B529-54A26687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95A36E-8238-4B51-90A1-129B741A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B48AA-D2EA-469C-9D8B-F0ECF02B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9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B9621-33C8-413C-8A7F-4870126B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4CB29E-8243-42ED-86F9-B4313D8F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8C42B-180A-47D6-A7D2-21F21217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31283-FEBB-4B1D-AEA2-B2063BF2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3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A4DE3-15D4-4C1D-AD9D-736ED46D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38ED1-9EA6-4769-9AE8-C606EEC1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FE5B0-6399-44EC-A8DA-BF8D2DF0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1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A5A4-F31C-447B-B888-C7A8721BA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A6D9E-1C30-45D0-B9A3-65AC64A63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EAD10-B73F-4402-8575-EFD67D7EA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ABD9D-F568-42FD-B079-E6D4AFEA0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91F5A-3903-4795-BA98-D7C02287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93354-78BE-4328-A698-0A62D31C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9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3755A-F4A2-4927-A1DF-D68568F34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D95BD-4F30-4994-9B4A-1993FA809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5BE62-55A9-4A8B-838D-6AF02D307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1338F-D650-45FA-A3E7-E8CC3269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902C0-E015-4BC5-AF64-A57F4C2D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B17DD-D4B5-47EF-BDB6-94A2E7FE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2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A743E-CE9A-4760-B241-E9B8D444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60C18-EB6B-4B32-A182-A02AD9B05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40D09-9073-4A3E-8267-77EE42412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94EF5-FAD7-43C1-B00B-CAAA0A1C63F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F2C93-D352-437F-B0D2-991E22E4E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17843-FBF8-49C4-A54A-751BE3F2B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1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pt-br/power-bi/create-reports/service-aggregate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hyperlink" Target="https://docs.microsoft.com/pt-br/power-bi/create-reports/service-aggregate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3937-E606-43C2-A5D1-397AA52EE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17" y="1267703"/>
            <a:ext cx="10224052" cy="1223272"/>
          </a:xfrm>
        </p:spPr>
        <p:txBody>
          <a:bodyPr>
            <a:normAutofit/>
          </a:bodyPr>
          <a:lstStyle/>
          <a:p>
            <a:r>
              <a:rPr lang="en-US" sz="5300" dirty="0" err="1"/>
              <a:t>Funções</a:t>
            </a:r>
            <a:r>
              <a:rPr lang="en-US" sz="5300" dirty="0"/>
              <a:t> DAX – </a:t>
            </a:r>
            <a:r>
              <a:rPr lang="en-US" sz="5300" dirty="0" err="1"/>
              <a:t>Agregação</a:t>
            </a:r>
            <a:endParaRPr lang="en-US" sz="80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8EC3725-92D7-44A0-AF05-051AD064CB2C}"/>
              </a:ext>
            </a:extLst>
          </p:cNvPr>
          <p:cNvSpPr txBox="1"/>
          <p:nvPr/>
        </p:nvSpPr>
        <p:spPr>
          <a:xfrm>
            <a:off x="2563090" y="2627062"/>
            <a:ext cx="795250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800" dirty="0"/>
              <a:t>Soma (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SUM)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/>
              <a:t>Média (</a:t>
            </a:r>
            <a:r>
              <a:rPr lang="pt-B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AVERAGE)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/>
              <a:t>Mínimo (MIN)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/>
              <a:t>Máximo (MAX)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/>
              <a:t>Contagem, Desvio padrão, Variação, Mediana</a:t>
            </a:r>
          </a:p>
        </p:txBody>
      </p:sp>
    </p:spTree>
    <p:extLst>
      <p:ext uri="{BB962C8B-B14F-4D97-AF65-F5344CB8AC3E}">
        <p14:creationId xmlns:p14="http://schemas.microsoft.com/office/powerpoint/2010/main" val="4055410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B05406-3515-41BA-9969-186BC9683974}"/>
              </a:ext>
            </a:extLst>
          </p:cNvPr>
          <p:cNvSpPr/>
          <p:nvPr/>
        </p:nvSpPr>
        <p:spPr>
          <a:xfrm>
            <a:off x="858380" y="371708"/>
            <a:ext cx="101478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Agora na caixa de fórmulas, no lugar da palavra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Coluna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 digite a palavra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Soma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”. Isto fará como que o nome da coluna seja alterado.</a:t>
            </a:r>
            <a:endParaRPr lang="en-US" sz="3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BDFB3CC-04D5-435F-A622-72A72B842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45" y="2182523"/>
            <a:ext cx="5173674" cy="317918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FB63615-CF90-43DB-85ED-11176C9B5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269" y="2182523"/>
            <a:ext cx="5716839" cy="370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45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B05406-3515-41BA-9969-186BC9683974}"/>
              </a:ext>
            </a:extLst>
          </p:cNvPr>
          <p:cNvSpPr/>
          <p:nvPr/>
        </p:nvSpPr>
        <p:spPr>
          <a:xfrm>
            <a:off x="858380" y="371708"/>
            <a:ext cx="101478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Agora 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para fazer a soma da coluna “</a:t>
            </a:r>
            <a:r>
              <a:rPr lang="pt-BR" sz="3200" b="1" dirty="0">
                <a:solidFill>
                  <a:srgbClr val="171717"/>
                </a:solidFill>
                <a:latin typeface="Segoe UI" panose="020B0502040204020203" pitchFamily="34" charset="0"/>
              </a:rPr>
              <a:t>Valor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” siga os passos abaixo. </a:t>
            </a:r>
            <a:endParaRPr lang="en-US" sz="3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48943A2-C525-48B2-A0FA-611EB148B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80" y="3796931"/>
            <a:ext cx="10134000" cy="160457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A168405-947F-4A56-BA86-1A938D4C84A0}"/>
              </a:ext>
            </a:extLst>
          </p:cNvPr>
          <p:cNvSpPr txBox="1"/>
          <p:nvPr/>
        </p:nvSpPr>
        <p:spPr>
          <a:xfrm>
            <a:off x="1330037" y="2022764"/>
            <a:ext cx="64129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Depois de “</a:t>
            </a:r>
            <a:r>
              <a:rPr lang="pt-BR" b="1" dirty="0">
                <a:solidFill>
                  <a:schemeClr val="accent1"/>
                </a:solidFill>
              </a:rPr>
              <a:t>1</a:t>
            </a:r>
            <a:r>
              <a:rPr lang="pt-BR" b="1" dirty="0"/>
              <a:t> Soma = </a:t>
            </a:r>
            <a:r>
              <a:rPr lang="pt-BR" dirty="0"/>
              <a:t>“,  digite “</a:t>
            </a:r>
            <a:r>
              <a:rPr lang="pt-BR" b="1" dirty="0">
                <a:solidFill>
                  <a:schemeClr val="accent1"/>
                </a:solidFill>
              </a:rPr>
              <a:t>SUM</a:t>
            </a:r>
            <a:r>
              <a:rPr lang="pt-BR" dirty="0"/>
              <a:t>”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De dois cliques em cima da função “</a:t>
            </a:r>
            <a:r>
              <a:rPr lang="pt-BR" b="1" dirty="0">
                <a:solidFill>
                  <a:schemeClr val="accent1"/>
                </a:solidFill>
              </a:rPr>
              <a:t>SUM</a:t>
            </a:r>
            <a:r>
              <a:rPr lang="pt-BR" dirty="0"/>
              <a:t>”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Digite “</a:t>
            </a:r>
            <a:r>
              <a:rPr lang="pt-BR" b="1" dirty="0"/>
              <a:t>Agregação</a:t>
            </a:r>
            <a:r>
              <a:rPr lang="pt-BR" dirty="0"/>
              <a:t>”  e de 2 cliques em cima da coluna “</a:t>
            </a:r>
            <a:r>
              <a:rPr lang="pt-BR" b="1" dirty="0"/>
              <a:t>[Valor]</a:t>
            </a:r>
            <a:r>
              <a:rPr lang="pt-BR" dirty="0"/>
              <a:t>”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Feche o parentes, o fórmula completa está escrita </a:t>
            </a:r>
          </a:p>
        </p:txBody>
      </p:sp>
    </p:spTree>
    <p:extLst>
      <p:ext uri="{BB962C8B-B14F-4D97-AF65-F5344CB8AC3E}">
        <p14:creationId xmlns:p14="http://schemas.microsoft.com/office/powerpoint/2010/main" val="1569689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E83E414-BBF5-4436-A3ED-73D5115A5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380" y="1665187"/>
            <a:ext cx="6071916" cy="49111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1B05406-3515-41BA-9969-186BC9683974}"/>
              </a:ext>
            </a:extLst>
          </p:cNvPr>
          <p:cNvSpPr/>
          <p:nvPr/>
        </p:nvSpPr>
        <p:spPr>
          <a:xfrm>
            <a:off x="802962" y="95527"/>
            <a:ext cx="101478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Depois basta apertar a tecla “</a:t>
            </a:r>
            <a:r>
              <a:rPr lang="pt-BR" sz="3200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Enter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 do teclado e </a:t>
            </a:r>
            <a:r>
              <a:rPr lang="pt-BR" sz="32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oberve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que o Power BI já faz a soma na coluna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Soma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</a:t>
            </a:r>
            <a:endParaRPr lang="en-US" sz="3200" dirty="0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0C2B825B-C93A-4E03-9C57-CCA4ACF1E634}"/>
              </a:ext>
            </a:extLst>
          </p:cNvPr>
          <p:cNvSpPr/>
          <p:nvPr/>
        </p:nvSpPr>
        <p:spPr>
          <a:xfrm rot="12894126">
            <a:off x="7616087" y="4416337"/>
            <a:ext cx="2619855" cy="2998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88C09EBD-2AF9-4B75-AFF1-5152A64D73EB}"/>
              </a:ext>
            </a:extLst>
          </p:cNvPr>
          <p:cNvSpPr/>
          <p:nvPr/>
        </p:nvSpPr>
        <p:spPr>
          <a:xfrm rot="12797651">
            <a:off x="7621670" y="2645638"/>
            <a:ext cx="1900457" cy="2749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449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3937-E606-43C2-A5D1-397AA52EE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844" y="3664539"/>
            <a:ext cx="10224052" cy="1223272"/>
          </a:xfrm>
        </p:spPr>
        <p:txBody>
          <a:bodyPr>
            <a:normAutofit fontScale="90000"/>
          </a:bodyPr>
          <a:lstStyle/>
          <a:p>
            <a:r>
              <a:rPr lang="en-US" sz="5300" dirty="0" err="1"/>
              <a:t>Observem</a:t>
            </a:r>
            <a:r>
              <a:rPr lang="en-US" sz="5300" dirty="0"/>
              <a:t> que </a:t>
            </a:r>
            <a:r>
              <a:rPr lang="en-US" sz="5300" dirty="0" err="1"/>
              <a:t>ele</a:t>
            </a:r>
            <a:r>
              <a:rPr lang="en-US" sz="5300" dirty="0"/>
              <a:t> </a:t>
            </a:r>
            <a:r>
              <a:rPr lang="en-US" sz="5300" dirty="0" err="1"/>
              <a:t>replicou</a:t>
            </a:r>
            <a:r>
              <a:rPr lang="en-US" sz="5300" dirty="0"/>
              <a:t> a soma </a:t>
            </a:r>
            <a:r>
              <a:rPr lang="en-US" sz="5300" dirty="0" err="1"/>
              <a:t>em</a:t>
            </a:r>
            <a:r>
              <a:rPr lang="en-US" sz="5300" dirty="0"/>
              <a:t> </a:t>
            </a:r>
            <a:r>
              <a:rPr lang="en-US" sz="5300" dirty="0" err="1"/>
              <a:t>cada</a:t>
            </a:r>
            <a:r>
              <a:rPr lang="en-US" sz="5300" dirty="0"/>
              <a:t> campo, </a:t>
            </a:r>
            <a:r>
              <a:rPr lang="en-US" sz="5300" dirty="0" err="1"/>
              <a:t>não</a:t>
            </a:r>
            <a:r>
              <a:rPr lang="en-US" sz="5300" dirty="0"/>
              <a:t> </a:t>
            </a:r>
            <a:r>
              <a:rPr lang="en-US" sz="5300" dirty="0" err="1"/>
              <a:t>aconselho</a:t>
            </a:r>
            <a:r>
              <a:rPr lang="en-US" sz="5300" dirty="0"/>
              <a:t> usar </a:t>
            </a:r>
            <a:r>
              <a:rPr lang="en-US" sz="5300" dirty="0" err="1"/>
              <a:t>este</a:t>
            </a:r>
            <a:r>
              <a:rPr lang="en-US" sz="5300" dirty="0"/>
              <a:t> </a:t>
            </a:r>
            <a:r>
              <a:rPr lang="en-US" sz="5300" dirty="0" err="1"/>
              <a:t>exemplo</a:t>
            </a:r>
            <a:r>
              <a:rPr lang="en-US" sz="5300" dirty="0"/>
              <a:t> </a:t>
            </a:r>
            <a:r>
              <a:rPr lang="en-US" sz="5300" dirty="0" err="1"/>
              <a:t>nos</a:t>
            </a:r>
            <a:r>
              <a:rPr lang="en-US" sz="5300" dirty="0"/>
              <a:t> </a:t>
            </a:r>
            <a:r>
              <a:rPr lang="en-US" sz="5300" dirty="0" err="1"/>
              <a:t>seus</a:t>
            </a:r>
            <a:r>
              <a:rPr lang="en-US" sz="5300" dirty="0"/>
              <a:t> </a:t>
            </a:r>
            <a:r>
              <a:rPr lang="en-US" sz="5300" dirty="0" err="1"/>
              <a:t>projetos</a:t>
            </a:r>
            <a:r>
              <a:rPr lang="en-US" sz="5300" dirty="0"/>
              <a:t>, para resolver </a:t>
            </a:r>
            <a:r>
              <a:rPr lang="en-US" sz="5300" dirty="0" err="1"/>
              <a:t>esse</a:t>
            </a:r>
            <a:r>
              <a:rPr lang="en-US" sz="5300" dirty="0"/>
              <a:t> </a:t>
            </a:r>
            <a:r>
              <a:rPr lang="en-US" sz="5300" dirty="0" err="1"/>
              <a:t>problemas</a:t>
            </a:r>
            <a:r>
              <a:rPr lang="en-US" sz="5300" dirty="0"/>
              <a:t>, </a:t>
            </a:r>
            <a:r>
              <a:rPr lang="en-US" sz="5300" dirty="0" err="1"/>
              <a:t>temos</a:t>
            </a:r>
            <a:r>
              <a:rPr lang="en-US" sz="5300" dirty="0"/>
              <a:t> a “</a:t>
            </a:r>
            <a:r>
              <a:rPr lang="en-US" sz="5300" b="1" dirty="0" err="1"/>
              <a:t>Medida</a:t>
            </a:r>
            <a:r>
              <a:rPr lang="en-US" sz="5300" dirty="0"/>
              <a:t>” que </a:t>
            </a:r>
            <a:r>
              <a:rPr lang="en-US" sz="5300" dirty="0" err="1"/>
              <a:t>vamos</a:t>
            </a:r>
            <a:r>
              <a:rPr lang="en-US" sz="5300" dirty="0"/>
              <a:t> </a:t>
            </a:r>
            <a:r>
              <a:rPr lang="en-US" sz="5300" dirty="0" err="1"/>
              <a:t>ver</a:t>
            </a:r>
            <a:r>
              <a:rPr lang="en-US" sz="5300" dirty="0"/>
              <a:t> </a:t>
            </a:r>
            <a:r>
              <a:rPr lang="en-US" sz="5300" dirty="0" err="1"/>
              <a:t>mais</a:t>
            </a:r>
            <a:r>
              <a:rPr lang="en-US" sz="5300" dirty="0"/>
              <a:t> a </a:t>
            </a:r>
            <a:r>
              <a:rPr lang="en-US" sz="5300" dirty="0" err="1"/>
              <a:t>seguir</a:t>
            </a:r>
            <a:r>
              <a:rPr lang="en-US" sz="5300" dirty="0"/>
              <a:t> no </a:t>
            </a:r>
            <a:r>
              <a:rPr lang="en-US" sz="5300" dirty="0" err="1"/>
              <a:t>curso</a:t>
            </a:r>
            <a:r>
              <a:rPr lang="en-US" sz="5300" dirty="0"/>
              <a:t>.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661874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5FC649-02A3-4C77-B48D-5C4714E1AF3B}"/>
              </a:ext>
            </a:extLst>
          </p:cNvPr>
          <p:cNvSpPr/>
          <p:nvPr/>
        </p:nvSpPr>
        <p:spPr>
          <a:xfrm>
            <a:off x="1160620" y="90055"/>
            <a:ext cx="101478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Agora que você aprendeu a soma, vá para vídeo aula que vamos fazer lá as outras operações.</a:t>
            </a:r>
            <a:endParaRPr lang="en-US" sz="3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A05FB29-3092-4E74-955B-DDF045691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269" y="1343624"/>
            <a:ext cx="8013095" cy="526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4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5FC649-02A3-4C77-B48D-5C4714E1AF3B}"/>
              </a:ext>
            </a:extLst>
          </p:cNvPr>
          <p:cNvSpPr/>
          <p:nvPr/>
        </p:nvSpPr>
        <p:spPr>
          <a:xfrm>
            <a:off x="1548546" y="5275698"/>
            <a:ext cx="101478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Fonte: </a:t>
            </a:r>
            <a:r>
              <a:rPr lang="pt-BR" sz="3200" dirty="0">
                <a:hlinkClick r:id="rId2"/>
              </a:rPr>
              <a:t>Trabalhar com agregações (soma, média etc.) no serviço do Power BI - Power BI | Microsoft </a:t>
            </a:r>
            <a:r>
              <a:rPr lang="pt-BR" sz="3200" dirty="0" err="1">
                <a:hlinkClick r:id="rId2"/>
              </a:rPr>
              <a:t>Docs</a:t>
            </a:r>
            <a:endParaRPr lang="en-US" sz="3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F8277E6-8C8D-48D8-953E-63B5879F7E0F}"/>
              </a:ext>
            </a:extLst>
          </p:cNvPr>
          <p:cNvSpPr txBox="1"/>
          <p:nvPr/>
        </p:nvSpPr>
        <p:spPr>
          <a:xfrm>
            <a:off x="900544" y="792079"/>
            <a:ext cx="954578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4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 que é uma agregação?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AEB13D0-0C95-4BC8-AFE0-137AD2AD1800}"/>
              </a:ext>
            </a:extLst>
          </p:cNvPr>
          <p:cNvSpPr txBox="1"/>
          <p:nvPr/>
        </p:nvSpPr>
        <p:spPr>
          <a:xfrm>
            <a:off x="609599" y="2440954"/>
            <a:ext cx="1073727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Às vezes, você deseja combinar matematicamente valores nos dados. A operação matemática pode ser soma, média, máximo, contagem etc. Quando você combina valores nos dados, isso é chamado de </a:t>
            </a:r>
            <a:r>
              <a:rPr lang="pt-BR" sz="2800" b="0" i="1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agregação</a:t>
            </a:r>
            <a:r>
              <a:rPr lang="pt-BR" sz="2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 O resultado dessa operação matemática é um </a:t>
            </a:r>
            <a:r>
              <a:rPr lang="pt-BR" sz="2800" b="0" i="1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agregado</a:t>
            </a:r>
            <a:r>
              <a:rPr lang="pt-BR" sz="2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07625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5FC649-02A3-4C77-B48D-5C4714E1AF3B}"/>
              </a:ext>
            </a:extLst>
          </p:cNvPr>
          <p:cNvSpPr/>
          <p:nvPr/>
        </p:nvSpPr>
        <p:spPr>
          <a:xfrm>
            <a:off x="1548546" y="5275698"/>
            <a:ext cx="101478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Fonte: </a:t>
            </a:r>
            <a:r>
              <a:rPr lang="pt-BR" sz="3200" dirty="0">
                <a:hlinkClick r:id="rId2"/>
              </a:rPr>
              <a:t>Trabalhar com agregações (soma, média etc.) no serviço do Power BI - Power BI | Microsoft </a:t>
            </a:r>
            <a:r>
              <a:rPr lang="pt-BR" sz="3200" dirty="0" err="1">
                <a:hlinkClick r:id="rId2"/>
              </a:rPr>
              <a:t>Docs</a:t>
            </a:r>
            <a:endParaRPr lang="en-US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AD4A33-57C2-4A63-8732-4F50B372D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543" y="324975"/>
            <a:ext cx="7674147" cy="469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02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5FC649-02A3-4C77-B48D-5C4714E1AF3B}"/>
              </a:ext>
            </a:extLst>
          </p:cNvPr>
          <p:cNvSpPr/>
          <p:nvPr/>
        </p:nvSpPr>
        <p:spPr>
          <a:xfrm>
            <a:off x="1022074" y="2215853"/>
            <a:ext cx="101478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Antes de começarmos, baixe o arquivo de apoio “</a:t>
            </a:r>
            <a:r>
              <a:rPr lang="en-US" sz="3200" b="1" dirty="0" err="1">
                <a:solidFill>
                  <a:srgbClr val="171717"/>
                </a:solidFill>
                <a:latin typeface="Segoe UI" panose="020B0502040204020203" pitchFamily="34" charset="0"/>
              </a:rPr>
              <a:t>Agregação</a:t>
            </a:r>
            <a:r>
              <a:rPr lang="pt-BR" sz="3200" b="1" dirty="0">
                <a:solidFill>
                  <a:srgbClr val="171717"/>
                </a:solidFill>
                <a:latin typeface="Segoe UI" panose="020B0502040204020203" pitchFamily="34" charset="0"/>
              </a:rPr>
              <a:t>.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xlsx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 e carregue este arquivo no Power BI Desktop.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0863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9C77EC-AE70-4D8E-9CE6-791D6D4749E9}"/>
              </a:ext>
            </a:extLst>
          </p:cNvPr>
          <p:cNvSpPr/>
          <p:nvPr/>
        </p:nvSpPr>
        <p:spPr>
          <a:xfrm>
            <a:off x="1019212" y="0"/>
            <a:ext cx="101478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Após carregar os dados, a tela de Relatório deverá ficar assim</a:t>
            </a:r>
            <a:endParaRPr lang="en-US" sz="3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383E9FE-FE06-4F0A-A4E0-34401E650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9881"/>
            <a:ext cx="12192000" cy="459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11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B05406-3515-41BA-9969-186BC9683974}"/>
              </a:ext>
            </a:extLst>
          </p:cNvPr>
          <p:cNvSpPr/>
          <p:nvPr/>
        </p:nvSpPr>
        <p:spPr>
          <a:xfrm>
            <a:off x="899943" y="974034"/>
            <a:ext cx="101478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Agora clique na opção de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Dados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”.</a:t>
            </a:r>
            <a:endParaRPr lang="en-US" sz="3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46D2F67-EB43-48D3-B9A7-18BCFB5FA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753" y="1879890"/>
            <a:ext cx="3552393" cy="4152148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0C2B825B-C93A-4E03-9C57-CCA4ACF1E634}"/>
              </a:ext>
            </a:extLst>
          </p:cNvPr>
          <p:cNvSpPr/>
          <p:nvPr/>
        </p:nvSpPr>
        <p:spPr>
          <a:xfrm rot="11184718">
            <a:off x="4473191" y="4900936"/>
            <a:ext cx="4909091" cy="270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359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9C77EC-AE70-4D8E-9CE6-791D6D4749E9}"/>
              </a:ext>
            </a:extLst>
          </p:cNvPr>
          <p:cNvSpPr/>
          <p:nvPr/>
        </p:nvSpPr>
        <p:spPr>
          <a:xfrm>
            <a:off x="632644" y="1094509"/>
            <a:ext cx="50739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 tela deverá estar assim</a:t>
            </a:r>
            <a:endParaRPr lang="en-US" sz="32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D113A7B-ED18-4844-9D11-9AC9CFF6B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468" y="170354"/>
            <a:ext cx="4778313" cy="654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4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0813853-536F-41B9-BF54-A1207A6ED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41" y="2147456"/>
            <a:ext cx="8689794" cy="39208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1B05406-3515-41BA-9969-186BC9683974}"/>
              </a:ext>
            </a:extLst>
          </p:cNvPr>
          <p:cNvSpPr/>
          <p:nvPr/>
        </p:nvSpPr>
        <p:spPr>
          <a:xfrm>
            <a:off x="899943" y="974034"/>
            <a:ext cx="101478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 primeira cois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a que devemos fazer é criar uma nova Coluna, clique no botão “</a:t>
            </a:r>
            <a:r>
              <a:rPr lang="pt-BR" sz="3200" b="1" dirty="0">
                <a:solidFill>
                  <a:srgbClr val="171717"/>
                </a:solidFill>
                <a:latin typeface="Segoe UI" panose="020B0502040204020203" pitchFamily="34" charset="0"/>
              </a:rPr>
              <a:t>Nova coluna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”. </a:t>
            </a:r>
            <a:endParaRPr lang="en-US" sz="3200" dirty="0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0C2B825B-C93A-4E03-9C57-CCA4ACF1E634}"/>
              </a:ext>
            </a:extLst>
          </p:cNvPr>
          <p:cNvSpPr/>
          <p:nvPr/>
        </p:nvSpPr>
        <p:spPr>
          <a:xfrm rot="19016482">
            <a:off x="4859817" y="4747753"/>
            <a:ext cx="4497962" cy="263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620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F3BE48F-5EFD-488D-A66A-FBE46597B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642" y="1768983"/>
            <a:ext cx="6810452" cy="452373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1B05406-3515-41BA-9969-186BC9683974}"/>
              </a:ext>
            </a:extLst>
          </p:cNvPr>
          <p:cNvSpPr/>
          <p:nvPr/>
        </p:nvSpPr>
        <p:spPr>
          <a:xfrm>
            <a:off x="899943" y="974034"/>
            <a:ext cx="101478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Observem que uma nova coluna foi criada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endParaRPr lang="en-US" sz="3200" dirty="0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0C2B825B-C93A-4E03-9C57-CCA4ACF1E634}"/>
              </a:ext>
            </a:extLst>
          </p:cNvPr>
          <p:cNvSpPr/>
          <p:nvPr/>
        </p:nvSpPr>
        <p:spPr>
          <a:xfrm rot="13279655">
            <a:off x="7936274" y="4037579"/>
            <a:ext cx="3374168" cy="398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88C09EBD-2AF9-4B75-AFF1-5152A64D73EB}"/>
              </a:ext>
            </a:extLst>
          </p:cNvPr>
          <p:cNvSpPr/>
          <p:nvPr/>
        </p:nvSpPr>
        <p:spPr>
          <a:xfrm rot="18754105">
            <a:off x="1206348" y="3846615"/>
            <a:ext cx="4062861" cy="3684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564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371</Words>
  <Application>Microsoft Office PowerPoint</Application>
  <PresentationFormat>Widescreen</PresentationFormat>
  <Paragraphs>25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Segoe UI</vt:lpstr>
      <vt:lpstr>Office Theme</vt:lpstr>
      <vt:lpstr>Funções DAX – Agregação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Observem que ele replicou a soma em cada campo, não aconselho usar este exemplo nos seus projetos, para resolver esse problemas, temos a “Medida” que vamos ver mais a seguir no curso.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Tipagem/Tipo de Dados</dc:title>
  <dc:creator>Clevison Santos</dc:creator>
  <cp:lastModifiedBy>Aluno</cp:lastModifiedBy>
  <cp:revision>40</cp:revision>
  <dcterms:created xsi:type="dcterms:W3CDTF">2021-02-03T23:01:00Z</dcterms:created>
  <dcterms:modified xsi:type="dcterms:W3CDTF">2021-02-12T19:30:53Z</dcterms:modified>
</cp:coreProperties>
</file>