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8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63" r:id="rId13"/>
    <p:sldId id="275" r:id="rId14"/>
    <p:sldId id="276" r:id="rId15"/>
    <p:sldId id="264" r:id="rId16"/>
    <p:sldId id="265" r:id="rId17"/>
    <p:sldId id="278" r:id="rId18"/>
    <p:sldId id="279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ax/text-functions-dax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554" y="2528467"/>
            <a:ext cx="10224052" cy="1223272"/>
          </a:xfrm>
        </p:spPr>
        <p:txBody>
          <a:bodyPr>
            <a:normAutofit/>
          </a:bodyPr>
          <a:lstStyle/>
          <a:p>
            <a:r>
              <a:rPr lang="en-US" sz="5300" dirty="0"/>
              <a:t>Funções DAX – </a:t>
            </a:r>
            <a:r>
              <a:rPr lang="pt-BR" sz="5300" dirty="0"/>
              <a:t>Funções de texto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429615-32E5-4292-AB40-7009DD51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98" y="2471908"/>
            <a:ext cx="2200275" cy="2571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921026" y="223055"/>
            <a:ext cx="103499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Agora volte para aba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Relatório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e primeiro clique no botão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Tabela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e depois marque os campos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Filme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e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Caminho Imagem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e observe o resultado. </a:t>
            </a:r>
            <a:endParaRPr lang="en-US" sz="3200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0FC89C2-7203-4BCF-9700-9EEFE7C8E445}"/>
              </a:ext>
            </a:extLst>
          </p:cNvPr>
          <p:cNvSpPr/>
          <p:nvPr/>
        </p:nvSpPr>
        <p:spPr>
          <a:xfrm rot="7542259">
            <a:off x="898257" y="3070633"/>
            <a:ext cx="1993161" cy="21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790AA7-10F8-42AB-810F-C0E0662E5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24" y="2471908"/>
            <a:ext cx="2693522" cy="29999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6C68386-F92A-4E9F-BD6E-307EE516A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32" y="2077200"/>
            <a:ext cx="2793456" cy="4557745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4DD9626-60A4-4A30-915D-119C8EE22C62}"/>
              </a:ext>
            </a:extLst>
          </p:cNvPr>
          <p:cNvSpPr/>
          <p:nvPr/>
        </p:nvSpPr>
        <p:spPr>
          <a:xfrm rot="1105390">
            <a:off x="3209044" y="3354031"/>
            <a:ext cx="1384394" cy="189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D19E76C1-C11E-485C-969D-486EC7B47193}"/>
              </a:ext>
            </a:extLst>
          </p:cNvPr>
          <p:cNvSpPr/>
          <p:nvPr/>
        </p:nvSpPr>
        <p:spPr>
          <a:xfrm rot="18798323">
            <a:off x="2895196" y="4816501"/>
            <a:ext cx="1934295" cy="171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36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844" y="734290"/>
            <a:ext cx="10224052" cy="911557"/>
          </a:xfrm>
        </p:spPr>
        <p:txBody>
          <a:bodyPr>
            <a:normAutofit/>
          </a:bodyPr>
          <a:lstStyle/>
          <a:p>
            <a:r>
              <a:rPr lang="pt-BR" sz="5300" dirty="0"/>
              <a:t>CONCATENATE</a:t>
            </a:r>
            <a:endParaRPr lang="en-US" sz="53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50C99A-D881-4520-A933-5ECF81058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63" y="2312286"/>
            <a:ext cx="715427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4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1022074" y="558398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Volte para a aba de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Dados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5B09E5-469B-4236-881B-0A529BCC6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78" y="1289012"/>
            <a:ext cx="7755577" cy="5107839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EF32096-E0E6-465B-9176-7AA579461C0D}"/>
              </a:ext>
            </a:extLst>
          </p:cNvPr>
          <p:cNvSpPr/>
          <p:nvPr/>
        </p:nvSpPr>
        <p:spPr>
          <a:xfrm rot="2588099">
            <a:off x="367544" y="2326646"/>
            <a:ext cx="1976760" cy="29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56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86088" y="558398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Vamos inserir uma nova coluna para inserir a fórmula “CONCATENATE”, clique no botão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Nova coluna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377D6B-26EC-4CE8-89CC-3490BDA8E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88" y="2334342"/>
            <a:ext cx="10137545" cy="2681004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0549DCC-B8CC-4A05-B4E8-FA1D1F09F91F}"/>
              </a:ext>
            </a:extLst>
          </p:cNvPr>
          <p:cNvSpPr/>
          <p:nvPr/>
        </p:nvSpPr>
        <p:spPr>
          <a:xfrm rot="19752452">
            <a:off x="4945570" y="4485366"/>
            <a:ext cx="5199157" cy="228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82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026AE0-21D9-4D5F-9CCF-F6449FCB9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66" y="1451840"/>
            <a:ext cx="10930049" cy="4598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1022074" y="3644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Observem que uma nova coluna foi criada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endParaRPr lang="en-US" sz="32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7110127">
            <a:off x="10460148" y="1133333"/>
            <a:ext cx="1647570" cy="637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8C09EBD-2AF9-4B75-AFF1-5152A64D73EB}"/>
              </a:ext>
            </a:extLst>
          </p:cNvPr>
          <p:cNvSpPr/>
          <p:nvPr/>
        </p:nvSpPr>
        <p:spPr>
          <a:xfrm rot="18535349">
            <a:off x="-611814" y="3389416"/>
            <a:ext cx="4062861" cy="368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17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58380" y="371708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na caixa de fórmulas, no lugar da palavra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Coluna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digite a palavra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Concatenar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 Isto fará como que o nome da coluna seja alterado.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66950C-6ABC-48FF-ADAA-CEA4FD47B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8" y="2768161"/>
            <a:ext cx="10888084" cy="2939912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7907395-1A3D-46CA-8848-9F82A3CFFAF3}"/>
              </a:ext>
            </a:extLst>
          </p:cNvPr>
          <p:cNvSpPr/>
          <p:nvPr/>
        </p:nvSpPr>
        <p:spPr>
          <a:xfrm rot="1727813">
            <a:off x="808701" y="2223146"/>
            <a:ext cx="1828800" cy="26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833AF6B-5231-4931-AECA-AAEE82D4671B}"/>
              </a:ext>
            </a:extLst>
          </p:cNvPr>
          <p:cNvSpPr/>
          <p:nvPr/>
        </p:nvSpPr>
        <p:spPr>
          <a:xfrm rot="7124733">
            <a:off x="10091831" y="2390298"/>
            <a:ext cx="1828800" cy="26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34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1022074" y="371708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para fazer a função “</a:t>
            </a:r>
            <a:r>
              <a:rPr lang="pt-BR" sz="32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Concatenate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nas colunas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Nome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e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Sobrenome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siga os passos abaixo. </a:t>
            </a:r>
            <a:endParaRPr lang="en-US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168405-947F-4A56-BA86-1A938D4C84A0}"/>
              </a:ext>
            </a:extLst>
          </p:cNvPr>
          <p:cNvSpPr txBox="1"/>
          <p:nvPr/>
        </p:nvSpPr>
        <p:spPr>
          <a:xfrm>
            <a:off x="1423958" y="1962672"/>
            <a:ext cx="91231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Depois de “</a:t>
            </a:r>
            <a:r>
              <a:rPr lang="pt-BR" b="1" dirty="0">
                <a:solidFill>
                  <a:schemeClr val="accent1"/>
                </a:solidFill>
              </a:rPr>
              <a:t>1</a:t>
            </a:r>
            <a:r>
              <a:rPr lang="pt-BR" b="1" dirty="0"/>
              <a:t> Concatenar = </a:t>
            </a:r>
            <a:r>
              <a:rPr lang="pt-BR" dirty="0"/>
              <a:t>“,  digite “</a:t>
            </a:r>
            <a:r>
              <a:rPr lang="pt-BR" b="1" dirty="0">
                <a:solidFill>
                  <a:schemeClr val="accent1"/>
                </a:solidFill>
              </a:rPr>
              <a:t>CONCATENATE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 dois cliques em cima da função “</a:t>
            </a:r>
            <a:r>
              <a:rPr lang="pt-BR" b="1" dirty="0">
                <a:solidFill>
                  <a:schemeClr val="accent1"/>
                </a:solidFill>
              </a:rPr>
              <a:t>CONCATENATE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Digite “</a:t>
            </a:r>
            <a:r>
              <a:rPr lang="pt-BR" b="1" dirty="0"/>
              <a:t>Lista de Filme</a:t>
            </a:r>
            <a:r>
              <a:rPr lang="pt-BR" dirty="0"/>
              <a:t>”  e de 2 cliques em cima da coluna “</a:t>
            </a:r>
            <a:r>
              <a:rPr lang="pt-BR" b="1" dirty="0"/>
              <a:t>[Nome]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Digite “</a:t>
            </a:r>
            <a:r>
              <a:rPr lang="pt-BR" b="1" dirty="0"/>
              <a:t>,</a:t>
            </a:r>
            <a:r>
              <a:rPr lang="pt-BR" dirty="0"/>
              <a:t>”  e depois Digite “</a:t>
            </a:r>
            <a:r>
              <a:rPr lang="pt-BR" b="1" dirty="0"/>
              <a:t>Lista de Filme</a:t>
            </a:r>
            <a:r>
              <a:rPr lang="pt-BR" dirty="0"/>
              <a:t>” e de 2 cliques em cima da coluna “</a:t>
            </a:r>
            <a:r>
              <a:rPr lang="pt-BR" b="1" dirty="0"/>
              <a:t>[Sobrenome]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Feche o parênteses e pressione a tecla  “</a:t>
            </a:r>
            <a:r>
              <a:rPr lang="pt-BR" b="1" dirty="0"/>
              <a:t>ENTER</a:t>
            </a:r>
            <a:r>
              <a:rPr lang="pt-BR" dirty="0"/>
              <a:t>” do teclado.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FA4945-292C-44F8-AA3B-A549AEF50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8" y="3953747"/>
            <a:ext cx="11535160" cy="20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89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0DD7E9-10AE-4B71-BC40-991A2E19E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8" y="2291017"/>
            <a:ext cx="11527301" cy="28578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86088" y="558398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Vamos inserir uma nova coluna para inserir a fórmula “CONCATENATE” novamente como um novo exemplo, clique no botão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Nova coluna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0549DCC-B8CC-4A05-B4E8-FA1D1F09F91F}"/>
              </a:ext>
            </a:extLst>
          </p:cNvPr>
          <p:cNvSpPr/>
          <p:nvPr/>
        </p:nvSpPr>
        <p:spPr>
          <a:xfrm rot="19752452">
            <a:off x="6400298" y="4291402"/>
            <a:ext cx="5199157" cy="228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7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07272C-94F0-451D-9FD4-FB4FA9048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22" y="1941368"/>
            <a:ext cx="11376155" cy="43007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58380" y="371708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na caixa de fórmulas, no lugar da palavra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Coluna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digite a palavra “</a:t>
            </a:r>
            <a:r>
              <a:rPr lang="pt-BR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Concatenar </a:t>
            </a:r>
            <a:r>
              <a:rPr lang="pt-BR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pt-BR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 Isto fará como que o nome da coluna seja alterado.</a:t>
            </a:r>
            <a:endParaRPr lang="en-US" sz="3200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7907395-1A3D-46CA-8848-9F82A3CFFAF3}"/>
              </a:ext>
            </a:extLst>
          </p:cNvPr>
          <p:cNvSpPr/>
          <p:nvPr/>
        </p:nvSpPr>
        <p:spPr>
          <a:xfrm rot="1727813">
            <a:off x="859827" y="1645771"/>
            <a:ext cx="1171394" cy="306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833AF6B-5231-4931-AECA-AAEE82D4671B}"/>
              </a:ext>
            </a:extLst>
          </p:cNvPr>
          <p:cNvSpPr/>
          <p:nvPr/>
        </p:nvSpPr>
        <p:spPr>
          <a:xfrm rot="7124733">
            <a:off x="10706462" y="1716328"/>
            <a:ext cx="1193661" cy="35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20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1022074" y="371708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para fazer a função “</a:t>
            </a:r>
            <a:r>
              <a:rPr lang="pt-BR" sz="32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Concatenate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nas colunas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Nome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e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Sobrenome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siga os passos abaixo. </a:t>
            </a:r>
            <a:endParaRPr lang="en-US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168405-947F-4A56-BA86-1A938D4C84A0}"/>
              </a:ext>
            </a:extLst>
          </p:cNvPr>
          <p:cNvSpPr txBox="1"/>
          <p:nvPr/>
        </p:nvSpPr>
        <p:spPr>
          <a:xfrm>
            <a:off x="1423958" y="1796418"/>
            <a:ext cx="9123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Depois de “</a:t>
            </a:r>
            <a:r>
              <a:rPr lang="pt-BR" b="1" dirty="0">
                <a:solidFill>
                  <a:schemeClr val="accent1"/>
                </a:solidFill>
              </a:rPr>
              <a:t>1</a:t>
            </a:r>
            <a:r>
              <a:rPr lang="pt-BR" b="1" dirty="0"/>
              <a:t> Concatenar </a:t>
            </a:r>
            <a:r>
              <a:rPr lang="pt-BR" b="1" dirty="0" err="1"/>
              <a:t>Ex</a:t>
            </a:r>
            <a:r>
              <a:rPr lang="pt-BR" b="1" dirty="0"/>
              <a:t> 2 = </a:t>
            </a:r>
            <a:r>
              <a:rPr lang="pt-BR" dirty="0"/>
              <a:t>“,  digite “</a:t>
            </a:r>
            <a:r>
              <a:rPr lang="pt-BR" b="1" dirty="0">
                <a:solidFill>
                  <a:schemeClr val="accent1"/>
                </a:solidFill>
              </a:rPr>
              <a:t>CONCATENATE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 dois cliques em cima da função “</a:t>
            </a:r>
            <a:r>
              <a:rPr lang="pt-BR" b="1" dirty="0">
                <a:solidFill>
                  <a:schemeClr val="accent1"/>
                </a:solidFill>
              </a:rPr>
              <a:t>CONCATENATE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Digite “</a:t>
            </a:r>
            <a:r>
              <a:rPr lang="pt-BR" b="1" dirty="0"/>
              <a:t>Lista de Filme</a:t>
            </a:r>
            <a:r>
              <a:rPr lang="pt-BR" dirty="0"/>
              <a:t>”  e de 2 cliques em cima da coluna “</a:t>
            </a:r>
            <a:r>
              <a:rPr lang="pt-BR" b="1" dirty="0"/>
              <a:t>[Nome]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Digite “</a:t>
            </a:r>
            <a:r>
              <a:rPr lang="pt-BR" b="1" dirty="0">
                <a:solidFill>
                  <a:schemeClr val="accent1"/>
                </a:solidFill>
              </a:rPr>
              <a:t>CONCATENATE</a:t>
            </a:r>
            <a:r>
              <a:rPr lang="pt-BR" dirty="0"/>
              <a:t>”  e abra e feche aspas deixando um espaço no meio “ 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Digite “</a:t>
            </a:r>
            <a:r>
              <a:rPr lang="pt-BR" b="1" dirty="0"/>
              <a:t>,</a:t>
            </a:r>
            <a:r>
              <a:rPr lang="pt-BR" dirty="0"/>
              <a:t>”  e depois Digite “</a:t>
            </a:r>
            <a:r>
              <a:rPr lang="pt-BR" b="1" dirty="0"/>
              <a:t>Lista de Filme</a:t>
            </a:r>
            <a:r>
              <a:rPr lang="pt-BR" dirty="0"/>
              <a:t>” e de 2 cliques em cima da coluna “</a:t>
            </a:r>
            <a:r>
              <a:rPr lang="pt-BR" b="1" dirty="0"/>
              <a:t>[Sobrenome]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Feche o parênteses e pressione a tecla  “</a:t>
            </a:r>
            <a:r>
              <a:rPr lang="pt-BR" b="1" dirty="0"/>
              <a:t>ENTER</a:t>
            </a:r>
            <a:r>
              <a:rPr lang="pt-BR" dirty="0"/>
              <a:t>” do teclado.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8B16C5-C7C1-4D04-84E3-690991FCD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8" y="3662707"/>
            <a:ext cx="11497644" cy="169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698" y="2646217"/>
            <a:ext cx="10224052" cy="911557"/>
          </a:xfrm>
        </p:spPr>
        <p:txBody>
          <a:bodyPr>
            <a:normAutofit/>
          </a:bodyPr>
          <a:lstStyle/>
          <a:p>
            <a:r>
              <a:rPr lang="pt-BR" sz="5300" dirty="0"/>
              <a:t>Categoria de Dados (URL Imagem)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47235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562400" y="4434337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Fonte: </a:t>
            </a:r>
            <a:r>
              <a:rPr lang="pt-BR" sz="3200" dirty="0">
                <a:hlinkClick r:id="rId2"/>
              </a:rPr>
              <a:t>Funções de texto (DAX) - DAX | Microsoft </a:t>
            </a:r>
            <a:r>
              <a:rPr lang="pt-BR" sz="3200" dirty="0" err="1">
                <a:hlinkClick r:id="rId2"/>
              </a:rPr>
              <a:t>Docs</a:t>
            </a:r>
            <a:endParaRPr lang="en-US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B13D0-0C95-4BC8-AFE0-137AD2AD1800}"/>
              </a:ext>
            </a:extLst>
          </p:cNvPr>
          <p:cNvSpPr txBox="1"/>
          <p:nvPr/>
        </p:nvSpPr>
        <p:spPr>
          <a:xfrm>
            <a:off x="727363" y="1346445"/>
            <a:ext cx="107372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 DAX (Data </a:t>
            </a:r>
            <a:r>
              <a:rPr lang="pt-BR" sz="28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Analysis</a:t>
            </a:r>
            <a:r>
              <a:rPr lang="pt-BR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sz="28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Expressions</a:t>
            </a:r>
            <a:r>
              <a:rPr lang="pt-BR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 inclui um conjunto de funções de texto com base na biblioteca de funções de cadeia de caracteres no Excel, mas que foram modificadas para funcionar com tabelas e colunas em modelos de tabela. Esta seção descreve as funções de texto disponíveis na linguagem DAX.</a:t>
            </a:r>
            <a:endParaRPr lang="pt-BR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34C5BF-FA05-4444-B0B4-5C06CFD7A6F3}"/>
              </a:ext>
            </a:extLst>
          </p:cNvPr>
          <p:cNvSpPr txBox="1"/>
          <p:nvPr/>
        </p:nvSpPr>
        <p:spPr>
          <a:xfrm>
            <a:off x="2119746" y="49685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https://docs.microsoft.com/pt-br/dax/text-functions-dax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2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Antes de começarmos, baixe o arquivo de apoio “</a:t>
            </a:r>
            <a:r>
              <a:rPr lang="en-US" sz="32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Filmes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xlsx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carregue este arquivo no Power BI Desktop.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19212" y="0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Após carregar os dados, a tela de Relatório deverá ficar assim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24E943-0A32-4D14-A930-2697342BA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132"/>
            <a:ext cx="12192000" cy="45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clique na opção de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Dados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6D2F67-EB43-48D3-B9A7-18BCFB5F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53" y="1879890"/>
            <a:ext cx="3552393" cy="4152148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1184718">
            <a:off x="4473191" y="4900936"/>
            <a:ext cx="4909091" cy="27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5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539518" y="193196"/>
            <a:ext cx="95781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Como temos uma coluna com URL de imagens, vamos tratar essa  coluna, siga os passos </a:t>
            </a:r>
            <a:r>
              <a:rPr lang="pt-BR" sz="32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abaixos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3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293392-3F4F-4A28-8208-B814542E1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9" y="1926417"/>
            <a:ext cx="10291559" cy="3380256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29CC3198-1E51-401B-B973-5219E1C9870F}"/>
              </a:ext>
            </a:extLst>
          </p:cNvPr>
          <p:cNvSpPr/>
          <p:nvPr/>
        </p:nvSpPr>
        <p:spPr>
          <a:xfrm rot="650569">
            <a:off x="2563990" y="1621848"/>
            <a:ext cx="4087335" cy="286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BAE8CD5-AC78-4EFB-995F-0A115B3732E1}"/>
              </a:ext>
            </a:extLst>
          </p:cNvPr>
          <p:cNvSpPr/>
          <p:nvPr/>
        </p:nvSpPr>
        <p:spPr>
          <a:xfrm rot="650569">
            <a:off x="2563990" y="3634489"/>
            <a:ext cx="4087335" cy="286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4E8B365-1374-49F0-8C5D-0B3A7CA9F43A}"/>
              </a:ext>
            </a:extLst>
          </p:cNvPr>
          <p:cNvSpPr/>
          <p:nvPr/>
        </p:nvSpPr>
        <p:spPr>
          <a:xfrm rot="8233792">
            <a:off x="8362989" y="1857413"/>
            <a:ext cx="2510878" cy="331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1714380-8310-4648-AE3A-FBA4C16B42DF}"/>
              </a:ext>
            </a:extLst>
          </p:cNvPr>
          <p:cNvSpPr/>
          <p:nvPr/>
        </p:nvSpPr>
        <p:spPr>
          <a:xfrm>
            <a:off x="5828136" y="320781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AF788A0-117E-49A2-8A5D-D45B3972BD04}"/>
              </a:ext>
            </a:extLst>
          </p:cNvPr>
          <p:cNvSpPr/>
          <p:nvPr/>
        </p:nvSpPr>
        <p:spPr>
          <a:xfrm>
            <a:off x="6132805" y="123995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2BC71BC-D5DB-448F-8A0E-59FB74C5FFA7}"/>
              </a:ext>
            </a:extLst>
          </p:cNvPr>
          <p:cNvSpPr/>
          <p:nvPr/>
        </p:nvSpPr>
        <p:spPr>
          <a:xfrm>
            <a:off x="8611160" y="164984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09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6D2211-3321-436D-95C0-A80133AC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323" y="369206"/>
            <a:ext cx="5258936" cy="61147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719834" y="1722178"/>
            <a:ext cx="5196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No campo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Categoria de dados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”, selecione a opção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URL da Imagem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”. </a:t>
            </a:r>
            <a:endParaRPr lang="en-US" sz="32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590971">
            <a:off x="5503104" y="5069545"/>
            <a:ext cx="4497962" cy="263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62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1093906" y="375275"/>
            <a:ext cx="103499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Agora volte para aba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Relatório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e vamos testar para ver se a imagem será carregada. 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4A3575-B2A9-4BAC-BE06-596A7467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410"/>
            <a:ext cx="12192000" cy="3894161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0FC89C2-7203-4BCF-9700-9EEFE7C8E445}"/>
              </a:ext>
            </a:extLst>
          </p:cNvPr>
          <p:cNvSpPr/>
          <p:nvPr/>
        </p:nvSpPr>
        <p:spPr>
          <a:xfrm rot="9109888">
            <a:off x="183595" y="2510262"/>
            <a:ext cx="2584755" cy="189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53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552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Segoe UI</vt:lpstr>
      <vt:lpstr>Office Theme</vt:lpstr>
      <vt:lpstr>Funções DAX – Funções de texto</vt:lpstr>
      <vt:lpstr>Categoria de Dados (URL Imagem)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CONCATENATE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56</cp:revision>
  <dcterms:created xsi:type="dcterms:W3CDTF">2021-02-03T23:01:00Z</dcterms:created>
  <dcterms:modified xsi:type="dcterms:W3CDTF">2021-02-13T23:30:24Z</dcterms:modified>
</cp:coreProperties>
</file>