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7" r:id="rId3"/>
    <p:sldId id="290" r:id="rId4"/>
    <p:sldId id="296" r:id="rId5"/>
    <p:sldId id="294" r:id="rId6"/>
    <p:sldId id="277" r:id="rId7"/>
    <p:sldId id="303" r:id="rId8"/>
    <p:sldId id="266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4407">
          <p15:clr>
            <a:srgbClr val="A4A3A4"/>
          </p15:clr>
        </p15:guide>
        <p15:guide id="3" pos="3817">
          <p15:clr>
            <a:srgbClr val="A4A3A4"/>
          </p15:clr>
        </p15:guide>
        <p15:guide id="4" orient="horz" pos="4178">
          <p15:clr>
            <a:srgbClr val="A4A3A4"/>
          </p15:clr>
        </p15:guide>
        <p15:guide id="5" orient="horz" pos="3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A5D"/>
    <a:srgbClr val="41536B"/>
    <a:srgbClr val="688090"/>
    <a:srgbClr val="7A9CAF"/>
    <a:srgbClr val="0B2C4A"/>
    <a:srgbClr val="D57D81"/>
    <a:srgbClr val="B73F45"/>
    <a:srgbClr val="DE9A9D"/>
    <a:srgbClr val="CA5E63"/>
    <a:srgbClr val="C24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96" y="66"/>
      </p:cViewPr>
      <p:guideLst>
        <p:guide orient="horz" pos="346"/>
        <p:guide pos="4407"/>
        <p:guide pos="3817"/>
        <p:guide orient="horz" pos="4178"/>
        <p:guide orient="horz" pos="3407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8F48-F448-498C-BC5E-BE0E68EB1BB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0441E-D7CC-4F7E-8F33-8F60A988A4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441E-D7CC-4F7E-8F33-8F60A988A42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8F1-D5C3-4CDE-9323-4FFA7423F811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931F-014B-431B-B64B-61A8EF77B87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5000" contrast="-21000"/>
                    </a14:imgEffect>
                    <a14:imgEffect>
                      <a14:colorTemperature colorTemp="59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75"/>
          <a:stretch>
            <a:fillRect/>
          </a:stretch>
        </p:blipFill>
        <p:spPr>
          <a:xfrm>
            <a:off x="-1" y="0"/>
            <a:ext cx="12206515" cy="68855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rot="2700000">
            <a:off x="5173207" y="2768367"/>
            <a:ext cx="5452516" cy="4786113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3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softEdge rad="50800"/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750096" y="992430"/>
            <a:ext cx="4691808" cy="469180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96865" y="2025423"/>
            <a:ext cx="2667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 smtClean="0">
                <a:solidFill>
                  <a:schemeClr val="accent1"/>
                </a:solidFill>
                <a:latin typeface="ITC Avant Garde Std XLt" panose="020B0302020202020204" pitchFamily="34" charset="0"/>
              </a:rPr>
              <a:t>2021</a:t>
            </a:r>
            <a:endParaRPr lang="en-US" sz="6600" dirty="0">
              <a:solidFill>
                <a:schemeClr val="accent1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88994" y="3195935"/>
            <a:ext cx="5412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200" dirty="0" err="1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NodeJs</a:t>
            </a:r>
            <a:endParaRPr lang="en-US" altLang="zh-CN" sz="4800" spc="200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900818" y="2531796"/>
            <a:ext cx="197101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  <a:tailEnd type="diamond"/>
          </a:ln>
          <a:effectLst/>
        </p:spPr>
      </p:cxnSp>
      <p:sp>
        <p:nvSpPr>
          <p:cNvPr id="38" name="椭圆 37"/>
          <p:cNvSpPr/>
          <p:nvPr/>
        </p:nvSpPr>
        <p:spPr>
          <a:xfrm>
            <a:off x="5681566" y="4927862"/>
            <a:ext cx="828869" cy="100620"/>
          </a:xfrm>
          <a:prstGeom prst="ellipse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79903" y="4462907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200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EC-Alan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2700000">
            <a:off x="2100014" y="1271849"/>
            <a:ext cx="1653867" cy="889814"/>
          </a:xfrm>
          <a:custGeom>
            <a:avLst/>
            <a:gdLst>
              <a:gd name="connsiteX0" fmla="*/ 0 w 1171209"/>
              <a:gd name="connsiteY0" fmla="*/ 0 h 883078"/>
              <a:gd name="connsiteX1" fmla="*/ 1171209 w 1171209"/>
              <a:gd name="connsiteY1" fmla="*/ 0 h 883078"/>
              <a:gd name="connsiteX2" fmla="*/ 1171209 w 1171209"/>
              <a:gd name="connsiteY2" fmla="*/ 883078 h 883078"/>
              <a:gd name="connsiteX3" fmla="*/ 0 w 1171209"/>
              <a:gd name="connsiteY3" fmla="*/ 883078 h 883078"/>
              <a:gd name="connsiteX4" fmla="*/ 0 w 1171209"/>
              <a:gd name="connsiteY4" fmla="*/ 0 h 883078"/>
              <a:gd name="connsiteX0-1" fmla="*/ 0 w 1174577"/>
              <a:gd name="connsiteY0-2" fmla="*/ 0 h 896549"/>
              <a:gd name="connsiteX1-3" fmla="*/ 1174577 w 1174577"/>
              <a:gd name="connsiteY1-4" fmla="*/ 13471 h 896549"/>
              <a:gd name="connsiteX2-5" fmla="*/ 1174577 w 1174577"/>
              <a:gd name="connsiteY2-6" fmla="*/ 896549 h 896549"/>
              <a:gd name="connsiteX3-7" fmla="*/ 3368 w 1174577"/>
              <a:gd name="connsiteY3-8" fmla="*/ 896549 h 896549"/>
              <a:gd name="connsiteX4-9" fmla="*/ 0 w 1174577"/>
              <a:gd name="connsiteY4-10" fmla="*/ 0 h 896549"/>
              <a:gd name="connsiteX0-11" fmla="*/ 0 w 1176262"/>
              <a:gd name="connsiteY0-12" fmla="*/ 8419 h 904968"/>
              <a:gd name="connsiteX1-13" fmla="*/ 1176262 w 1176262"/>
              <a:gd name="connsiteY1-14" fmla="*/ 0 h 904968"/>
              <a:gd name="connsiteX2-15" fmla="*/ 1174577 w 1176262"/>
              <a:gd name="connsiteY2-16" fmla="*/ 904968 h 904968"/>
              <a:gd name="connsiteX3-17" fmla="*/ 3368 w 1176262"/>
              <a:gd name="connsiteY3-18" fmla="*/ 904968 h 904968"/>
              <a:gd name="connsiteX4-19" fmla="*/ 0 w 1176262"/>
              <a:gd name="connsiteY4-20" fmla="*/ 8419 h 904968"/>
              <a:gd name="connsiteX0-21" fmla="*/ 1888 w 1178150"/>
              <a:gd name="connsiteY0-22" fmla="*/ 8419 h 904968"/>
              <a:gd name="connsiteX1-23" fmla="*/ 1178150 w 1178150"/>
              <a:gd name="connsiteY1-24" fmla="*/ 0 h 904968"/>
              <a:gd name="connsiteX2-25" fmla="*/ 1176465 w 1178150"/>
              <a:gd name="connsiteY2-26" fmla="*/ 904968 h 904968"/>
              <a:gd name="connsiteX3-27" fmla="*/ 204 w 1178150"/>
              <a:gd name="connsiteY3-28" fmla="*/ 879711 h 904968"/>
              <a:gd name="connsiteX4-29" fmla="*/ 1888 w 1178150"/>
              <a:gd name="connsiteY4-30" fmla="*/ 8419 h 904968"/>
              <a:gd name="connsiteX0-31" fmla="*/ 1888 w 1178150"/>
              <a:gd name="connsiteY0-32" fmla="*/ 8419 h 879711"/>
              <a:gd name="connsiteX1-33" fmla="*/ 1178150 w 1178150"/>
              <a:gd name="connsiteY1-34" fmla="*/ 0 h 879711"/>
              <a:gd name="connsiteX2-35" fmla="*/ 1174781 w 1178150"/>
              <a:gd name="connsiteY2-36" fmla="*/ 869609 h 879711"/>
              <a:gd name="connsiteX3-37" fmla="*/ 204 w 1178150"/>
              <a:gd name="connsiteY3-38" fmla="*/ 879711 h 879711"/>
              <a:gd name="connsiteX4-39" fmla="*/ 1888 w 1178150"/>
              <a:gd name="connsiteY4-40" fmla="*/ 8419 h 879711"/>
              <a:gd name="connsiteX0-41" fmla="*/ 1888 w 1178150"/>
              <a:gd name="connsiteY0-42" fmla="*/ 8419 h 889814"/>
              <a:gd name="connsiteX1-43" fmla="*/ 1178150 w 1178150"/>
              <a:gd name="connsiteY1-44" fmla="*/ 0 h 889814"/>
              <a:gd name="connsiteX2-45" fmla="*/ 1174781 w 1178150"/>
              <a:gd name="connsiteY2-46" fmla="*/ 869609 h 889814"/>
              <a:gd name="connsiteX3-47" fmla="*/ 205 w 1178150"/>
              <a:gd name="connsiteY3-48" fmla="*/ 889814 h 889814"/>
              <a:gd name="connsiteX4-49" fmla="*/ 1888 w 1178150"/>
              <a:gd name="connsiteY4-50" fmla="*/ 8419 h 889814"/>
              <a:gd name="connsiteX0-51" fmla="*/ 87795 w 1264057"/>
              <a:gd name="connsiteY0-52" fmla="*/ 8419 h 889814"/>
              <a:gd name="connsiteX1-53" fmla="*/ 1264057 w 1264057"/>
              <a:gd name="connsiteY1-54" fmla="*/ 0 h 889814"/>
              <a:gd name="connsiteX2-55" fmla="*/ 1260688 w 1264057"/>
              <a:gd name="connsiteY2-56" fmla="*/ 869609 h 889814"/>
              <a:gd name="connsiteX3-57" fmla="*/ 86112 w 1264057"/>
              <a:gd name="connsiteY3-58" fmla="*/ 889814 h 889814"/>
              <a:gd name="connsiteX4-59" fmla="*/ 88993 w 1264057"/>
              <a:gd name="connsiteY4-60" fmla="*/ 431802 h 889814"/>
              <a:gd name="connsiteX5" fmla="*/ 87795 w 1264057"/>
              <a:gd name="connsiteY5" fmla="*/ 8419 h 889814"/>
              <a:gd name="connsiteX0-61" fmla="*/ 286731 w 1462993"/>
              <a:gd name="connsiteY0-62" fmla="*/ 8419 h 889814"/>
              <a:gd name="connsiteX1-63" fmla="*/ 1462993 w 1462993"/>
              <a:gd name="connsiteY1-64" fmla="*/ 0 h 889814"/>
              <a:gd name="connsiteX2-65" fmla="*/ 1459624 w 1462993"/>
              <a:gd name="connsiteY2-66" fmla="*/ 869609 h 889814"/>
              <a:gd name="connsiteX3-67" fmla="*/ 285048 w 1462993"/>
              <a:gd name="connsiteY3-68" fmla="*/ 889814 h 889814"/>
              <a:gd name="connsiteX4-69" fmla="*/ 0 w 1462993"/>
              <a:gd name="connsiteY4-70" fmla="*/ 409913 h 889814"/>
              <a:gd name="connsiteX5-71" fmla="*/ 286731 w 1462993"/>
              <a:gd name="connsiteY5-72" fmla="*/ 8419 h 889814"/>
              <a:gd name="connsiteX0-73" fmla="*/ 286731 w 1462993"/>
              <a:gd name="connsiteY0-74" fmla="*/ 8419 h 884763"/>
              <a:gd name="connsiteX1-75" fmla="*/ 1462993 w 1462993"/>
              <a:gd name="connsiteY1-76" fmla="*/ 0 h 884763"/>
              <a:gd name="connsiteX2-77" fmla="*/ 1459624 w 1462993"/>
              <a:gd name="connsiteY2-78" fmla="*/ 869609 h 884763"/>
              <a:gd name="connsiteX3-79" fmla="*/ 290099 w 1462993"/>
              <a:gd name="connsiteY3-80" fmla="*/ 884763 h 884763"/>
              <a:gd name="connsiteX4-81" fmla="*/ 0 w 1462993"/>
              <a:gd name="connsiteY4-82" fmla="*/ 409913 h 884763"/>
              <a:gd name="connsiteX5-83" fmla="*/ 286731 w 1462993"/>
              <a:gd name="connsiteY5-84" fmla="*/ 8419 h 884763"/>
              <a:gd name="connsiteX0-85" fmla="*/ 286731 w 1462993"/>
              <a:gd name="connsiteY0-86" fmla="*/ 8419 h 889814"/>
              <a:gd name="connsiteX1-87" fmla="*/ 1462993 w 1462993"/>
              <a:gd name="connsiteY1-88" fmla="*/ 0 h 889814"/>
              <a:gd name="connsiteX2-89" fmla="*/ 1459624 w 1462993"/>
              <a:gd name="connsiteY2-90" fmla="*/ 869609 h 889814"/>
              <a:gd name="connsiteX3-91" fmla="*/ 291784 w 1462993"/>
              <a:gd name="connsiteY3-92" fmla="*/ 889814 h 889814"/>
              <a:gd name="connsiteX4-93" fmla="*/ 0 w 1462993"/>
              <a:gd name="connsiteY4-94" fmla="*/ 409913 h 889814"/>
              <a:gd name="connsiteX5-95" fmla="*/ 286731 w 1462993"/>
              <a:gd name="connsiteY5-96" fmla="*/ 8419 h 889814"/>
              <a:gd name="connsiteX0-97" fmla="*/ 313672 w 1489934"/>
              <a:gd name="connsiteY0-98" fmla="*/ 8419 h 889814"/>
              <a:gd name="connsiteX1-99" fmla="*/ 1489934 w 1489934"/>
              <a:gd name="connsiteY1-100" fmla="*/ 0 h 889814"/>
              <a:gd name="connsiteX2-101" fmla="*/ 1486565 w 1489934"/>
              <a:gd name="connsiteY2-102" fmla="*/ 869609 h 889814"/>
              <a:gd name="connsiteX3-103" fmla="*/ 318725 w 1489934"/>
              <a:gd name="connsiteY3-104" fmla="*/ 889814 h 889814"/>
              <a:gd name="connsiteX4-105" fmla="*/ 0 w 1489934"/>
              <a:gd name="connsiteY4-106" fmla="*/ 420016 h 889814"/>
              <a:gd name="connsiteX5-107" fmla="*/ 313672 w 1489934"/>
              <a:gd name="connsiteY5-108" fmla="*/ 8419 h 8898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489934" h="889814">
                <a:moveTo>
                  <a:pt x="313672" y="8419"/>
                </a:moveTo>
                <a:lnTo>
                  <a:pt x="1489934" y="0"/>
                </a:lnTo>
                <a:cubicBezTo>
                  <a:pt x="1489372" y="301656"/>
                  <a:pt x="1487127" y="567953"/>
                  <a:pt x="1486565" y="869609"/>
                </a:cubicBezTo>
                <a:lnTo>
                  <a:pt x="318725" y="889814"/>
                </a:lnTo>
                <a:cubicBezTo>
                  <a:pt x="123443" y="816846"/>
                  <a:pt x="-280" y="566915"/>
                  <a:pt x="0" y="420016"/>
                </a:cubicBezTo>
                <a:cubicBezTo>
                  <a:pt x="280" y="273117"/>
                  <a:pt x="117828" y="80386"/>
                  <a:pt x="313672" y="8419"/>
                </a:cubicBezTo>
                <a:close/>
              </a:path>
            </a:pathLst>
          </a:custGeom>
          <a:gradFill>
            <a:gsLst>
              <a:gs pos="58000">
                <a:schemeClr val="accent1">
                  <a:lumMod val="75000"/>
                  <a:alpha val="3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softEdge rad="12700"/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srgbClr val="FFFFF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092419" y="1604963"/>
            <a:ext cx="6110783" cy="0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47890" y="1223389"/>
            <a:ext cx="387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ITC Avant Garde Std XLt" panose="020B0302020202020204" pitchFamily="34" charset="0"/>
              </a:rPr>
              <a:t>ONTENTS</a:t>
            </a:r>
            <a:endParaRPr lang="zh-CN" altLang="en-US" sz="4800" dirty="0">
              <a:solidFill>
                <a:prstClr val="white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0515" y="1901014"/>
            <a:ext cx="178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prstClr val="whit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目录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069760" y="2984433"/>
            <a:ext cx="803159" cy="897203"/>
            <a:chOff x="3750096" y="992430"/>
            <a:chExt cx="6986505" cy="7804574"/>
          </a:xfrm>
        </p:grpSpPr>
        <p:sp>
          <p:nvSpPr>
            <p:cNvPr id="36" name="矩形 35"/>
            <p:cNvSpPr/>
            <p:nvPr/>
          </p:nvSpPr>
          <p:spPr>
            <a:xfrm rot="2700000">
              <a:off x="4827218" y="2887620"/>
              <a:ext cx="6738220" cy="5080547"/>
            </a:xfrm>
            <a:prstGeom prst="rect">
              <a:avLst/>
            </a:prstGeom>
            <a:gradFill>
              <a:gsLst>
                <a:gs pos="50000">
                  <a:schemeClr val="accent1">
                    <a:lumMod val="75000"/>
                    <a:alpha val="30000"/>
                  </a:schemeClr>
                </a:gs>
                <a:gs pos="0">
                  <a:schemeClr val="accent1">
                    <a:lumMod val="50000"/>
                    <a:alpha val="7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127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kern="0">
                <a:solidFill>
                  <a:srgbClr val="FFFFFF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750096" y="992430"/>
              <a:ext cx="4691808" cy="469180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069760" y="3714446"/>
            <a:ext cx="803158" cy="897203"/>
            <a:chOff x="3750096" y="992430"/>
            <a:chExt cx="6986496" cy="7804575"/>
          </a:xfrm>
        </p:grpSpPr>
        <p:sp>
          <p:nvSpPr>
            <p:cNvPr id="34" name="矩形 33"/>
            <p:cNvSpPr/>
            <p:nvPr/>
          </p:nvSpPr>
          <p:spPr>
            <a:xfrm rot="2700000">
              <a:off x="4827209" y="2887621"/>
              <a:ext cx="6738220" cy="5080547"/>
            </a:xfrm>
            <a:prstGeom prst="rect">
              <a:avLst/>
            </a:prstGeom>
            <a:gradFill>
              <a:gsLst>
                <a:gs pos="50000">
                  <a:schemeClr val="accent1">
                    <a:lumMod val="75000"/>
                    <a:alpha val="30000"/>
                  </a:schemeClr>
                </a:gs>
                <a:gs pos="0">
                  <a:schemeClr val="accent1">
                    <a:lumMod val="50000"/>
                    <a:alpha val="7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127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kern="0">
                <a:solidFill>
                  <a:srgbClr val="FFFFFF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750096" y="992430"/>
              <a:ext cx="4691808" cy="469180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69760" y="4444459"/>
            <a:ext cx="803158" cy="897203"/>
            <a:chOff x="3750096" y="992430"/>
            <a:chExt cx="6986496" cy="7804575"/>
          </a:xfrm>
        </p:grpSpPr>
        <p:sp>
          <p:nvSpPr>
            <p:cNvPr id="32" name="矩形 31"/>
            <p:cNvSpPr/>
            <p:nvPr/>
          </p:nvSpPr>
          <p:spPr>
            <a:xfrm rot="2700000">
              <a:off x="4827209" y="2887621"/>
              <a:ext cx="6738220" cy="5080547"/>
            </a:xfrm>
            <a:prstGeom prst="rect">
              <a:avLst/>
            </a:prstGeom>
            <a:gradFill>
              <a:gsLst>
                <a:gs pos="50000">
                  <a:schemeClr val="accent1">
                    <a:lumMod val="75000"/>
                    <a:alpha val="30000"/>
                  </a:schemeClr>
                </a:gs>
                <a:gs pos="0">
                  <a:schemeClr val="accent1">
                    <a:lumMod val="50000"/>
                    <a:alpha val="7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127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kern="0">
                <a:solidFill>
                  <a:srgbClr val="FFFFFF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750096" y="992430"/>
              <a:ext cx="4691808" cy="469180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9760" y="5174472"/>
            <a:ext cx="803158" cy="897203"/>
            <a:chOff x="3750096" y="992430"/>
            <a:chExt cx="6986496" cy="7804575"/>
          </a:xfrm>
        </p:grpSpPr>
        <p:sp>
          <p:nvSpPr>
            <p:cNvPr id="30" name="矩形 29"/>
            <p:cNvSpPr/>
            <p:nvPr/>
          </p:nvSpPr>
          <p:spPr>
            <a:xfrm rot="2700000">
              <a:off x="4827209" y="2887621"/>
              <a:ext cx="6738220" cy="5080547"/>
            </a:xfrm>
            <a:prstGeom prst="rect">
              <a:avLst/>
            </a:prstGeom>
            <a:gradFill>
              <a:gsLst>
                <a:gs pos="50000">
                  <a:schemeClr val="accent1">
                    <a:lumMod val="75000"/>
                    <a:alpha val="30000"/>
                  </a:schemeClr>
                </a:gs>
                <a:gs pos="0">
                  <a:schemeClr val="accent1">
                    <a:lumMod val="50000"/>
                    <a:alpha val="7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127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kern="0">
                <a:solidFill>
                  <a:srgbClr val="FFFFFF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750096" y="992430"/>
              <a:ext cx="4691808" cy="469180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kern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065882" y="3071167"/>
            <a:ext cx="53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ITC Avant Garde Std XLt" panose="020B0302020202020204" pitchFamily="34" charset="0"/>
              </a:rPr>
              <a:t>01</a:t>
            </a:r>
            <a:endParaRPr lang="zh-CN" altLang="en-US" sz="2000" dirty="0">
              <a:solidFill>
                <a:schemeClr val="accent1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65882" y="3813596"/>
            <a:ext cx="53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ITC Avant Garde Std XLt" panose="020B0302020202020204" pitchFamily="34" charset="0"/>
              </a:rPr>
              <a:t>02</a:t>
            </a:r>
            <a:endParaRPr lang="zh-CN" altLang="en-US" sz="2000" dirty="0">
              <a:solidFill>
                <a:schemeClr val="accent1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65882" y="4545024"/>
            <a:ext cx="53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ITC Avant Garde Std XLt" panose="020B0302020202020204" pitchFamily="34" charset="0"/>
              </a:rPr>
              <a:t>03</a:t>
            </a:r>
            <a:endParaRPr lang="zh-CN" altLang="en-US" sz="2000" dirty="0">
              <a:solidFill>
                <a:schemeClr val="accent1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65882" y="5275056"/>
            <a:ext cx="53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ITC Avant Garde Std XLt" panose="020B0302020202020204" pitchFamily="34" charset="0"/>
              </a:rPr>
              <a:t>04</a:t>
            </a:r>
            <a:endParaRPr lang="zh-CN" altLang="en-US" sz="2000" dirty="0">
              <a:solidFill>
                <a:schemeClr val="accent1"/>
              </a:solidFill>
              <a:latin typeface="ITC Avant Garde Std XLt" panose="020B0302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36774" y="3089543"/>
            <a:ext cx="207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NodeJs</a:t>
            </a:r>
            <a:r>
              <a:rPr lang="zh-CN" altLang="en-US" dirty="0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简介及起源</a:t>
            </a:r>
            <a:endParaRPr lang="zh-CN" altLang="en-US" dirty="0">
              <a:solidFill>
                <a:prstClr val="white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36774" y="4555552"/>
            <a:ext cx="207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NodeJs</a:t>
            </a:r>
            <a:r>
              <a:rPr lang="zh-CN" altLang="en-US" dirty="0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的基本模块</a:t>
            </a:r>
            <a:endParaRPr lang="zh-CN" altLang="en-US" dirty="0">
              <a:solidFill>
                <a:prstClr val="white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36774" y="5204004"/>
            <a:ext cx="207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爬虫</a:t>
            </a:r>
            <a:r>
              <a:rPr lang="en-US" altLang="zh-CN" dirty="0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Demo - </a:t>
            </a:r>
            <a:r>
              <a:rPr lang="en-US" altLang="zh-CN" dirty="0" err="1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NodeJs</a:t>
            </a:r>
            <a:endParaRPr lang="zh-CN" altLang="en-US" dirty="0">
              <a:solidFill>
                <a:prstClr val="white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36773" y="3819919"/>
            <a:ext cx="217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NodeJs</a:t>
            </a:r>
            <a:r>
              <a:rPr lang="zh-CN" altLang="en-US" dirty="0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的</a:t>
            </a:r>
            <a:r>
              <a:rPr lang="zh-CN" altLang="en-US" dirty="0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优势</a:t>
            </a:r>
            <a:r>
              <a:rPr lang="zh-CN" altLang="en-US" dirty="0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和劣势</a:t>
            </a:r>
            <a:endParaRPr lang="zh-CN" altLang="en-US" dirty="0">
              <a:solidFill>
                <a:prstClr val="white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194830" y="971549"/>
            <a:ext cx="845614" cy="878802"/>
          </a:xfrm>
          <a:custGeom>
            <a:avLst/>
            <a:gdLst>
              <a:gd name="connsiteX0" fmla="*/ 441620 w 845614"/>
              <a:gd name="connsiteY0" fmla="*/ 0 h 878802"/>
              <a:gd name="connsiteX1" fmla="*/ 638425 w 845614"/>
              <a:gd name="connsiteY1" fmla="*/ 46633 h 878802"/>
              <a:gd name="connsiteX2" fmla="*/ 773174 w 845614"/>
              <a:gd name="connsiteY2" fmla="*/ 154281 h 878802"/>
              <a:gd name="connsiteX3" fmla="*/ 845614 w 845614"/>
              <a:gd name="connsiteY3" fmla="*/ 277993 h 878802"/>
              <a:gd name="connsiteX4" fmla="*/ 784697 w 845614"/>
              <a:gd name="connsiteY4" fmla="*/ 277993 h 878802"/>
              <a:gd name="connsiteX5" fmla="*/ 757444 w 845614"/>
              <a:gd name="connsiteY5" fmla="*/ 227784 h 878802"/>
              <a:gd name="connsiteX6" fmla="*/ 443595 w 845614"/>
              <a:gd name="connsiteY6" fmla="*/ 60912 h 878802"/>
              <a:gd name="connsiteX7" fmla="*/ 65106 w 845614"/>
              <a:gd name="connsiteY7" fmla="*/ 439401 h 878802"/>
              <a:gd name="connsiteX8" fmla="*/ 443595 w 845614"/>
              <a:gd name="connsiteY8" fmla="*/ 817890 h 878802"/>
              <a:gd name="connsiteX9" fmla="*/ 757444 w 845614"/>
              <a:gd name="connsiteY9" fmla="*/ 651018 h 878802"/>
              <a:gd name="connsiteX10" fmla="*/ 782213 w 845614"/>
              <a:gd name="connsiteY10" fmla="*/ 605385 h 878802"/>
              <a:gd name="connsiteX11" fmla="*/ 844470 w 845614"/>
              <a:gd name="connsiteY11" fmla="*/ 605385 h 878802"/>
              <a:gd name="connsiteX12" fmla="*/ 695977 w 845614"/>
              <a:gd name="connsiteY12" fmla="*/ 800046 h 878802"/>
              <a:gd name="connsiteX13" fmla="*/ 442764 w 845614"/>
              <a:gd name="connsiteY13" fmla="*/ 878802 h 878802"/>
              <a:gd name="connsiteX14" fmla="*/ 214545 w 845614"/>
              <a:gd name="connsiteY14" fmla="*/ 818007 h 878802"/>
              <a:gd name="connsiteX15" fmla="*/ 58077 w 845614"/>
              <a:gd name="connsiteY15" fmla="*/ 659312 h 878802"/>
              <a:gd name="connsiteX16" fmla="*/ 0 w 845614"/>
              <a:gd name="connsiteY16" fmla="*/ 438254 h 878802"/>
              <a:gd name="connsiteX17" fmla="*/ 56254 w 845614"/>
              <a:gd name="connsiteY17" fmla="*/ 221354 h 878802"/>
              <a:gd name="connsiteX18" fmla="*/ 210646 w 845614"/>
              <a:gd name="connsiteY18" fmla="*/ 61981 h 878802"/>
              <a:gd name="connsiteX19" fmla="*/ 441620 w 845614"/>
              <a:gd name="connsiteY19" fmla="*/ 0 h 87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5614" h="878802">
                <a:moveTo>
                  <a:pt x="441620" y="0"/>
                </a:moveTo>
                <a:cubicBezTo>
                  <a:pt x="517543" y="1629"/>
                  <a:pt x="583144" y="17174"/>
                  <a:pt x="638425" y="46633"/>
                </a:cubicBezTo>
                <a:cubicBezTo>
                  <a:pt x="693705" y="76093"/>
                  <a:pt x="738622" y="111975"/>
                  <a:pt x="773174" y="154281"/>
                </a:cubicBezTo>
                <a:cubicBezTo>
                  <a:pt x="807728" y="196586"/>
                  <a:pt x="831874" y="237825"/>
                  <a:pt x="845614" y="277993"/>
                </a:cubicBezTo>
                <a:lnTo>
                  <a:pt x="784697" y="277993"/>
                </a:lnTo>
                <a:lnTo>
                  <a:pt x="757444" y="227784"/>
                </a:lnTo>
                <a:cubicBezTo>
                  <a:pt x="689427" y="127105"/>
                  <a:pt x="574241" y="60912"/>
                  <a:pt x="443595" y="60912"/>
                </a:cubicBezTo>
                <a:cubicBezTo>
                  <a:pt x="234561" y="60912"/>
                  <a:pt x="65106" y="230367"/>
                  <a:pt x="65106" y="439401"/>
                </a:cubicBezTo>
                <a:cubicBezTo>
                  <a:pt x="65106" y="648435"/>
                  <a:pt x="234561" y="817890"/>
                  <a:pt x="443595" y="817890"/>
                </a:cubicBezTo>
                <a:cubicBezTo>
                  <a:pt x="574241" y="817890"/>
                  <a:pt x="689427" y="751697"/>
                  <a:pt x="757444" y="651018"/>
                </a:cubicBezTo>
                <a:lnTo>
                  <a:pt x="782213" y="605385"/>
                </a:lnTo>
                <a:lnTo>
                  <a:pt x="844470" y="605385"/>
                </a:lnTo>
                <a:cubicBezTo>
                  <a:pt x="816717" y="684387"/>
                  <a:pt x="767219" y="749274"/>
                  <a:pt x="695977" y="800046"/>
                </a:cubicBezTo>
                <a:cubicBezTo>
                  <a:pt x="624734" y="850816"/>
                  <a:pt x="540330" y="877069"/>
                  <a:pt x="442764" y="878802"/>
                </a:cubicBezTo>
                <a:cubicBezTo>
                  <a:pt x="356953" y="877815"/>
                  <a:pt x="280879" y="857550"/>
                  <a:pt x="214545" y="818007"/>
                </a:cubicBezTo>
                <a:cubicBezTo>
                  <a:pt x="148211" y="778463"/>
                  <a:pt x="96055" y="725566"/>
                  <a:pt x="58077" y="659312"/>
                </a:cubicBezTo>
                <a:cubicBezTo>
                  <a:pt x="20100" y="593058"/>
                  <a:pt x="740" y="519373"/>
                  <a:pt x="0" y="438254"/>
                </a:cubicBezTo>
                <a:cubicBezTo>
                  <a:pt x="600" y="359687"/>
                  <a:pt x="19350" y="287388"/>
                  <a:pt x="56254" y="221354"/>
                </a:cubicBezTo>
                <a:cubicBezTo>
                  <a:pt x="93157" y="155320"/>
                  <a:pt x="144621" y="102196"/>
                  <a:pt x="210646" y="61981"/>
                </a:cubicBezTo>
                <a:cubicBezTo>
                  <a:pt x="276668" y="21767"/>
                  <a:pt x="353661" y="1107"/>
                  <a:pt x="441620" y="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zh-CN" altLang="en-US" sz="1400" ker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21" presetID="2" presetClass="entr" presetSubtype="8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99"/>
                                </p:stCondLst>
                                <p:childTnLst>
                                  <p:par>
                                    <p:cTn id="26" presetID="2" presetClass="entr" presetSubtype="8" accel="6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849"/>
                                </p:stCondLst>
                                <p:childTnLst>
                                  <p:par>
                                    <p:cTn id="36" presetID="2" presetClass="entr" presetSubtype="8" accel="6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399"/>
                                </p:stCondLst>
                                <p:childTnLst>
                                  <p:par>
                                    <p:cTn id="46" presetID="2" presetClass="entr" presetSubtype="8" accel="6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949"/>
                                </p:stCondLst>
                                <p:childTnLst>
                                  <p:par>
                                    <p:cTn id="56" presetID="2" presetClass="entr" presetSubtype="8" accel="6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" grpId="0"/>
          <p:bldP spid="6" grpId="0"/>
          <p:bldP spid="10" grpId="0"/>
          <p:bldP spid="11" grpId="0"/>
          <p:bldP spid="12" grpId="0"/>
          <p:bldP spid="13" grpId="0"/>
          <p:bldP spid="4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21" presetID="2" presetClass="entr" presetSubtype="8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99"/>
                                </p:stCondLst>
                                <p:childTnLst>
                                  <p:par>
                                    <p:cTn id="26" presetID="2" presetClass="entr" presetSubtype="8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849"/>
                                </p:stCondLst>
                                <p:childTnLst>
                                  <p:par>
                                    <p:cTn id="36" presetID="2" presetClass="entr" presetSubtype="8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399"/>
                                </p:stCondLst>
                                <p:childTnLst>
                                  <p:par>
                                    <p:cTn id="46" presetID="2" presetClass="entr" presetSubtype="8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949"/>
                                </p:stCondLst>
                                <p:childTnLst>
                                  <p:par>
                                    <p:cTn id="56" presetID="2" presetClass="entr" presetSubtype="8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" grpId="0"/>
          <p:bldP spid="6" grpId="0"/>
          <p:bldP spid="10" grpId="0"/>
          <p:bldP spid="11" grpId="0"/>
          <p:bldP spid="12" grpId="0"/>
          <p:bldP spid="13" grpId="0"/>
          <p:bldP spid="4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54931" y="5112414"/>
            <a:ext cx="2246719" cy="6593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  <a:effectLst>
            <a:outerShdw blurRad="355600" dist="127000" dir="2700000" algn="tl" rotWithShape="0">
              <a:schemeClr val="accent1">
                <a:lumMod val="5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 bwMode="auto">
          <a:xfrm>
            <a:off x="1322922" y="5160624"/>
            <a:ext cx="2110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98</a:t>
            </a:r>
            <a:r>
              <a:rPr lang="zh-CN" altLang="en-US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年微软的</a:t>
            </a:r>
            <a:r>
              <a:rPr lang="en-US" altLang="zh-CN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IE</a:t>
            </a:r>
            <a:r>
              <a:rPr lang="zh-CN" altLang="en-US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取代网景</a:t>
            </a:r>
            <a:endParaRPr lang="zh-CN" altLang="en-US" spc="100" dirty="0">
              <a:solidFill>
                <a:schemeClr val="accent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54107" y="4637404"/>
            <a:ext cx="2246719" cy="6593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  <a:effectLst>
            <a:outerShdw blurRad="355600" dist="127000" dir="2700000" algn="tl" rotWithShape="0">
              <a:schemeClr val="accent1">
                <a:lumMod val="5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 bwMode="auto">
          <a:xfrm>
            <a:off x="3763073" y="4631641"/>
            <a:ext cx="2246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02</a:t>
            </a:r>
            <a:r>
              <a:rPr lang="zh-CN" altLang="en-US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年</a:t>
            </a:r>
            <a:r>
              <a:rPr lang="en-US" altLang="zh-CN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Mozilla</a:t>
            </a:r>
            <a:r>
              <a:rPr lang="zh-CN" altLang="en-US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推出</a:t>
            </a:r>
            <a:r>
              <a:rPr lang="en-US" altLang="zh-CN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Firefox</a:t>
            </a:r>
            <a:r>
              <a:rPr lang="zh-CN" altLang="en-US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浏览器</a:t>
            </a:r>
            <a:endParaRPr lang="zh-CN" altLang="en-US" spc="100" dirty="0">
              <a:solidFill>
                <a:schemeClr val="accent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44004" y="4048077"/>
            <a:ext cx="2246719" cy="6593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  <a:effectLst>
            <a:outerShdw blurRad="355600" dist="127000" dir="2700000" algn="tl" rotWithShape="0">
              <a:schemeClr val="accent1">
                <a:lumMod val="5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 bwMode="auto">
          <a:xfrm>
            <a:off x="6144004" y="4014475"/>
            <a:ext cx="2246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03</a:t>
            </a:r>
            <a:r>
              <a:rPr lang="zh-CN" altLang="en-US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年</a:t>
            </a:r>
            <a:r>
              <a:rPr lang="en-US" altLang="zh-CN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Apple</a:t>
            </a:r>
            <a:r>
              <a:rPr lang="zh-CN" altLang="en-US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推出</a:t>
            </a:r>
            <a:r>
              <a:rPr lang="en-US" altLang="zh-CN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Safari</a:t>
            </a:r>
            <a:r>
              <a:rPr lang="zh-CN" altLang="en-US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浏览器</a:t>
            </a:r>
            <a:endParaRPr lang="zh-CN" altLang="en-US" spc="100" dirty="0">
              <a:solidFill>
                <a:schemeClr val="accent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533901" y="3420887"/>
            <a:ext cx="2246719" cy="6593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  <a:effectLst>
            <a:outerShdw blurRad="355600" dist="127000" dir="2700000" algn="tl" rotWithShape="0">
              <a:schemeClr val="accent1">
                <a:lumMod val="5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 bwMode="auto">
          <a:xfrm>
            <a:off x="8524935" y="3427398"/>
            <a:ext cx="2246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08</a:t>
            </a:r>
            <a:r>
              <a:rPr lang="zh-CN" altLang="en-US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年</a:t>
            </a:r>
            <a:r>
              <a:rPr lang="en-US" altLang="zh-CN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Google</a:t>
            </a:r>
            <a:r>
              <a:rPr lang="zh-CN" altLang="en-US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推出</a:t>
            </a:r>
            <a:r>
              <a:rPr lang="en-US" altLang="zh-CN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Chrome</a:t>
            </a:r>
            <a:r>
              <a:rPr lang="zh-CN" altLang="en-US" spc="100" dirty="0" smtClean="0">
                <a:solidFill>
                  <a:schemeClr val="accent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浏览器</a:t>
            </a:r>
            <a:endParaRPr lang="zh-CN" altLang="en-US" spc="100" dirty="0">
              <a:solidFill>
                <a:schemeClr val="accent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1" name="U-Turn Arrow 91"/>
          <p:cNvSpPr/>
          <p:nvPr/>
        </p:nvSpPr>
        <p:spPr>
          <a:xfrm>
            <a:off x="5349107" y="2459206"/>
            <a:ext cx="1746918" cy="1785727"/>
          </a:xfrm>
          <a:prstGeom prst="uturnArrow">
            <a:avLst>
              <a:gd name="adj1" fmla="val 6810"/>
              <a:gd name="adj2" fmla="val 7476"/>
              <a:gd name="adj3" fmla="val 13406"/>
              <a:gd name="adj4" fmla="val 48506"/>
              <a:gd name="adj5" fmla="val 633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3" name="U-Turn Arrow 91"/>
          <p:cNvSpPr/>
          <p:nvPr/>
        </p:nvSpPr>
        <p:spPr>
          <a:xfrm>
            <a:off x="2809059" y="3122356"/>
            <a:ext cx="1746918" cy="1785727"/>
          </a:xfrm>
          <a:prstGeom prst="uturnArrow">
            <a:avLst>
              <a:gd name="adj1" fmla="val 6810"/>
              <a:gd name="adj2" fmla="val 7476"/>
              <a:gd name="adj3" fmla="val 13406"/>
              <a:gd name="adj4" fmla="val 48506"/>
              <a:gd name="adj5" fmla="val 633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860926" y="1178065"/>
            <a:ext cx="475940" cy="0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37084" y="544724"/>
            <a:ext cx="431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文泉驿等宽微米黑" panose="020B0606030804020204" pitchFamily="34" charset="-122"/>
              </a:rPr>
              <a:t>浏览器大战</a:t>
            </a:r>
            <a:endParaRPr lang="zh-CN" altLang="en-US" sz="2800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文泉驿等宽微米黑" panose="020B0606030804020204" pitchFamily="34" charset="-122"/>
            </a:endParaRPr>
          </a:p>
        </p:txBody>
      </p:sp>
      <p:sp>
        <p:nvSpPr>
          <p:cNvPr id="34" name="U-Turn Arrow 91"/>
          <p:cNvSpPr/>
          <p:nvPr/>
        </p:nvSpPr>
        <p:spPr>
          <a:xfrm>
            <a:off x="7889155" y="1730349"/>
            <a:ext cx="1746918" cy="1785727"/>
          </a:xfrm>
          <a:prstGeom prst="uturnArrow">
            <a:avLst>
              <a:gd name="adj1" fmla="val 6810"/>
              <a:gd name="adj2" fmla="val 7476"/>
              <a:gd name="adj3" fmla="val 13406"/>
              <a:gd name="adj4" fmla="val 48506"/>
              <a:gd name="adj5" fmla="val 633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9" grpId="0" animBg="1"/>
      <p:bldP spid="10" grpId="0"/>
      <p:bldP spid="12" grpId="0" animBg="1"/>
      <p:bldP spid="13" grpId="0"/>
      <p:bldP spid="21" grpId="0" animBg="1"/>
      <p:bldP spid="2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93"/>
          <p:cNvSpPr>
            <a:spLocks noEditPoints="1"/>
          </p:cNvSpPr>
          <p:nvPr/>
        </p:nvSpPr>
        <p:spPr bwMode="auto">
          <a:xfrm>
            <a:off x="1684531" y="1240083"/>
            <a:ext cx="780317" cy="896448"/>
          </a:xfrm>
          <a:custGeom>
            <a:avLst/>
            <a:gdLst>
              <a:gd name="T0" fmla="*/ 2 w 126"/>
              <a:gd name="T1" fmla="*/ 137 h 160"/>
              <a:gd name="T2" fmla="*/ 2 w 126"/>
              <a:gd name="T3" fmla="*/ 133 h 160"/>
              <a:gd name="T4" fmla="*/ 40 w 126"/>
              <a:gd name="T5" fmla="*/ 111 h 160"/>
              <a:gd name="T6" fmla="*/ 43 w 126"/>
              <a:gd name="T7" fmla="*/ 92 h 160"/>
              <a:gd name="T8" fmla="*/ 28 w 126"/>
              <a:gd name="T9" fmla="*/ 66 h 160"/>
              <a:gd name="T10" fmla="*/ 36 w 126"/>
              <a:gd name="T11" fmla="*/ 11 h 160"/>
              <a:gd name="T12" fmla="*/ 65 w 126"/>
              <a:gd name="T13" fmla="*/ 0 h 160"/>
              <a:gd name="T14" fmla="*/ 81 w 126"/>
              <a:gd name="T15" fmla="*/ 7 h 160"/>
              <a:gd name="T16" fmla="*/ 97 w 126"/>
              <a:gd name="T17" fmla="*/ 56 h 160"/>
              <a:gd name="T18" fmla="*/ 91 w 126"/>
              <a:gd name="T19" fmla="*/ 75 h 160"/>
              <a:gd name="T20" fmla="*/ 83 w 126"/>
              <a:gd name="T21" fmla="*/ 105 h 160"/>
              <a:gd name="T22" fmla="*/ 88 w 126"/>
              <a:gd name="T23" fmla="*/ 113 h 160"/>
              <a:gd name="T24" fmla="*/ 124 w 126"/>
              <a:gd name="T25" fmla="*/ 133 h 160"/>
              <a:gd name="T26" fmla="*/ 124 w 126"/>
              <a:gd name="T27" fmla="*/ 137 h 160"/>
              <a:gd name="T28" fmla="*/ 9 w 126"/>
              <a:gd name="T29" fmla="*/ 135 h 160"/>
              <a:gd name="T30" fmla="*/ 117 w 126"/>
              <a:gd name="T31" fmla="*/ 135 h 160"/>
              <a:gd name="T32" fmla="*/ 84 w 126"/>
              <a:gd name="T33" fmla="*/ 117 h 160"/>
              <a:gd name="T34" fmla="*/ 77 w 126"/>
              <a:gd name="T35" fmla="*/ 106 h 160"/>
              <a:gd name="T36" fmla="*/ 78 w 126"/>
              <a:gd name="T37" fmla="*/ 89 h 160"/>
              <a:gd name="T38" fmla="*/ 87 w 126"/>
              <a:gd name="T39" fmla="*/ 67 h 160"/>
              <a:gd name="T40" fmla="*/ 92 w 126"/>
              <a:gd name="T41" fmla="*/ 65 h 160"/>
              <a:gd name="T42" fmla="*/ 90 w 126"/>
              <a:gd name="T43" fmla="*/ 59 h 160"/>
              <a:gd name="T44" fmla="*/ 90 w 126"/>
              <a:gd name="T45" fmla="*/ 17 h 160"/>
              <a:gd name="T46" fmla="*/ 80 w 126"/>
              <a:gd name="T47" fmla="*/ 13 h 160"/>
              <a:gd name="T48" fmla="*/ 75 w 126"/>
              <a:gd name="T49" fmla="*/ 9 h 160"/>
              <a:gd name="T50" fmla="*/ 64 w 126"/>
              <a:gd name="T51" fmla="*/ 7 h 160"/>
              <a:gd name="T52" fmla="*/ 36 w 126"/>
              <a:gd name="T53" fmla="*/ 57 h 160"/>
              <a:gd name="T54" fmla="*/ 34 w 126"/>
              <a:gd name="T55" fmla="*/ 60 h 160"/>
              <a:gd name="T56" fmla="*/ 37 w 126"/>
              <a:gd name="T57" fmla="*/ 70 h 160"/>
              <a:gd name="T58" fmla="*/ 40 w 126"/>
              <a:gd name="T59" fmla="*/ 72 h 160"/>
              <a:gd name="T60" fmla="*/ 49 w 126"/>
              <a:gd name="T61" fmla="*/ 89 h 160"/>
              <a:gd name="T62" fmla="*/ 49 w 126"/>
              <a:gd name="T63" fmla="*/ 107 h 160"/>
              <a:gd name="T64" fmla="*/ 33 w 126"/>
              <a:gd name="T65" fmla="*/ 12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6" h="160">
                <a:moveTo>
                  <a:pt x="63" y="160"/>
                </a:moveTo>
                <a:cubicBezTo>
                  <a:pt x="41" y="160"/>
                  <a:pt x="19" y="152"/>
                  <a:pt x="2" y="137"/>
                </a:cubicBezTo>
                <a:cubicBezTo>
                  <a:pt x="0" y="135"/>
                  <a:pt x="0" y="135"/>
                  <a:pt x="0" y="135"/>
                </a:cubicBezTo>
                <a:cubicBezTo>
                  <a:pt x="2" y="133"/>
                  <a:pt x="2" y="133"/>
                  <a:pt x="2" y="133"/>
                </a:cubicBezTo>
                <a:cubicBezTo>
                  <a:pt x="8" y="126"/>
                  <a:pt x="18" y="120"/>
                  <a:pt x="31" y="116"/>
                </a:cubicBezTo>
                <a:cubicBezTo>
                  <a:pt x="36" y="114"/>
                  <a:pt x="38" y="113"/>
                  <a:pt x="40" y="111"/>
                </a:cubicBezTo>
                <a:cubicBezTo>
                  <a:pt x="42" y="110"/>
                  <a:pt x="43" y="108"/>
                  <a:pt x="43" y="106"/>
                </a:cubicBezTo>
                <a:cubicBezTo>
                  <a:pt x="43" y="105"/>
                  <a:pt x="43" y="98"/>
                  <a:pt x="43" y="92"/>
                </a:cubicBezTo>
                <a:cubicBezTo>
                  <a:pt x="40" y="88"/>
                  <a:pt x="37" y="83"/>
                  <a:pt x="34" y="75"/>
                </a:cubicBezTo>
                <a:cubicBezTo>
                  <a:pt x="32" y="74"/>
                  <a:pt x="29" y="70"/>
                  <a:pt x="28" y="66"/>
                </a:cubicBezTo>
                <a:cubicBezTo>
                  <a:pt x="27" y="62"/>
                  <a:pt x="28" y="58"/>
                  <a:pt x="29" y="56"/>
                </a:cubicBezTo>
                <a:cubicBezTo>
                  <a:pt x="26" y="36"/>
                  <a:pt x="28" y="21"/>
                  <a:pt x="36" y="11"/>
                </a:cubicBezTo>
                <a:cubicBezTo>
                  <a:pt x="42" y="4"/>
                  <a:pt x="52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5" y="0"/>
                  <a:pt x="78" y="2"/>
                  <a:pt x="80" y="6"/>
                </a:cubicBezTo>
                <a:cubicBezTo>
                  <a:pt x="80" y="6"/>
                  <a:pt x="81" y="7"/>
                  <a:pt x="81" y="7"/>
                </a:cubicBezTo>
                <a:cubicBezTo>
                  <a:pt x="87" y="7"/>
                  <a:pt x="92" y="9"/>
                  <a:pt x="95" y="14"/>
                </a:cubicBezTo>
                <a:cubicBezTo>
                  <a:pt x="101" y="22"/>
                  <a:pt x="102" y="38"/>
                  <a:pt x="97" y="56"/>
                </a:cubicBezTo>
                <a:cubicBezTo>
                  <a:pt x="99" y="58"/>
                  <a:pt x="99" y="62"/>
                  <a:pt x="98" y="66"/>
                </a:cubicBezTo>
                <a:cubicBezTo>
                  <a:pt x="97" y="71"/>
                  <a:pt x="94" y="74"/>
                  <a:pt x="91" y="75"/>
                </a:cubicBezTo>
                <a:cubicBezTo>
                  <a:pt x="89" y="83"/>
                  <a:pt x="87" y="88"/>
                  <a:pt x="83" y="92"/>
                </a:cubicBezTo>
                <a:cubicBezTo>
                  <a:pt x="83" y="105"/>
                  <a:pt x="83" y="105"/>
                  <a:pt x="83" y="105"/>
                </a:cubicBezTo>
                <a:cubicBezTo>
                  <a:pt x="84" y="108"/>
                  <a:pt x="85" y="109"/>
                  <a:pt x="87" y="111"/>
                </a:cubicBezTo>
                <a:cubicBezTo>
                  <a:pt x="88" y="113"/>
                  <a:pt x="88" y="113"/>
                  <a:pt x="88" y="113"/>
                </a:cubicBezTo>
                <a:cubicBezTo>
                  <a:pt x="90" y="114"/>
                  <a:pt x="91" y="114"/>
                  <a:pt x="96" y="116"/>
                </a:cubicBezTo>
                <a:cubicBezTo>
                  <a:pt x="108" y="120"/>
                  <a:pt x="119" y="126"/>
                  <a:pt x="124" y="133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24" y="137"/>
                  <a:pt x="124" y="137"/>
                  <a:pt x="124" y="137"/>
                </a:cubicBezTo>
                <a:cubicBezTo>
                  <a:pt x="107" y="152"/>
                  <a:pt x="86" y="160"/>
                  <a:pt x="63" y="160"/>
                </a:cubicBezTo>
                <a:close/>
                <a:moveTo>
                  <a:pt x="9" y="135"/>
                </a:moveTo>
                <a:cubicBezTo>
                  <a:pt x="24" y="147"/>
                  <a:pt x="43" y="154"/>
                  <a:pt x="63" y="154"/>
                </a:cubicBezTo>
                <a:cubicBezTo>
                  <a:pt x="83" y="154"/>
                  <a:pt x="102" y="147"/>
                  <a:pt x="117" y="135"/>
                </a:cubicBezTo>
                <a:cubicBezTo>
                  <a:pt x="112" y="130"/>
                  <a:pt x="104" y="125"/>
                  <a:pt x="94" y="122"/>
                </a:cubicBezTo>
                <a:cubicBezTo>
                  <a:pt x="88" y="120"/>
                  <a:pt x="86" y="119"/>
                  <a:pt x="84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0" y="114"/>
                  <a:pt x="78" y="111"/>
                  <a:pt x="77" y="106"/>
                </a:cubicBezTo>
                <a:cubicBezTo>
                  <a:pt x="77" y="90"/>
                  <a:pt x="77" y="90"/>
                  <a:pt x="77" y="90"/>
                </a:cubicBezTo>
                <a:cubicBezTo>
                  <a:pt x="78" y="89"/>
                  <a:pt x="78" y="89"/>
                  <a:pt x="78" y="89"/>
                </a:cubicBezTo>
                <a:cubicBezTo>
                  <a:pt x="82" y="85"/>
                  <a:pt x="84" y="79"/>
                  <a:pt x="86" y="71"/>
                </a:cubicBezTo>
                <a:cubicBezTo>
                  <a:pt x="87" y="67"/>
                  <a:pt x="87" y="67"/>
                  <a:pt x="87" y="67"/>
                </a:cubicBezTo>
                <a:cubicBezTo>
                  <a:pt x="90" y="69"/>
                  <a:pt x="90" y="69"/>
                  <a:pt x="90" y="69"/>
                </a:cubicBezTo>
                <a:cubicBezTo>
                  <a:pt x="91" y="68"/>
                  <a:pt x="92" y="67"/>
                  <a:pt x="92" y="65"/>
                </a:cubicBezTo>
                <a:cubicBezTo>
                  <a:pt x="93" y="63"/>
                  <a:pt x="93" y="61"/>
                  <a:pt x="92" y="60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56"/>
                  <a:pt x="90" y="56"/>
                  <a:pt x="90" y="56"/>
                </a:cubicBezTo>
                <a:cubicBezTo>
                  <a:pt x="95" y="39"/>
                  <a:pt x="95" y="24"/>
                  <a:pt x="90" y="17"/>
                </a:cubicBezTo>
                <a:cubicBezTo>
                  <a:pt x="88" y="15"/>
                  <a:pt x="85" y="13"/>
                  <a:pt x="81" y="13"/>
                </a:cubicBezTo>
                <a:cubicBezTo>
                  <a:pt x="80" y="13"/>
                  <a:pt x="80" y="13"/>
                  <a:pt x="80" y="13"/>
                </a:cubicBezTo>
                <a:cubicBezTo>
                  <a:pt x="79" y="13"/>
                  <a:pt x="79" y="13"/>
                  <a:pt x="79" y="13"/>
                </a:cubicBezTo>
                <a:cubicBezTo>
                  <a:pt x="77" y="12"/>
                  <a:pt x="76" y="10"/>
                  <a:pt x="75" y="9"/>
                </a:cubicBezTo>
                <a:cubicBezTo>
                  <a:pt x="74" y="8"/>
                  <a:pt x="73" y="7"/>
                  <a:pt x="65" y="7"/>
                </a:cubicBezTo>
                <a:cubicBezTo>
                  <a:pt x="64" y="7"/>
                  <a:pt x="64" y="7"/>
                  <a:pt x="64" y="7"/>
                </a:cubicBezTo>
                <a:cubicBezTo>
                  <a:pt x="54" y="7"/>
                  <a:pt x="46" y="10"/>
                  <a:pt x="41" y="15"/>
                </a:cubicBezTo>
                <a:cubicBezTo>
                  <a:pt x="34" y="24"/>
                  <a:pt x="32" y="38"/>
                  <a:pt x="36" y="57"/>
                </a:cubicBezTo>
                <a:cubicBezTo>
                  <a:pt x="37" y="60"/>
                  <a:pt x="37" y="60"/>
                  <a:pt x="37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61"/>
                  <a:pt x="34" y="63"/>
                  <a:pt x="34" y="65"/>
                </a:cubicBezTo>
                <a:cubicBezTo>
                  <a:pt x="35" y="67"/>
                  <a:pt x="37" y="69"/>
                  <a:pt x="37" y="70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72"/>
                  <a:pt x="40" y="72"/>
                  <a:pt x="40" y="72"/>
                </a:cubicBezTo>
                <a:cubicBezTo>
                  <a:pt x="43" y="80"/>
                  <a:pt x="45" y="85"/>
                  <a:pt x="48" y="89"/>
                </a:cubicBezTo>
                <a:cubicBezTo>
                  <a:pt x="49" y="89"/>
                  <a:pt x="49" y="89"/>
                  <a:pt x="49" y="89"/>
                </a:cubicBezTo>
                <a:cubicBezTo>
                  <a:pt x="49" y="91"/>
                  <a:pt x="49" y="91"/>
                  <a:pt x="49" y="91"/>
                </a:cubicBezTo>
                <a:cubicBezTo>
                  <a:pt x="49" y="94"/>
                  <a:pt x="50" y="105"/>
                  <a:pt x="49" y="107"/>
                </a:cubicBezTo>
                <a:cubicBezTo>
                  <a:pt x="49" y="110"/>
                  <a:pt x="47" y="113"/>
                  <a:pt x="44" y="116"/>
                </a:cubicBezTo>
                <a:cubicBezTo>
                  <a:pt x="42" y="119"/>
                  <a:pt x="38" y="120"/>
                  <a:pt x="33" y="122"/>
                </a:cubicBezTo>
                <a:cubicBezTo>
                  <a:pt x="23" y="125"/>
                  <a:pt x="14" y="129"/>
                  <a:pt x="9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24839" y="2156319"/>
            <a:ext cx="10997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100">
                <a:solidFill>
                  <a:prstClr val="black">
                    <a:lumMod val="50000"/>
                    <a:lumOff val="5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Ryan Dahl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34493" y="2156319"/>
            <a:ext cx="6308446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1400" spc="100">
                <a:solidFill>
                  <a:prstClr val="black">
                    <a:lumMod val="50000"/>
                    <a:lumOff val="50000"/>
                  </a:prst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C/C++</a:t>
            </a:r>
            <a:r>
              <a:rPr lang="zh-CN" altLang="en-US" dirty="0" smtClean="0">
                <a:solidFill>
                  <a:schemeClr val="bg1"/>
                </a:solidFill>
              </a:rPr>
              <a:t>写性能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服务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对于高性能，异步</a:t>
            </a:r>
            <a:r>
              <a:rPr lang="en-US" altLang="zh-CN" dirty="0">
                <a:solidFill>
                  <a:schemeClr val="bg1"/>
                </a:solidFill>
              </a:rPr>
              <a:t>IO</a:t>
            </a:r>
            <a:r>
              <a:rPr lang="zh-CN" altLang="en-US" dirty="0">
                <a:solidFill>
                  <a:schemeClr val="bg1"/>
                </a:solidFill>
              </a:rPr>
              <a:t>、事件驱动是基本原则，但是用</a:t>
            </a:r>
            <a:r>
              <a:rPr lang="en-US" altLang="zh-CN" dirty="0">
                <a:solidFill>
                  <a:schemeClr val="bg1"/>
                </a:solidFill>
              </a:rPr>
              <a:t>C/C++</a:t>
            </a:r>
            <a:r>
              <a:rPr lang="zh-CN" altLang="en-US" dirty="0">
                <a:solidFill>
                  <a:schemeClr val="bg1"/>
                </a:solidFill>
              </a:rPr>
              <a:t>写就太痛苦</a:t>
            </a:r>
            <a:r>
              <a:rPr lang="zh-CN" altLang="en-US" dirty="0" smtClean="0">
                <a:solidFill>
                  <a:schemeClr val="bg1"/>
                </a:solidFill>
              </a:rPr>
              <a:t>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评估多种高级语言，用于开发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服务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开发人员一旦用了同步</a:t>
            </a:r>
            <a:r>
              <a:rPr lang="en-US" altLang="zh-CN" dirty="0" smtClean="0">
                <a:solidFill>
                  <a:schemeClr val="bg1"/>
                </a:solidFill>
              </a:rPr>
              <a:t>IO</a:t>
            </a:r>
            <a:r>
              <a:rPr lang="zh-CN" altLang="en-US" dirty="0" smtClean="0">
                <a:solidFill>
                  <a:schemeClr val="bg1"/>
                </a:solidFill>
              </a:rPr>
              <a:t>，就懒得写异步</a:t>
            </a:r>
            <a:r>
              <a:rPr lang="en-US" altLang="zh-CN" dirty="0" smtClean="0">
                <a:solidFill>
                  <a:schemeClr val="bg1"/>
                </a:solidFill>
              </a:rPr>
              <a:t>IO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单</a:t>
            </a:r>
            <a:r>
              <a:rPr lang="zh-CN" altLang="en-US" dirty="0" smtClean="0">
                <a:solidFill>
                  <a:schemeClr val="bg1"/>
                </a:solidFill>
              </a:rPr>
              <a:t>线程的</a:t>
            </a:r>
            <a:r>
              <a:rPr lang="en-US" altLang="zh-CN" dirty="0" smtClean="0">
                <a:solidFill>
                  <a:schemeClr val="bg1"/>
                </a:solidFill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</a:rPr>
              <a:t>，这一“缺陷”导致它只能用异步</a:t>
            </a:r>
            <a:r>
              <a:rPr lang="en-US" altLang="zh-CN" dirty="0" smtClean="0">
                <a:solidFill>
                  <a:schemeClr val="bg1"/>
                </a:solidFill>
              </a:rPr>
              <a:t>IO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</a:rPr>
              <a:t>V8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zh-CN" altLang="en-US" dirty="0">
                <a:solidFill>
                  <a:schemeClr val="bg1"/>
                </a:solidFill>
              </a:rPr>
              <a:t>开源的</a:t>
            </a:r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</a:rPr>
              <a:t>引擎）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Ryan</a:t>
            </a:r>
            <a:r>
              <a:rPr lang="zh-CN" altLang="en-US" dirty="0" smtClean="0">
                <a:solidFill>
                  <a:schemeClr val="bg1"/>
                </a:solidFill>
              </a:rPr>
              <a:t>推出基于</a:t>
            </a:r>
            <a:r>
              <a:rPr lang="en-US" altLang="zh-CN" dirty="0" smtClean="0">
                <a:solidFill>
                  <a:schemeClr val="bg1"/>
                </a:solidFill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</a:rPr>
              <a:t>语言和</a:t>
            </a:r>
            <a:r>
              <a:rPr lang="en-US" altLang="zh-CN" dirty="0" smtClean="0">
                <a:solidFill>
                  <a:schemeClr val="bg1"/>
                </a:solidFill>
              </a:rPr>
              <a:t>V8</a:t>
            </a:r>
            <a:r>
              <a:rPr lang="zh-CN" altLang="en-US" dirty="0" smtClean="0">
                <a:solidFill>
                  <a:schemeClr val="bg1"/>
                </a:solidFill>
              </a:rPr>
              <a:t>引擎的开源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服务项目 </a:t>
            </a:r>
            <a:r>
              <a:rPr lang="en-US" altLang="zh-CN" dirty="0" smtClean="0">
                <a:solidFill>
                  <a:schemeClr val="bg1"/>
                </a:solidFill>
              </a:rPr>
              <a:t>- </a:t>
            </a:r>
            <a:r>
              <a:rPr lang="en-US" altLang="zh-CN" dirty="0" err="1" smtClean="0">
                <a:solidFill>
                  <a:schemeClr val="bg1"/>
                </a:solidFill>
              </a:rPr>
              <a:t>NodeJs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80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73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80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87211" y="1057033"/>
            <a:ext cx="1962326" cy="2085553"/>
            <a:chOff x="6396845" y="1470713"/>
            <a:chExt cx="1107681" cy="1177239"/>
          </a:xfrm>
        </p:grpSpPr>
        <p:sp>
          <p:nvSpPr>
            <p:cNvPr id="3" name="矩形 2"/>
            <p:cNvSpPr/>
            <p:nvPr/>
          </p:nvSpPr>
          <p:spPr>
            <a:xfrm rot="2700000">
              <a:off x="6612532" y="1755958"/>
              <a:ext cx="962243" cy="821745"/>
            </a:xfrm>
            <a:prstGeom prst="rect">
              <a:avLst/>
            </a:prstGeom>
            <a:gradFill>
              <a:gsLst>
                <a:gs pos="50000">
                  <a:schemeClr val="accent1">
                    <a:lumMod val="75000"/>
                    <a:alpha val="35000"/>
                  </a:schemeClr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381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6396845" y="1470713"/>
              <a:ext cx="774123" cy="77412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83827" y="1057033"/>
            <a:ext cx="1962326" cy="2085553"/>
            <a:chOff x="6396845" y="1470713"/>
            <a:chExt cx="1107681" cy="1177239"/>
          </a:xfrm>
        </p:grpSpPr>
        <p:sp>
          <p:nvSpPr>
            <p:cNvPr id="15" name="矩形 14"/>
            <p:cNvSpPr/>
            <p:nvPr/>
          </p:nvSpPr>
          <p:spPr>
            <a:xfrm rot="2700000">
              <a:off x="6612532" y="1755958"/>
              <a:ext cx="962243" cy="821745"/>
            </a:xfrm>
            <a:prstGeom prst="rect">
              <a:avLst/>
            </a:prstGeom>
            <a:gradFill>
              <a:gsLst>
                <a:gs pos="50000">
                  <a:schemeClr val="accent1">
                    <a:lumMod val="75000"/>
                    <a:alpha val="35000"/>
                  </a:schemeClr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381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396845" y="1470713"/>
              <a:ext cx="774123" cy="77412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523292" y="1266758"/>
            <a:ext cx="1492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ITC Avant Garde Std Bk" panose="020B0502020202020204" pitchFamily="34" charset="0"/>
              </a:rPr>
              <a:t>S</a:t>
            </a:r>
            <a:endParaRPr lang="zh-CN" altLang="en-US" sz="6000" dirty="0">
              <a:solidFill>
                <a:schemeClr val="accent1"/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08758" y="1266758"/>
            <a:ext cx="1492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ITC Avant Garde Std Bk" panose="020B0502020202020204" pitchFamily="34" charset="0"/>
              </a:rPr>
              <a:t>W</a:t>
            </a:r>
            <a:endParaRPr lang="zh-CN" altLang="en-US" sz="6000" dirty="0">
              <a:solidFill>
                <a:schemeClr val="accent1"/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23220" y="255047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优势</a:t>
            </a:r>
            <a:endParaRPr lang="zh-CN" altLang="en-US" sz="12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508686" y="255047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劣势</a:t>
            </a:r>
            <a:endParaRPr lang="zh-CN" altLang="en-US" sz="12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 bwMode="auto">
          <a:xfrm>
            <a:off x="1687872" y="4104631"/>
            <a:ext cx="321350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JavaScript</a:t>
            </a:r>
            <a:r>
              <a:rPr lang="zh-CN" altLang="en-US" sz="14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语法，学习成本低</a:t>
            </a:r>
            <a:endParaRPr lang="en-US" altLang="zh-CN" sz="14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处理高并发场景性能更高（非阻塞</a:t>
            </a:r>
            <a:r>
              <a:rPr lang="en-US" altLang="zh-CN" sz="14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I/O</a:t>
            </a:r>
            <a:r>
              <a:rPr lang="zh-CN" altLang="en-US" sz="14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、异步事件驱动、事件循环）</a:t>
            </a:r>
            <a:endParaRPr lang="zh-CN" altLang="en-US" sz="14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 bwMode="auto">
          <a:xfrm>
            <a:off x="7501854" y="4104631"/>
            <a:ext cx="25353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不适合</a:t>
            </a:r>
            <a:r>
              <a:rPr lang="en-US" altLang="zh-CN" sz="14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CPU</a:t>
            </a:r>
            <a:r>
              <a:rPr lang="zh-CN" altLang="en-US" sz="14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密集型应用</a:t>
            </a:r>
            <a:endParaRPr lang="en-US" altLang="zh-CN" sz="1400" dirty="0" smtClean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可靠性低</a:t>
            </a:r>
            <a:endParaRPr lang="zh-CN" altLang="en-US" sz="14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5773068" y="4104631"/>
            <a:ext cx="0" cy="1172811"/>
          </a:xfrm>
          <a:prstGeom prst="line">
            <a:avLst/>
          </a:prstGeom>
          <a:ln w="9525">
            <a:solidFill>
              <a:schemeClr val="bg1"/>
            </a:solidFill>
            <a:prstDash val="solid"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0000" fill="hold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4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/>
          <p:bldP spid="52" grpId="0"/>
          <p:bldP spid="53" grpId="0"/>
          <p:bldP spid="56" grpId="0"/>
          <p:bldP spid="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4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/>
          <p:bldP spid="52" grpId="0"/>
          <p:bldP spid="53" grpId="0"/>
          <p:bldP spid="56" grpId="0"/>
          <p:bldP spid="5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4A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9258" y="2465659"/>
            <a:ext cx="5675222" cy="2221563"/>
            <a:chOff x="1629441" y="1147733"/>
            <a:chExt cx="6119738" cy="2395567"/>
          </a:xfrm>
          <a:effectLst>
            <a:outerShdw blurRad="444500" dist="292100" dir="2700000" algn="tl" rotWithShape="0">
              <a:schemeClr val="accent1">
                <a:lumMod val="50000"/>
                <a:alpha val="60000"/>
              </a:schemeClr>
            </a:outerShdw>
          </a:effectLst>
        </p:grpSpPr>
        <p:sp>
          <p:nvSpPr>
            <p:cNvPr id="7" name="Freeform 5"/>
            <p:cNvSpPr/>
            <p:nvPr/>
          </p:nvSpPr>
          <p:spPr bwMode="auto">
            <a:xfrm>
              <a:off x="5947241" y="1946254"/>
              <a:ext cx="1801938" cy="15970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4505403" y="1147733"/>
              <a:ext cx="1801938" cy="15970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" name="Freeform 5"/>
            <p:cNvSpPr/>
            <p:nvPr/>
          </p:nvSpPr>
          <p:spPr bwMode="auto">
            <a:xfrm>
              <a:off x="3071278" y="1946254"/>
              <a:ext cx="1801938" cy="15970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" name="Freeform 5"/>
            <p:cNvSpPr/>
            <p:nvPr/>
          </p:nvSpPr>
          <p:spPr bwMode="auto">
            <a:xfrm>
              <a:off x="1629441" y="1147733"/>
              <a:ext cx="1801938" cy="15970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5925451" y="1116518"/>
            <a:ext cx="475940" cy="0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37086" y="500044"/>
            <a:ext cx="431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err="1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文泉驿等宽微米黑" panose="020B0606030804020204" pitchFamily="34" charset="-122"/>
              </a:rPr>
              <a:t>NodeJs</a:t>
            </a:r>
            <a:r>
              <a:rPr lang="zh-CN" altLang="en-US" sz="2800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文泉驿等宽微米黑" panose="020B0606030804020204" pitchFamily="34" charset="-122"/>
              </a:rPr>
              <a:t>的基本模块</a:t>
            </a:r>
            <a:endParaRPr lang="zh-CN" altLang="en-US" sz="2800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文泉驿等宽微米黑" panose="020B06060308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174680" y="3561335"/>
            <a:ext cx="347271" cy="366639"/>
            <a:chOff x="1804988" y="3225801"/>
            <a:chExt cx="398463" cy="420687"/>
          </a:xfrm>
          <a:solidFill>
            <a:schemeClr val="accent1"/>
          </a:solidFill>
        </p:grpSpPr>
        <p:sp>
          <p:nvSpPr>
            <p:cNvPr id="36" name="Freeform 100"/>
            <p:cNvSpPr>
              <a:spLocks noEditPoints="1"/>
            </p:cNvSpPr>
            <p:nvPr/>
          </p:nvSpPr>
          <p:spPr bwMode="auto">
            <a:xfrm>
              <a:off x="1819276" y="3225801"/>
              <a:ext cx="384175" cy="158750"/>
            </a:xfrm>
            <a:custGeom>
              <a:avLst/>
              <a:gdLst>
                <a:gd name="T0" fmla="*/ 162 w 162"/>
                <a:gd name="T1" fmla="*/ 67 h 67"/>
                <a:gd name="T2" fmla="*/ 95 w 162"/>
                <a:gd name="T3" fmla="*/ 67 h 67"/>
                <a:gd name="T4" fmla="*/ 119 w 162"/>
                <a:gd name="T5" fmla="*/ 43 h 67"/>
                <a:gd name="T6" fmla="*/ 79 w 162"/>
                <a:gd name="T7" fmla="*/ 27 h 67"/>
                <a:gd name="T8" fmla="*/ 24 w 162"/>
                <a:gd name="T9" fmla="*/ 65 h 67"/>
                <a:gd name="T10" fmla="*/ 23 w 162"/>
                <a:gd name="T11" fmla="*/ 67 h 67"/>
                <a:gd name="T12" fmla="*/ 0 w 162"/>
                <a:gd name="T13" fmla="*/ 58 h 67"/>
                <a:gd name="T14" fmla="*/ 1 w 162"/>
                <a:gd name="T15" fmla="*/ 57 h 67"/>
                <a:gd name="T16" fmla="*/ 79 w 162"/>
                <a:gd name="T17" fmla="*/ 2 h 67"/>
                <a:gd name="T18" fmla="*/ 136 w 162"/>
                <a:gd name="T19" fmla="*/ 25 h 67"/>
                <a:gd name="T20" fmla="*/ 162 w 162"/>
                <a:gd name="T21" fmla="*/ 0 h 67"/>
                <a:gd name="T22" fmla="*/ 162 w 162"/>
                <a:gd name="T23" fmla="*/ 67 h 67"/>
                <a:gd name="T24" fmla="*/ 104 w 162"/>
                <a:gd name="T25" fmla="*/ 63 h 67"/>
                <a:gd name="T26" fmla="*/ 158 w 162"/>
                <a:gd name="T27" fmla="*/ 63 h 67"/>
                <a:gd name="T28" fmla="*/ 158 w 162"/>
                <a:gd name="T29" fmla="*/ 9 h 67"/>
                <a:gd name="T30" fmla="*/ 137 w 162"/>
                <a:gd name="T31" fmla="*/ 31 h 67"/>
                <a:gd name="T32" fmla="*/ 135 w 162"/>
                <a:gd name="T33" fmla="*/ 30 h 67"/>
                <a:gd name="T34" fmla="*/ 79 w 162"/>
                <a:gd name="T35" fmla="*/ 6 h 67"/>
                <a:gd name="T36" fmla="*/ 5 w 162"/>
                <a:gd name="T37" fmla="*/ 56 h 67"/>
                <a:gd name="T38" fmla="*/ 21 w 162"/>
                <a:gd name="T39" fmla="*/ 62 h 67"/>
                <a:gd name="T40" fmla="*/ 79 w 162"/>
                <a:gd name="T41" fmla="*/ 23 h 67"/>
                <a:gd name="T42" fmla="*/ 124 w 162"/>
                <a:gd name="T43" fmla="*/ 41 h 67"/>
                <a:gd name="T44" fmla="*/ 125 w 162"/>
                <a:gd name="T45" fmla="*/ 43 h 67"/>
                <a:gd name="T46" fmla="*/ 104 w 162"/>
                <a:gd name="T47" fmla="*/ 6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67">
                  <a:moveTo>
                    <a:pt x="162" y="67"/>
                  </a:moveTo>
                  <a:cubicBezTo>
                    <a:pt x="95" y="67"/>
                    <a:pt x="95" y="67"/>
                    <a:pt x="95" y="67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08" y="32"/>
                    <a:pt x="94" y="27"/>
                    <a:pt x="79" y="27"/>
                  </a:cubicBezTo>
                  <a:cubicBezTo>
                    <a:pt x="55" y="27"/>
                    <a:pt x="32" y="42"/>
                    <a:pt x="24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3" y="24"/>
                    <a:pt x="44" y="2"/>
                    <a:pt x="79" y="2"/>
                  </a:cubicBezTo>
                  <a:cubicBezTo>
                    <a:pt x="101" y="2"/>
                    <a:pt x="121" y="11"/>
                    <a:pt x="136" y="25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162" y="67"/>
                  </a:lnTo>
                  <a:close/>
                  <a:moveTo>
                    <a:pt x="104" y="63"/>
                  </a:moveTo>
                  <a:cubicBezTo>
                    <a:pt x="158" y="63"/>
                    <a:pt x="158" y="63"/>
                    <a:pt x="158" y="63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20" y="15"/>
                    <a:pt x="100" y="6"/>
                    <a:pt x="79" y="6"/>
                  </a:cubicBezTo>
                  <a:cubicBezTo>
                    <a:pt x="47" y="6"/>
                    <a:pt x="17" y="26"/>
                    <a:pt x="5" y="56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30" y="38"/>
                    <a:pt x="54" y="23"/>
                    <a:pt x="79" y="23"/>
                  </a:cubicBezTo>
                  <a:cubicBezTo>
                    <a:pt x="96" y="23"/>
                    <a:pt x="112" y="29"/>
                    <a:pt x="124" y="41"/>
                  </a:cubicBezTo>
                  <a:cubicBezTo>
                    <a:pt x="125" y="43"/>
                    <a:pt x="125" y="43"/>
                    <a:pt x="125" y="43"/>
                  </a:cubicBezTo>
                  <a:lnTo>
                    <a:pt x="104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1"/>
            <p:cNvSpPr>
              <a:spLocks noEditPoints="1"/>
            </p:cNvSpPr>
            <p:nvPr/>
          </p:nvSpPr>
          <p:spPr bwMode="auto">
            <a:xfrm>
              <a:off x="1804988" y="3468688"/>
              <a:ext cx="393700" cy="177800"/>
            </a:xfrm>
            <a:custGeom>
              <a:avLst/>
              <a:gdLst>
                <a:gd name="T0" fmla="*/ 0 w 166"/>
                <a:gd name="T1" fmla="*/ 75 h 75"/>
                <a:gd name="T2" fmla="*/ 0 w 166"/>
                <a:gd name="T3" fmla="*/ 0 h 75"/>
                <a:gd name="T4" fmla="*/ 74 w 166"/>
                <a:gd name="T5" fmla="*/ 0 h 75"/>
                <a:gd name="T6" fmla="*/ 48 w 166"/>
                <a:gd name="T7" fmla="*/ 27 h 75"/>
                <a:gd name="T8" fmla="*/ 85 w 166"/>
                <a:gd name="T9" fmla="*/ 41 h 75"/>
                <a:gd name="T10" fmla="*/ 138 w 166"/>
                <a:gd name="T11" fmla="*/ 4 h 75"/>
                <a:gd name="T12" fmla="*/ 140 w 166"/>
                <a:gd name="T13" fmla="*/ 0 h 75"/>
                <a:gd name="T14" fmla="*/ 166 w 166"/>
                <a:gd name="T15" fmla="*/ 10 h 75"/>
                <a:gd name="T16" fmla="*/ 165 w 166"/>
                <a:gd name="T17" fmla="*/ 14 h 75"/>
                <a:gd name="T18" fmla="*/ 85 w 166"/>
                <a:gd name="T19" fmla="*/ 69 h 75"/>
                <a:gd name="T20" fmla="*/ 28 w 166"/>
                <a:gd name="T21" fmla="*/ 47 h 75"/>
                <a:gd name="T22" fmla="*/ 0 w 166"/>
                <a:gd name="T23" fmla="*/ 75 h 75"/>
                <a:gd name="T24" fmla="*/ 27 w 166"/>
                <a:gd name="T25" fmla="*/ 36 h 75"/>
                <a:gd name="T26" fmla="*/ 30 w 166"/>
                <a:gd name="T27" fmla="*/ 38 h 75"/>
                <a:gd name="T28" fmla="*/ 85 w 166"/>
                <a:gd name="T29" fmla="*/ 61 h 75"/>
                <a:gd name="T30" fmla="*/ 156 w 166"/>
                <a:gd name="T31" fmla="*/ 15 h 75"/>
                <a:gd name="T32" fmla="*/ 144 w 166"/>
                <a:gd name="T33" fmla="*/ 10 h 75"/>
                <a:gd name="T34" fmla="*/ 85 w 166"/>
                <a:gd name="T35" fmla="*/ 49 h 75"/>
                <a:gd name="T36" fmla="*/ 39 w 166"/>
                <a:gd name="T37" fmla="*/ 30 h 75"/>
                <a:gd name="T38" fmla="*/ 36 w 166"/>
                <a:gd name="T39" fmla="*/ 27 h 75"/>
                <a:gd name="T40" fmla="*/ 55 w 166"/>
                <a:gd name="T41" fmla="*/ 8 h 75"/>
                <a:gd name="T42" fmla="*/ 8 w 166"/>
                <a:gd name="T43" fmla="*/ 8 h 75"/>
                <a:gd name="T44" fmla="*/ 8 w 166"/>
                <a:gd name="T45" fmla="*/ 55 h 75"/>
                <a:gd name="T46" fmla="*/ 27 w 166"/>
                <a:gd name="T47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75">
                  <a:moveTo>
                    <a:pt x="0" y="7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8" y="36"/>
                    <a:pt x="71" y="41"/>
                    <a:pt x="85" y="41"/>
                  </a:cubicBezTo>
                  <a:cubicBezTo>
                    <a:pt x="109" y="41"/>
                    <a:pt x="130" y="26"/>
                    <a:pt x="138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52" y="47"/>
                    <a:pt x="120" y="69"/>
                    <a:pt x="85" y="69"/>
                  </a:cubicBezTo>
                  <a:cubicBezTo>
                    <a:pt x="64" y="69"/>
                    <a:pt x="43" y="61"/>
                    <a:pt x="28" y="47"/>
                  </a:cubicBezTo>
                  <a:lnTo>
                    <a:pt x="0" y="75"/>
                  </a:lnTo>
                  <a:close/>
                  <a:moveTo>
                    <a:pt x="27" y="36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45" y="53"/>
                    <a:pt x="64" y="61"/>
                    <a:pt x="85" y="61"/>
                  </a:cubicBezTo>
                  <a:cubicBezTo>
                    <a:pt x="116" y="61"/>
                    <a:pt x="144" y="43"/>
                    <a:pt x="156" y="15"/>
                  </a:cubicBezTo>
                  <a:cubicBezTo>
                    <a:pt x="144" y="10"/>
                    <a:pt x="144" y="10"/>
                    <a:pt x="144" y="10"/>
                  </a:cubicBezTo>
                  <a:cubicBezTo>
                    <a:pt x="134" y="33"/>
                    <a:pt x="111" y="49"/>
                    <a:pt x="85" y="49"/>
                  </a:cubicBezTo>
                  <a:cubicBezTo>
                    <a:pt x="68" y="49"/>
                    <a:pt x="51" y="42"/>
                    <a:pt x="39" y="30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5"/>
                    <a:pt x="8" y="55"/>
                    <a:pt x="8" y="55"/>
                  </a:cubicBezTo>
                  <a:lnTo>
                    <a:pt x="2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23873" y="3540045"/>
            <a:ext cx="390161" cy="365255"/>
            <a:chOff x="7245351" y="4116388"/>
            <a:chExt cx="447675" cy="419100"/>
          </a:xfrm>
          <a:solidFill>
            <a:schemeClr val="accent1"/>
          </a:solidFill>
        </p:grpSpPr>
        <p:sp>
          <p:nvSpPr>
            <p:cNvPr id="39" name="Freeform 188"/>
            <p:cNvSpPr/>
            <p:nvPr/>
          </p:nvSpPr>
          <p:spPr bwMode="auto">
            <a:xfrm>
              <a:off x="7245351" y="4116388"/>
              <a:ext cx="419100" cy="419100"/>
            </a:xfrm>
            <a:custGeom>
              <a:avLst/>
              <a:gdLst>
                <a:gd name="T0" fmla="*/ 88 w 177"/>
                <a:gd name="T1" fmla="*/ 177 h 177"/>
                <a:gd name="T2" fmla="*/ 26 w 177"/>
                <a:gd name="T3" fmla="*/ 151 h 177"/>
                <a:gd name="T4" fmla="*/ 0 w 177"/>
                <a:gd name="T5" fmla="*/ 89 h 177"/>
                <a:gd name="T6" fmla="*/ 26 w 177"/>
                <a:gd name="T7" fmla="*/ 27 h 177"/>
                <a:gd name="T8" fmla="*/ 88 w 177"/>
                <a:gd name="T9" fmla="*/ 0 h 177"/>
                <a:gd name="T10" fmla="*/ 88 w 177"/>
                <a:gd name="T11" fmla="*/ 0 h 177"/>
                <a:gd name="T12" fmla="*/ 177 w 177"/>
                <a:gd name="T13" fmla="*/ 88 h 177"/>
                <a:gd name="T14" fmla="*/ 171 w 177"/>
                <a:gd name="T15" fmla="*/ 88 h 177"/>
                <a:gd name="T16" fmla="*/ 88 w 177"/>
                <a:gd name="T17" fmla="*/ 6 h 177"/>
                <a:gd name="T18" fmla="*/ 88 w 177"/>
                <a:gd name="T19" fmla="*/ 6 h 177"/>
                <a:gd name="T20" fmla="*/ 30 w 177"/>
                <a:gd name="T21" fmla="*/ 31 h 177"/>
                <a:gd name="T22" fmla="*/ 6 w 177"/>
                <a:gd name="T23" fmla="*/ 89 h 177"/>
                <a:gd name="T24" fmla="*/ 31 w 177"/>
                <a:gd name="T25" fmla="*/ 147 h 177"/>
                <a:gd name="T26" fmla="*/ 88 w 177"/>
                <a:gd name="T27" fmla="*/ 171 h 177"/>
                <a:gd name="T28" fmla="*/ 89 w 177"/>
                <a:gd name="T29" fmla="*/ 171 h 177"/>
                <a:gd name="T30" fmla="*/ 155 w 177"/>
                <a:gd name="T31" fmla="*/ 136 h 177"/>
                <a:gd name="T32" fmla="*/ 160 w 177"/>
                <a:gd name="T33" fmla="*/ 140 h 177"/>
                <a:gd name="T34" fmla="*/ 89 w 177"/>
                <a:gd name="T35" fmla="*/ 177 h 177"/>
                <a:gd name="T36" fmla="*/ 88 w 177"/>
                <a:gd name="T3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77">
                  <a:moveTo>
                    <a:pt x="88" y="177"/>
                  </a:moveTo>
                  <a:cubicBezTo>
                    <a:pt x="65" y="177"/>
                    <a:pt x="43" y="168"/>
                    <a:pt x="26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66"/>
                    <a:pt x="9" y="43"/>
                    <a:pt x="26" y="27"/>
                  </a:cubicBezTo>
                  <a:cubicBezTo>
                    <a:pt x="42" y="10"/>
                    <a:pt x="64" y="1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7" y="0"/>
                    <a:pt x="176" y="40"/>
                    <a:pt x="177" y="88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0" y="43"/>
                    <a:pt x="133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66" y="7"/>
                    <a:pt x="45" y="15"/>
                    <a:pt x="30" y="31"/>
                  </a:cubicBezTo>
                  <a:cubicBezTo>
                    <a:pt x="14" y="46"/>
                    <a:pt x="6" y="67"/>
                    <a:pt x="6" y="89"/>
                  </a:cubicBezTo>
                  <a:cubicBezTo>
                    <a:pt x="6" y="111"/>
                    <a:pt x="15" y="132"/>
                    <a:pt x="31" y="147"/>
                  </a:cubicBezTo>
                  <a:cubicBezTo>
                    <a:pt x="46" y="162"/>
                    <a:pt x="67" y="171"/>
                    <a:pt x="88" y="171"/>
                  </a:cubicBezTo>
                  <a:cubicBezTo>
                    <a:pt x="88" y="171"/>
                    <a:pt x="89" y="171"/>
                    <a:pt x="89" y="171"/>
                  </a:cubicBezTo>
                  <a:cubicBezTo>
                    <a:pt x="115" y="171"/>
                    <a:pt x="140" y="158"/>
                    <a:pt x="155" y="136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44" y="163"/>
                    <a:pt x="117" y="177"/>
                    <a:pt x="89" y="177"/>
                  </a:cubicBezTo>
                  <a:cubicBezTo>
                    <a:pt x="89" y="177"/>
                    <a:pt x="89" y="177"/>
                    <a:pt x="88" y="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9"/>
            <p:cNvSpPr/>
            <p:nvPr/>
          </p:nvSpPr>
          <p:spPr bwMode="auto">
            <a:xfrm>
              <a:off x="7600951" y="4271963"/>
              <a:ext cx="92075" cy="84138"/>
            </a:xfrm>
            <a:custGeom>
              <a:avLst/>
              <a:gdLst>
                <a:gd name="T0" fmla="*/ 0 w 58"/>
                <a:gd name="T1" fmla="*/ 0 h 53"/>
                <a:gd name="T2" fmla="*/ 30 w 58"/>
                <a:gd name="T3" fmla="*/ 53 h 53"/>
                <a:gd name="T4" fmla="*/ 58 w 58"/>
                <a:gd name="T5" fmla="*/ 0 h 53"/>
                <a:gd name="T6" fmla="*/ 0 w 58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3">
                  <a:moveTo>
                    <a:pt x="0" y="0"/>
                  </a:moveTo>
                  <a:lnTo>
                    <a:pt x="30" y="53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90"/>
            <p:cNvSpPr>
              <a:spLocks noEditPoints="1"/>
            </p:cNvSpPr>
            <p:nvPr/>
          </p:nvSpPr>
          <p:spPr bwMode="auto">
            <a:xfrm>
              <a:off x="7396163" y="4225926"/>
              <a:ext cx="114300" cy="93663"/>
            </a:xfrm>
            <a:custGeom>
              <a:avLst/>
              <a:gdLst>
                <a:gd name="T0" fmla="*/ 1 w 48"/>
                <a:gd name="T1" fmla="*/ 40 h 40"/>
                <a:gd name="T2" fmla="*/ 0 w 48"/>
                <a:gd name="T3" fmla="*/ 24 h 40"/>
                <a:gd name="T4" fmla="*/ 24 w 48"/>
                <a:gd name="T5" fmla="*/ 0 h 40"/>
                <a:gd name="T6" fmla="*/ 48 w 48"/>
                <a:gd name="T7" fmla="*/ 23 h 40"/>
                <a:gd name="T8" fmla="*/ 48 w 48"/>
                <a:gd name="T9" fmla="*/ 40 h 40"/>
                <a:gd name="T10" fmla="*/ 1 w 48"/>
                <a:gd name="T11" fmla="*/ 40 h 40"/>
                <a:gd name="T12" fmla="*/ 24 w 48"/>
                <a:gd name="T13" fmla="*/ 6 h 40"/>
                <a:gd name="T14" fmla="*/ 6 w 48"/>
                <a:gd name="T15" fmla="*/ 24 h 40"/>
                <a:gd name="T16" fmla="*/ 7 w 48"/>
                <a:gd name="T17" fmla="*/ 34 h 40"/>
                <a:gd name="T18" fmla="*/ 42 w 48"/>
                <a:gd name="T19" fmla="*/ 34 h 40"/>
                <a:gd name="T20" fmla="*/ 42 w 48"/>
                <a:gd name="T21" fmla="*/ 23 h 40"/>
                <a:gd name="T22" fmla="*/ 24 w 48"/>
                <a:gd name="T2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40">
                  <a:moveTo>
                    <a:pt x="1" y="4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40"/>
                    <a:pt x="48" y="40"/>
                    <a:pt x="48" y="40"/>
                  </a:cubicBezTo>
                  <a:lnTo>
                    <a:pt x="1" y="40"/>
                  </a:lnTo>
                  <a:close/>
                  <a:moveTo>
                    <a:pt x="24" y="6"/>
                  </a:moveTo>
                  <a:cubicBezTo>
                    <a:pt x="14" y="6"/>
                    <a:pt x="6" y="14"/>
                    <a:pt x="6" y="2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4"/>
                    <a:pt x="34" y="6"/>
                    <a:pt x="2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91"/>
            <p:cNvSpPr>
              <a:spLocks noEditPoints="1"/>
            </p:cNvSpPr>
            <p:nvPr/>
          </p:nvSpPr>
          <p:spPr bwMode="auto">
            <a:xfrm>
              <a:off x="7372351" y="4305301"/>
              <a:ext cx="163513" cy="123825"/>
            </a:xfrm>
            <a:custGeom>
              <a:avLst/>
              <a:gdLst>
                <a:gd name="T0" fmla="*/ 5 w 69"/>
                <a:gd name="T1" fmla="*/ 52 h 52"/>
                <a:gd name="T2" fmla="*/ 5 w 69"/>
                <a:gd name="T3" fmla="*/ 52 h 52"/>
                <a:gd name="T4" fmla="*/ 1 w 69"/>
                <a:gd name="T5" fmla="*/ 47 h 52"/>
                <a:gd name="T6" fmla="*/ 0 w 69"/>
                <a:gd name="T7" fmla="*/ 4 h 52"/>
                <a:gd name="T8" fmla="*/ 5 w 69"/>
                <a:gd name="T9" fmla="*/ 0 h 52"/>
                <a:gd name="T10" fmla="*/ 64 w 69"/>
                <a:gd name="T11" fmla="*/ 0 h 52"/>
                <a:gd name="T12" fmla="*/ 68 w 69"/>
                <a:gd name="T13" fmla="*/ 4 h 52"/>
                <a:gd name="T14" fmla="*/ 69 w 69"/>
                <a:gd name="T15" fmla="*/ 47 h 52"/>
                <a:gd name="T16" fmla="*/ 67 w 69"/>
                <a:gd name="T17" fmla="*/ 50 h 52"/>
                <a:gd name="T18" fmla="*/ 64 w 69"/>
                <a:gd name="T19" fmla="*/ 51 h 52"/>
                <a:gd name="T20" fmla="*/ 5 w 69"/>
                <a:gd name="T21" fmla="*/ 52 h 52"/>
                <a:gd name="T22" fmla="*/ 6 w 69"/>
                <a:gd name="T23" fmla="*/ 6 h 52"/>
                <a:gd name="T24" fmla="*/ 7 w 69"/>
                <a:gd name="T25" fmla="*/ 46 h 52"/>
                <a:gd name="T26" fmla="*/ 62 w 69"/>
                <a:gd name="T27" fmla="*/ 45 h 52"/>
                <a:gd name="T28" fmla="*/ 62 w 69"/>
                <a:gd name="T29" fmla="*/ 6 h 52"/>
                <a:gd name="T30" fmla="*/ 6 w 69"/>
                <a:gd name="T31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" h="52"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3" y="52"/>
                    <a:pt x="1" y="50"/>
                    <a:pt x="1" y="4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48"/>
                    <a:pt x="68" y="49"/>
                    <a:pt x="67" y="50"/>
                  </a:cubicBezTo>
                  <a:cubicBezTo>
                    <a:pt x="66" y="51"/>
                    <a:pt x="65" y="51"/>
                    <a:pt x="64" y="51"/>
                  </a:cubicBezTo>
                  <a:lnTo>
                    <a:pt x="5" y="52"/>
                  </a:lnTo>
                  <a:close/>
                  <a:moveTo>
                    <a:pt x="6" y="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2" y="6"/>
                    <a:pt x="62" y="6"/>
                    <a:pt x="62" y="6"/>
                  </a:cubicBez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350957" y="3322735"/>
            <a:ext cx="144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fs</a:t>
            </a:r>
            <a:r>
              <a:rPr lang="zh-CN" altLang="en-US" sz="1400" dirty="0" smtClean="0"/>
              <a:t>文件系统</a:t>
            </a:r>
            <a:r>
              <a:rPr lang="zh-CN" altLang="en-US" sz="1400" dirty="0"/>
              <a:t>模块</a:t>
            </a:r>
            <a:endParaRPr lang="zh-CN" altLang="en-US" sz="1400" dirty="0">
              <a:effectLst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194093" y="3251619"/>
            <a:ext cx="98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Bk" panose="020B0502020202020204" pitchFamily="34" charset="0"/>
              </a:rPr>
              <a:t>http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690932" y="4032719"/>
            <a:ext cx="132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Bk" panose="020B0502020202020204" pitchFamily="34" charset="0"/>
              </a:rPr>
              <a:t>Stream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Bk" panose="020B0502020202020204" pitchFamily="34" charset="0"/>
              </a:rPr>
              <a:t>数据流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17372" y="3972271"/>
            <a:ext cx="114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Bk" panose="020B0502020202020204" pitchFamily="34" charset="0"/>
              </a:rPr>
              <a:t>Crypto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Bk" panose="020B0502020202020204" pitchFamily="34" charset="0"/>
              </a:rPr>
              <a:t>通用加密算法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ITC Avant Garde Std Bk" panose="020B0502020202020204" pitchFamily="34" charset="0"/>
            </a:endParaRPr>
          </a:p>
        </p:txBody>
      </p:sp>
      <p:sp>
        <p:nvSpPr>
          <p:cNvPr id="43" name="Freeform 155"/>
          <p:cNvSpPr>
            <a:spLocks noEditPoints="1"/>
          </p:cNvSpPr>
          <p:nvPr/>
        </p:nvSpPr>
        <p:spPr bwMode="auto">
          <a:xfrm>
            <a:off x="3935545" y="2792602"/>
            <a:ext cx="271463" cy="381000"/>
          </a:xfrm>
          <a:custGeom>
            <a:avLst/>
            <a:gdLst>
              <a:gd name="T0" fmla="*/ 171 w 171"/>
              <a:gd name="T1" fmla="*/ 240 h 240"/>
              <a:gd name="T2" fmla="*/ 0 w 171"/>
              <a:gd name="T3" fmla="*/ 240 h 240"/>
              <a:gd name="T4" fmla="*/ 0 w 171"/>
              <a:gd name="T5" fmla="*/ 0 h 240"/>
              <a:gd name="T6" fmla="*/ 115 w 171"/>
              <a:gd name="T7" fmla="*/ 0 h 240"/>
              <a:gd name="T8" fmla="*/ 171 w 171"/>
              <a:gd name="T9" fmla="*/ 56 h 240"/>
              <a:gd name="T10" fmla="*/ 171 w 171"/>
              <a:gd name="T11" fmla="*/ 240 h 240"/>
              <a:gd name="T12" fmla="*/ 10 w 171"/>
              <a:gd name="T13" fmla="*/ 230 h 240"/>
              <a:gd name="T14" fmla="*/ 161 w 171"/>
              <a:gd name="T15" fmla="*/ 230 h 240"/>
              <a:gd name="T16" fmla="*/ 161 w 171"/>
              <a:gd name="T17" fmla="*/ 61 h 240"/>
              <a:gd name="T18" fmla="*/ 110 w 171"/>
              <a:gd name="T19" fmla="*/ 10 h 240"/>
              <a:gd name="T20" fmla="*/ 10 w 171"/>
              <a:gd name="T21" fmla="*/ 10 h 240"/>
              <a:gd name="T22" fmla="*/ 10 w 171"/>
              <a:gd name="T23" fmla="*/ 23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240">
                <a:moveTo>
                  <a:pt x="171" y="240"/>
                </a:moveTo>
                <a:lnTo>
                  <a:pt x="0" y="240"/>
                </a:lnTo>
                <a:lnTo>
                  <a:pt x="0" y="0"/>
                </a:lnTo>
                <a:lnTo>
                  <a:pt x="115" y="0"/>
                </a:lnTo>
                <a:lnTo>
                  <a:pt x="171" y="56"/>
                </a:lnTo>
                <a:lnTo>
                  <a:pt x="171" y="240"/>
                </a:lnTo>
                <a:close/>
                <a:moveTo>
                  <a:pt x="10" y="230"/>
                </a:moveTo>
                <a:lnTo>
                  <a:pt x="161" y="230"/>
                </a:lnTo>
                <a:lnTo>
                  <a:pt x="161" y="61"/>
                </a:lnTo>
                <a:lnTo>
                  <a:pt x="110" y="10"/>
                </a:lnTo>
                <a:lnTo>
                  <a:pt x="10" y="10"/>
                </a:lnTo>
                <a:lnTo>
                  <a:pt x="10" y="23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6454833" y="2827464"/>
            <a:ext cx="454025" cy="338138"/>
            <a:chOff x="2686051" y="5094288"/>
            <a:chExt cx="454025" cy="338138"/>
          </a:xfrm>
          <a:solidFill>
            <a:srgbClr val="384A5D"/>
          </a:solidFill>
        </p:grpSpPr>
        <p:sp>
          <p:nvSpPr>
            <p:cNvPr id="45" name="Freeform 199"/>
            <p:cNvSpPr/>
            <p:nvPr/>
          </p:nvSpPr>
          <p:spPr bwMode="auto">
            <a:xfrm>
              <a:off x="2686051" y="5094288"/>
              <a:ext cx="454025" cy="252413"/>
            </a:xfrm>
            <a:custGeom>
              <a:avLst/>
              <a:gdLst>
                <a:gd name="T0" fmla="*/ 286 w 286"/>
                <a:gd name="T1" fmla="*/ 159 h 159"/>
                <a:gd name="T2" fmla="*/ 230 w 286"/>
                <a:gd name="T3" fmla="*/ 159 h 159"/>
                <a:gd name="T4" fmla="*/ 230 w 286"/>
                <a:gd name="T5" fmla="*/ 150 h 159"/>
                <a:gd name="T6" fmla="*/ 276 w 286"/>
                <a:gd name="T7" fmla="*/ 150 h 159"/>
                <a:gd name="T8" fmla="*/ 276 w 286"/>
                <a:gd name="T9" fmla="*/ 10 h 159"/>
                <a:gd name="T10" fmla="*/ 8 w 286"/>
                <a:gd name="T11" fmla="*/ 10 h 159"/>
                <a:gd name="T12" fmla="*/ 8 w 286"/>
                <a:gd name="T13" fmla="*/ 150 h 159"/>
                <a:gd name="T14" fmla="*/ 55 w 286"/>
                <a:gd name="T15" fmla="*/ 150 h 159"/>
                <a:gd name="T16" fmla="*/ 55 w 286"/>
                <a:gd name="T17" fmla="*/ 159 h 159"/>
                <a:gd name="T18" fmla="*/ 0 w 286"/>
                <a:gd name="T19" fmla="*/ 159 h 159"/>
                <a:gd name="T20" fmla="*/ 0 w 286"/>
                <a:gd name="T21" fmla="*/ 0 h 159"/>
                <a:gd name="T22" fmla="*/ 286 w 286"/>
                <a:gd name="T23" fmla="*/ 0 h 159"/>
                <a:gd name="T24" fmla="*/ 286 w 286"/>
                <a:gd name="T2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" h="159">
                  <a:moveTo>
                    <a:pt x="286" y="159"/>
                  </a:moveTo>
                  <a:lnTo>
                    <a:pt x="230" y="159"/>
                  </a:lnTo>
                  <a:lnTo>
                    <a:pt x="230" y="150"/>
                  </a:lnTo>
                  <a:lnTo>
                    <a:pt x="276" y="150"/>
                  </a:lnTo>
                  <a:lnTo>
                    <a:pt x="276" y="10"/>
                  </a:lnTo>
                  <a:lnTo>
                    <a:pt x="8" y="10"/>
                  </a:lnTo>
                  <a:lnTo>
                    <a:pt x="8" y="150"/>
                  </a:lnTo>
                  <a:lnTo>
                    <a:pt x="55" y="150"/>
                  </a:lnTo>
                  <a:lnTo>
                    <a:pt x="55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0"/>
            <p:cNvSpPr>
              <a:spLocks noEditPoints="1"/>
            </p:cNvSpPr>
            <p:nvPr/>
          </p:nvSpPr>
          <p:spPr bwMode="auto">
            <a:xfrm>
              <a:off x="2768601" y="5243513"/>
              <a:ext cx="287338" cy="188913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91 w 181"/>
                <a:gd name="T5" fmla="*/ 0 h 119"/>
                <a:gd name="T6" fmla="*/ 181 w 181"/>
                <a:gd name="T7" fmla="*/ 119 h 119"/>
                <a:gd name="T8" fmla="*/ 19 w 181"/>
                <a:gd name="T9" fmla="*/ 110 h 119"/>
                <a:gd name="T10" fmla="*/ 161 w 181"/>
                <a:gd name="T11" fmla="*/ 110 h 119"/>
                <a:gd name="T12" fmla="*/ 91 w 181"/>
                <a:gd name="T13" fmla="*/ 15 h 119"/>
                <a:gd name="T14" fmla="*/ 19 w 181"/>
                <a:gd name="T15" fmla="*/ 1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91" y="0"/>
                  </a:lnTo>
                  <a:lnTo>
                    <a:pt x="181" y="119"/>
                  </a:lnTo>
                  <a:close/>
                  <a:moveTo>
                    <a:pt x="19" y="110"/>
                  </a:moveTo>
                  <a:lnTo>
                    <a:pt x="161" y="110"/>
                  </a:lnTo>
                  <a:lnTo>
                    <a:pt x="91" y="15"/>
                  </a:lnTo>
                  <a:lnTo>
                    <a:pt x="19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75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75"/>
                            </p:stCondLst>
                            <p:childTnLst>
                              <p:par>
                                <p:cTn id="4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178397" y="1542210"/>
            <a:ext cx="2438693" cy="2418279"/>
            <a:chOff x="6396845" y="1470713"/>
            <a:chExt cx="1034243" cy="1025585"/>
          </a:xfrm>
        </p:grpSpPr>
        <p:sp>
          <p:nvSpPr>
            <p:cNvPr id="16" name="矩形 15"/>
            <p:cNvSpPr/>
            <p:nvPr/>
          </p:nvSpPr>
          <p:spPr>
            <a:xfrm rot="2700000">
              <a:off x="6630821" y="1696031"/>
              <a:ext cx="786925" cy="813609"/>
            </a:xfrm>
            <a:prstGeom prst="rect">
              <a:avLst/>
            </a:prstGeom>
            <a:gradFill>
              <a:gsLst>
                <a:gs pos="50000">
                  <a:schemeClr val="accent1">
                    <a:lumMod val="75000"/>
                    <a:alpha val="35000"/>
                  </a:schemeClr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508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396845" y="1470713"/>
              <a:ext cx="774123" cy="77412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365750" y="198449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ITC Avant Garde Std XLt" panose="020B0302020202020204" pitchFamily="34" charset="0"/>
              </a:rPr>
              <a:t>04</a:t>
            </a:r>
            <a:endParaRPr lang="zh-CN" altLang="en-US" sz="6000" dirty="0">
              <a:solidFill>
                <a:schemeClr val="accent1"/>
              </a:solidFill>
              <a:latin typeface="ITC Avant Garde Std XLt" panose="020B03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650946" y="4029075"/>
            <a:ext cx="2890108" cy="0"/>
          </a:xfrm>
          <a:prstGeom prst="line">
            <a:avLst/>
          </a:prstGeom>
          <a:ln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88571" y="4168772"/>
            <a:ext cx="441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NodeJs</a:t>
            </a:r>
            <a:r>
              <a:rPr lang="zh-CN" altLang="en-US" sz="3600" dirty="0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爬虫</a:t>
            </a:r>
            <a:r>
              <a:rPr lang="en-US" altLang="zh-CN" sz="3600" dirty="0" smtClean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Demo</a:t>
            </a:r>
            <a:endParaRPr lang="zh-CN" altLang="en-US" sz="3600" dirty="0">
              <a:solidFill>
                <a:prstClr val="white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5305417" y="2449184"/>
            <a:ext cx="4549730" cy="4786113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3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softEdge rad="50800"/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50096" y="992430"/>
            <a:ext cx="4691808" cy="469180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2168" y="2830502"/>
            <a:ext cx="3639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spc="200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247AFE9-6511-4607-A56D-166D9307821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HVkqUiA7MhOOjAAAP1bAAAXAAAAdW5pdmVyc2FsL3VuaXZlcnNhbC5wbmftvAtUU9e6P2p3d7V7F7W2u0cij9Rq1WoLQoSAQNLWCrUWqSJGj0C0EagPEkPkEcmjPe5q1cAqKgYMkrrxCUqqVJJASLTULCRARKXRroSIixAlhJjEvFh53ARttbZ73P8Z95w7xh1XxmAkWZnz+775PX/fylxz72crUib/fcbfJ0yYMHnZxx+tmjDhJeyECS9SXp7ov/KyePRF/8sLtFUpH05o7Am97//w17wPUj+YMOE88Ip740v+z3/b/vE62oQJU9oD/y+AlNObJkxYf2DZRx+sLsk2aijAuTy6lpmdnv1+9vuza39Yta8ed8Z9tr4m5b23PkhdvvfNVSFzp2XMODXtzZk35iw9s/ejf949/Mmir+q/+WHNR59s3VX/5Xf/+DQ95OWIHaMIduSGmOGqgmvWlSrvX2x0MU4A9q4x7NZcU3yv93wuEkbgsdwwmtjmHTMQ8O6BqQLPnUn4CYG/EohzLro1x67Ip3B44gstmMDFS+KO8viWcCz7YR26EvvXwKU47G2MAOz2OXxeIj2w8glf0iqzrGGs0LDAB9Gi2zFaM5ft4uoqx+nq57cOJdQvGH/fc5RqDdLh830p7IcpusJQvpYdmA9FkWtnwj+3DznQ/o93imo7RK5jU5n3UnGe+2kheeHt+6gGwOcEtHfXa8fW0KFZIoXe8XUkY2DMTnR1EjoNJmif1sfgs+6+zp8nUOiwWdiDIPM6UZjINbouFA5bQy3BFJUpsKIHzgDxdLwtnSB78IrsgfzOAxreQSOkJdluXhy2P1zDWe8b4XuaDNMWz8pmeZwgnsW8vT9Surbfa3zQC7Ae7p2c5lKTrWuJyC+qRkrpQypG23QezbCyIvC2UqyDeV3JTCB7u5TuLhstxIQfFdHRyul+xmv1e8t4yFdvzrqq9I4os6fmQYrq9THkUbA1iIf6h5DbdpSc8HG/PB+9QHj12vosYWe9nzIfoS40AS9QS135GsfauN3dwy3pwdgX/Dq6oIFEKFSa/NWKCusp9tgpASUE9ZncWJDVj1blT+ICjMFZlMxw+tf3RBEmCn60JIbQ3/Oy5fJU1oOxWJdIvC0IC1+gatP5EJPeKu+W8BVWe8lSPcXzMyWLePj8Yq7OOFMFIEMtVMh9hPB+ucESA/VTJIsXOa5WLc6OaWkjl/LNia3gbbwqU3qRWSPxIDIfQklcgfP6vFof8h6fSOYhHLDsDdgUWMh6ZBqNod0WqXTcdFr5poPmpMP6KkiHMBKzWWHKJBlR7HEyO/NB+Cdndn34XC6hoNVsFlq2mIfPw815HfYoS2Y9PiXgkHQxF70cCHoJFSv/7tBX2xN25+9RZmLl35hJ51GhBVpJEplraK4bFGX1l5vPW4uSv6VCfqmK+tHKmWgKp+pUopAKId9vUXfJ3qsWdH97mcJoJN1TLKw0WMR5g4qXqwzWrY1olc7oPmLwGtgegcqkN6rZyCcdmdjwPAYn87DBwijQiIwlbgmTB6KUhercrchaegJ/ay1llH85Gp2g0sVCG99V6Zpha0+hqwQeG2cH3mIBQyo3Xalzea/m0BO0U2GWa4ZeCrdIjkbtSNSaRa7FOhZ8HkRgqtxBYk2tB8XLYshD54VaiM4x33I56SO3UQfAYP0HI5OyA2GSmNRLxex6f/eujoYT8lsxEys4L7eL8huVp7+duTFoypKJe9Xk0nX9yu1HhCCp3FCARH0+aJYb33JA+DWjpcO01rQGeXcbZw/8Bhf1oHkJSS7L5J//ouPNRbtlajx83ZmELmBGaPsjgQRvXRKdQ4XMcbBHchTSDlGblRcvMM8aIXO1kjFUdjmaC+gPCYW7tnBWFpbePthcoO5yGEtObGJ18z2ZUrRd/jJKTIkIoehLv1BHmPRRVk+Tp+lb05VMXPgsefzKpJ5Ui8QO50aEtA99OzMGYEKYTUHHxR6vcqF/mdulozrwOubzbcQTMfL9nFdLxbhZ14M/kscd+GpjwpopdLaa4qMKhcr8ZodGhq8ZU9sB6+xzM7DCF7X9rJLQFz+PgDoXVhkw+3K/7ILLe6O4+li6DfayUBfs6FkFPiMExw8VFdNr2owkI96hxluKItDARWZpRw6kL0GvKeehXgIdW1jdKgwXwPtcTbUztzOAwdJ5FH2LuQ0TjrGwwvOQffoOJuhb+X0ltBqgHVTn+Zg1CjtRQG3dWJrVr7TRE9DFaqzybWUSVycenZQesJ5bDcnE1RUbJJ/P37WM3BT2ktUuUjoLM2Oze99AvQ4y3wLiIyC22vjtefQH0ddGiJcrDZgNNRa1PN/UHl/Ogyt5EDS49cBKjEAUClQqLMhRUAmhEsEJiwdx4tEIeCgLnUdB1iJKz0kqBpD5sLHWzm5PTtovnVSa5KhpV9BOOp4LmCnIfLBDlSBEC0MoU2HqLO0C2JDJ9OmUyxoF4fo5iMnQQTKxfTTv4AWodiY9HBYP0XWxdC+EvBDI7fp+eXfQS2KGZOyd9qtFm26Vh6GmNbeDJX2qEk5U5qYdHfkg2EniHCNlFt8QVYMdNrGmhM2J90eh2cuMA6mYujWjGCkLtcj6924OE/UCTeMUYsB8Gk+NEyryC7JY3YgQhQUXvJ8WsJC+1Z9bZ2BnLRlyYmr0FV8Vq+3Ss+FYqz6J3QN+wVeAompDszaEnuDoViUJFRDccsuf+moYqUIt2xVj0huy/L5WT6X5bsGeRDCRFV7qri0HEmrhEqlLDVpRQFTPpIBtGEkV/shqD/6P5ujgTXc6IDHL3ZG3bVJ7JnfmxkxhWHr0uzk7glVlFZ+rKZlcRA+XGaxOCEpOrjDHiT0lPadwQuTC5+pOVW7Q15WMfoTwSTmbEg3fCQ4HC+mlmdPhrSGoF0Ed6hUQPIeT2x3bOIdJi9oU8Eg+XuvR1yKAnqcQApUOzBd+4ZC4tB/9xc3o2CYFLd5ge4HLGd4BwUq2VCV37KglNobAuu+Zas5+OpvTrnFovVTyKiYRTAXCNKgLTCl9hMpTs5Dg8dS58y14TtrP+6j7rbrHlZbDy+sQ2b53eQLrFoXBQ6hoctI2li9gXDIoou/mrJ/K+61I/yVQw6dfFf0t8Jo5G54TeN1eweGNQ4Wl0f9uQL85UKII4xCAK/9vT/9vDlBIHl5fThBILJ19WwVtRW8vi3+lYM7gttM9HNT4hO9/4kofnmhAex/sAeZMXjbWUBA7yDndU15OfT1Qp+9Geu9GhncHH3j4c0Hy6rwUcJzbuzOXNdU31ZHUAQx0+Nvj6/pu9z5SyPKPr58dHrk3Xpa/fHv25jWFRTvGBbr02oFFDYsTFstT/R82/G3ZkYyjYWGPJPjn7O763xh+eCA34zmb/x0296J32voIglq219XgkOiTVP22xuKsNutRU+IC+grYpRMPxRuCn1A6Zo2cNXAjDZ81ZZ/+XeXtS3TOE8LXXI4ujPIQPPB2B02lIzyRq0dGc097CHXS8CemZ5cM9K5fvOfpWYSy3dzBxpxbiTpWi+zpL4ToVyK7s2a0D2WZTiHnniz6KBs6tn2Bb6llOpFh7j3XL81muXQG/aokUJQPbbRGOG54fsfdeEdYSM5QRpFvsG5JjJ4fTj7R7A6vMUU2oK6vJXXV7+6G1GmGp1SoJ8a4r4gzksB7LZtvBR1Ne0pt7obdsjhhvT4Y2zeZd8x65mnh+h5M16+xhdZtid22u+fU07wy2ok16/toHKYQFbtEn/7Epot99QORPeeG4+XN0JR/Q4+0g7sRswP3tC0EM7x3A7Ifb/13k+BD/2YODF9zrX5aSVuc+2kNO8uBP5cLN+VPl++M+28RNwf8g6u8x/gzJX98KqhmMf93jjGZTQ3YLbk4LK7wTxe+rVVx6cyfa0ubP2nFn5ssQ4j6N+TUN7fdufmnkvf2Tf43wuVqFm0f/tMFiVL7nhUO6aWUeF16tOau0fT19Ox5fJK62fPsIOiy6TXNCeMfLh978JrmYtQzzLT+YPQcvvxg1aCYv2riMysuHRXrOwcevDYoNlganp7UIJDutN1MT6uEB+IVtJ7fh2tEHeeffkiDKKaZQ3XiGbFA+v8vUmmSWOrqpmS3Oe/up5hfHU+LeJX7P2Ma04RtR5+O44eDO/16bex39RRLr6SnJRXaLIpIfEsfvVLvnt05z9VY3GYYdun57B1XeQqQriztp3mKpHOwk6vEiSqD5Cn50xqjyGTFPe7KyHZtvH32np/yaulDw/dP8VkP+3mKS8iPr0RmyjRtBTdE9Nqn/HUuIYZ8Uskcpam4+j6eq9fGYYjfFaIFG7oEdHaHMRn1FxqfqmEFq7O5hBVkARqIaVSCYTpPooDKu5kEMGoYU+AWpjgCELaldZLIoMYDk9E0xrlkV6YlvswAvr/4FxY5Slq788LvmMov+tu0N7kKjGRp9pVg+tI8uSTq7zhkpEkFRDWiZ+VkT3Z5HTLfWIt5/jVq1m6ZhG8o8PkbonKLqAL0g1VPcBxo7Rag/pannIVOMOlVRvDWYf0RhKxYsNhaVcfgRH04JOYgHKDakOKKg8cSVzSG4Mdq9TG1pEY0n42bmnT7qQA8uOBFKPgVYbSoDK3qOc2FthHFVee3Z+Jn7MrqNIKXqgro/jZZd17YvjEcK0TDAyW4OnUsmnLIkNKkrzBgFhbldHQzk+F4Ml5rtELl595p15WsgLdebMMBfGSQ6uAv76RpiCdBwdMeEn02h6MQNVcqwLj4ia35ME6s+bYiinvCfeSDSMHnXSIh+yyHASFDza4Y3VjU7JP+Dg6bz1fk14Ilat4M0lCJbVOtyQ6fMNfIX22lZB4GKv2d2Vy+QcS2MeoFgnDZ0142g5RJiJHqPJK3ChLuLt19uTf4bzRIEh0NYMK3smUdhe+oAGF6I1ReBumjS8P9bcANO3iNxjfqK+S0GUq2VvQuequkYEdk+2kqLeuptHC18lh+7NkMeP1EiWdCFfpKOacEeSGyLjv7Sny2S+SpMB1CG8MFNV02YRi2VV9BTiAPkQACZUjFhON1GbWIHo87dUh/wTPNcQgZjB9UBZ1G0AcFo3W/V9WKMCxNZgQK/GaeUGWQL5iZzlrN4HBQoVYWmRs9qrPDHnNcnZqCJ+cGhdUNpCpnaYrUn8LgbaGy9AdmF+dgBYAWExvT6HhlXsKG3JthSjxQYQBJOcEaVv7Dwd9FUdB+aOD7+bs2FvKCClC2t3Zp7G8cEqdll8U1asuLURMwzjJDQWvUipOMs0aErjbeqRpYKEQJekZqU0aFTNkCgAtqZPWL8vk3vC6TbLdYE5w4S6XD1TFqEpWZXGXbjHSb8zkCfc7mv8smu9R4McX69ey2izXTngwZ777wY73AeA9F0G3rQK38jWcXV+bWNQSqLzAUtKylBfd6QezqPDlnXIgJoo/HxZxw5y1UgMOEL/dvGpdhQsSB/6EBa4cXEF2dfcUyRNOg8st/pF9tEMi8ctUc4imfGe9NcRVK9ivZXitBhrTKSm2Bu9DDBJaO0NjvGS1Gr8HJZvJpOMfw1h+jHikhJ/rn+6OBe+iinfdPcDsF97v24N0DBX9lzOtH+h3Z7Mn1gslc5SO1mi8KmMbe1afSF+fc6VoQ03DZNLOzIa5BMI3b/WhABXUFQGBt8iwnjq1y2TRIt9bdXTBY2oGznUmrJC6I4P6aEU66v2DbbJqdA19P76SajimA0wRi5JOvGyPZLoVOVRI3xl50j5roc1t1Ko5i02+VxcfabIspd6suN6wE+B2AgUDERhz8bbJfL+fcM8AlPkGdVj5d5rxi2QrqfkuuRTeAkzIT07RgUpJ3HzoVP+VxT32GaeVpJTvNV6YLdMZ8gXRs2KaLlLktdctZ170W9+LwugMQADT5giG5MQVxpGA1jdeZkkYKG4Eorhn8MfRrY31ET58BrfJeIbqvrM8KR7vvTBII9qtHTxrmi3HAuizsNvyQ12zx2mFNhjf1ukdV/uuaRFvphZpWf2/XUCy1HqVYRpqUuJYracntmfZaf9vX+zZ+M5vO0uDk2WSfmqbMkh0lUraoWYv6ladFxpNQRgugso35HUG3tWZAMMOaK3/Z/XUk45iEgYjoSCUhWyxlrMd5g2f7Hkz1Peg9UegX50YMLnd3l4DtMQARngaWvpilL9Pv2OeGjiMCNPdxIFG50dtynQpRtZkSTNIHv07x1xo7HFW7c/iMweDHQtXYCEXDXOvWCKUAW2kg+eWxdjbg/bohMyTnElXppX6f6n8YwzKVatdPoWMggpS8p8sjqiZ8UY5DbiuzgUNRcjCq3E+zxRzsKsw8bJiVMy+MSykj5JXPLMysBSqkPo8J//OCOCvlIFlWlDnnsbXyFdfikrsCGMsv/TI6npv33af+cigsI1BHU64ElYkTZf2rG4HeEnyzYF7b/aK0FiNwMu/VxmQJdKuch5rv4AJUGqcKFQvmvzWLJJf/gA7FfHzS3dLG4PBcwZBC2PziPbuFIRVrveCA6S1f7H3nL1Tx44wkzJdsoQVVIfIFkRjyUYUovvaG04GhtGThhvrhHzy9D/1Bt0T3TXEI6adQwYFQvKXNL5ngl7PZUfHZK11X01iWVK5S3h10kl66lXPYFeWIOlJOKBkaA+lXhtZk97Z6MJ2/+qu6OSp6TfumX8oPrtTYTypuMDk8+I0TMKzZ0doJH0an+u5Ol60tLxbGJHdxjqBen9V+t0jNWWkLxpZVNVGb5qOL1RFL9Ew3j1eh/8yzTlfwOPORobfLefc9/jxmg0j3zpKxtdafA+TYNehlgPGbakL2Sfc91z5qU6luyGunF94ruteVg0CajN0Dw8oF3MuPvQOSx4l8wMPjErw3qUdylLqQwm8XxXvPXTPPGsZqRpc5YLTPOZ5+OgdGm5tn5fajX7zrjLJl1hIKyutXUhPlKf5Ei83Chfj1c13tx6AyDym3JBXxtSDvRAcR2NnioEeJf2/rook/uqd3C3WeTGnYe+D2OPnFRWTC5EqHH2qbg5ugpPt2WJtlBLujEsvlOljb1+WsPk9T4/Fv1cqBJkABU+XdjOw6I1xO4A4p++z2Ux0LJb6mTt3Cx4o+EZQNv3HE36w9tL1ZTbSyIrRTqklnOZI2pmzsvOm2aN1V5vUS9g9sfJl+naYxOhyh7lQTFo6C3cGC8k9hSxAHIhQOsSDt/mHt5ZoyHjaGrGVKwLDCPYFsrOOv6+E/vj3XqAN7hEt0wX9x4Otr7e2bJsq33PpU6cfpNnhbyoVDvoKiCMEgbrME/4uMb6H6vSon0Q4fIny6pk6TX8Ym0hBKVm5HKOmuV3tJPYX/TjvJZtqUPFGZKGc5u4wgTJAbrYnyBckpqET+ze9RgbuECnxTDf5xzRwVzo23Jy3yByTS+fvLZrSK3mHp1Awr39M/zufHEIoPbR2wWyhfrmGT4ymPi7CG7RsmehoKRKTRNhOT4tIftuY+zs0eru/VtBg1NYE/dvNUJ761JvIxg58ffjWV8V3oaJW17v6v2eVYDNPexH9vTwJZv5/o/tyl51p/zfFHsum6yoIf4KLAnS+LMlJ/9fGUQo+V7VUqBsrF40HGJ/b8mvgNYz9Ol342pVhdjk6Vhf6KF35x/LJVkOVL/3tk28NVdHLXrwjj/kmWsx2dzby/nDhf+QREtHjvRnr/lfi/gzdastkeW4OJ5Wh9dHfX5+b7Xo+rYlD0pYlaw1MtwA6PwGeTNUodbaYsz4M9eMaOvcdnVZqMDEBf2vYEDe1tlFxYft3MYwoIv4nSm6M+FJ48/v2dtwpR2BN7KsYFFn2cJU+9v/GRfiNWcanpO4PHIcaX+28+O8VqivRZIgXZDPOVBq3Po2W3n8J77jcEijJAjnoEBjKPN86NIbM8BiK7HVqHY+1+8/48D99nZTfiLBVAZpK/7TzBDiyjbr39Vz62ODg3+Se8F8ZLw9dGSzdtuiqgf30bWpn8XSLXPT/sGAPQIfPZjbIHX0dKNouUfKtkJ0bFHMLw6Tvud/+OSBdnARR9adM2ekL2ZVefgGXbmVlZft3JatksUZfzm0zx4xbbXtESnqfukiFcAnlUoYPYryysW5585JYv5Cu67bYoovnF1EaFEfSAhagd0WdH0ZEmPclfzrUR6LSWH2pLR8WGyyxkXzfThWHxCJQZvwogEqi7Th8gUmYQo1m536FIJDLfTD1EOLq0MUQYpqNibm1SX/2i+jxmyYp+pQ42W/Z1H4IGz8tBBTIza4vLyuTh24Xio79aBcCQTxplYjE6HrN4qMUo+6oaAtA5yoYIB/7n2o0Fkl+iX/SnTYeSpIc5URhdlLwhhaYpSSgj/LCMe2ScSMmDlvDiQGv2E+ajocqDcGU1RFg5BbWhedanEzuMNtRmuagaobBHEin6C/VB34lN9oxjdAmPHJn1ocvKw6s0wAnA9/rGhBHCrzouHBZVD2xH9nX1OivMhy7nuJ3On+2V1ShKwbqJR8yk0XdIPaybV42UGdsLfEFnoOh/9UxE369ROOROXH2nAwx+X9jOqvx1gaf89TY9OnlUcS16d5UH+Dbvm6trD678YcYs/zIy8iZeU7PXNyryk+k1mbHhxfgJOn/HL92xt8xc4F6HzunqcnzWuF9NLvXgfjWpv3HFzM5ldAH78r7hmDsV5s4ud+kR0va9xgfV0JAX7st1xTjCYF3RvVBdRhXp1bD2oRKJ50F8OCXBPiheA4jbiGQ+1JX90txz89lzrG2LkrtWYLfPeGrpL+QE1UAbc3yfdBvnNYVNSx/FNyo6qi7TJDMWCTXeUt7mIADG0UeiBgeNUfUnE4EoRrmlClFYSiB9DXhr6nfX4w/hT7ma4geVBdKUZu0u6o1Lmx/HneoMfPK4dZ4gun9KDUT4iIIZD/jpZxSid7JYpDuSzbc+/X8Wu38+RbVAICmw+ZO1qbf0QPlaKWht63+S2D5S+aEjy3aOwjSMZWRditI9k47+P9ICfv6zQ+bzNLD9RcvYJ3NO990d5rsPsgts/Q7pdNF2V3aPY4dUaE3CPZ1BA/idEEjJglrW2OY731mSak22xqdyNs5+Hqgkvbz9XVe26QmvfykaYgc2djh2Ep5ImdX38l9C0393YcIfLrzGNgo8MVMax5j6Wy1PFHGvfuK3HU7bURNjz66xwbn4dV4pbdvTFSHjxY+DsUC3yLWw8IkuezMmv7lRnRgLD7XffMqchJgv/0m13uLwpj7LXN5NwpBxnz4n/Jzwc8L/hnBpDdVKQiO3Lg63tPnsWi+0nhGAIHCLx5jH8qjYbRL3HNdamVshY3jsqWhTBF/5YLRYhpSBmn4f2tvOLslnu8T3nsoVDTPe/1FE3+YvhHznT3MbfWrGcDp/vkC7HDVbKJ9XojoWvarQlRr9RTlAuwEq9AWQMu9Wf17CF2R8/ztAqfaZNLGQHA69Aw+xXZE+3bDS51YK2G3GL1QeFFS+i/41PL4FbuouOKOCFNqFiLPIB+uBo9DgWCYXRHFNoJxKx+VGaFk11KwIRSEs5ij2qLFAQnipAdJ67X16vM9lgEbQxaWtRvjcn+hsRWA3S4SjLmtufkpb8K6NnQLxu3UbNi3sWugMlJcx0iDYaS2KUIBpYo+d9NHEK1EtuV9qvPcQEbNT4HKS/slZhONLomPQkQ40EIMzzXSgHZryKnqCUEkajIUt6rnK99C0zMPChoGH0j9ashl0YbHCOs2nMwQFofK1VZatcnCRXMrZhXoRJK3edS974lWziPRyN9QnqtZLPcKFmFXlyrl1sLcl2DQVEly2G41gCFfvOu5ePCrzxTXs+COHSji3kM4xRE/M/UcoFyAk537fpYOmbVfnReL31RJSywmbymeen4EVcq/YrWd+wQmHcZBQCCRFKJEMGLfgT0SmhWOFBVnJiqjt5Yh6dl1utqu6AmMiwLlypVGmEHsY8vzcZsdtKfOGiH5DL/zPP3HJA3DuxCtGZL2Gf56qYbkVzqoPaBI+eqVyQ7XwRvDUPWaSlvR9F3Bcn8Gnt87AgkAbQCjOfTlMyXa3HoXBO/6OUKYVV0IcwjdDRqqPIRnWqrusKGWk6oTxUssnfxoEGMG/1N7TJfKfeNnVt9o+p2ZyEcqknzhs1BspYk1wCAZH1qItjGTUa6BVAZN9nm4qkokj8yoK1DiAB0TV7+7uWFgNKr4Ve3Zu6urSiVml9Np2Z02zknLx6fpa/8JsDg+0x8FzuA1PF+YtE/4GD51HYdEn/zg6V82o+mNU8KjWjcN/DDt5954zzwk/J/yc8P8x4b0cXqhK6wxh17mfgak7Ha3arPI3L50f/P2NCIA5QtK9+pfQ5VJV61PDx+xCmbGPt327K1z5O6zc5HX7S9ewiu1RKVb+VbTN1d/jcP5vdRlxJ9g+ky9p0tz8J5ss7h6KZjH1CdqB73Cuq2m4saOHWauecDy1KQAaTtqfEKR+Mo45thCfD3o+6P9gUEKO2j2EldFtgT0iSQ41TRXYBJeiUqv1OIe4IdCpEkx0ZWlj4E4Z0EhHOq1ShfVWP07W/5Cut7YOPuW+b/vj/Gg0GWe7ma6Ch/ZHSkuSyP25XaVj908JJl1Wz7UUyXuETYlAa1AFBOXdYgS2xmj7HT3FUmvveu6638va3FrOQzkDv92kmDzHb1dxCTuHYl2FUNHars/idis9C96iyXiNIVwKOmGXQaQsKf3BE0e9IaoGMNnVi5O7jEbMKBldnJhNbvXs3MZH7HZ95jMMQA8Wi7FohvoAui6XzEWnabkfLBRM7LahXhcKhkNVOZ91F5p2qlr7g+dZ7aJEId3r0gtMB6lR6EiunlqgmYee5bgKdnga9LXTolVl+gNC8ON4Mp9oZXUa5aACnOEHQ9clSbWkUUwtHP9kY9RP76CwgJEq7+YUo6x2wcmznW/GJ18KYom1wZMw35IndQTtFaeyupkFnnnwF7jsie1GHWnkUzEF1/8Fp0ycOopt2VzVPUHsqXCpKUH1faJ1SY5DwEVfCQTVbn3SaNQcCKDgMCz4WTFvY9N8wTddL1d9tfDF3P7+ENLd4GnCDK4eBxFTYA+jJrgM1HJnYuoGS3L0wSuFQjRatpNjNhfQ+/sTHH+0b+5ICL6eyStAhvHhi1iHSvGLySGz7s6j6M0FLnuKGvMxmSgW50v4hE25q8My2gel6jlKDJpWipgllpgOGyQHIbxj+ZM9aXvTo/2tQhbYbSapUH/HqCfDLVuOh7bDJS9t6lwYP/G6BxBSBCH4t2qF6RPbGRyPjn5CFxxB8cNHEOW46mmgYoCLYe/SWs2uUbD7kH7x7p8Z5VBUIRJqdduX3Itf84ziG/1maQ0qLX0HHigpJU6UBpWivG/Vae0pv4DfVRvs+NHa81Q1BelUGHV0idm0bZTfbvdwALrbvBYCQ3TUZmWMQ5lDXwHbXYWJoHtxOA1flfuNBt8j/oOJvbs+XJz7jEk4vF+eGdctOsP8vx1kpPr1QwzSFt/QLfb90SZk39Y72LajvsWiiKYn1WnF1UA7x+FhJ3MhRRmPu/6PITb+g872+OwT8cldvIg0Jd7ntunMXodMC5zl058RK9xRyWsSEgO7ZIV+ZTm0gU2+snPWs8/YkgnwlP5c0hfY1OYxfB+WUMh6Ju2sjyIPgb1COJcR+DVbmq0nPCMaEo4llgx83RDYyTZmfDjcIJiBVUqeXVo5r48dd7olkTR0Iw3P9KBf6zxdbRCSTvUI/qgEF/AXnbara7vYI8RQWhJ1sqpaf+8weJP+rKYPUdPBxt+viEdNR55ROgp7UfB80PNB/0uDOkVXqZ5Tvof8cM+K5fgzz/dJPWfznM1zNs/ZPGfznM1zNs/ZPGfznM1zNs/ZPGfznM1zNv9vsdkbeJinlzFzGeW9vI+eDIlse3i9D2A9rEvB7J7tyYgPefpEB6suku0aRrQ+b138kgONjcp/1kzuq44i/Q8/cvQnAx6WB55t+R8/D+P4QXn3+O5o9oNJ7O22EJk5hIB2Xpo0/uwS/2iiIFGWqEzUDlvHpXFvE57a4hD/g+41l8ocpcW/nCqA1Hlq2c6R5RV6Nh9RHwW7KQw4hCBz7petxd2mVep5+iwmLjC5BhCwbA15yOctYAVzPn+9LZ6ii+U2t2mSWWkUq0vb558LsN2w7vXEYnp/n94qwpn3pmU2NELI10Tn1w0Chm4BRewGvPeARtzDY1OzkI4UnOWwQYyPlDrvhhCRNPbYDUoLGUEOQPkCqNN0W6QRSm3nsFnYCJnRZEhlJ9f+BFZpRneh3RsQOq7R6DPYZ3tThm8S8krDAwfTLIhcUfoaO2UxYXwDv7J0gfDMaOlfXW3M65HvS6wi+hkFtbbY5kos53yEt6XjC5OCM1SmJNvNdIr43fYvIpTf/gfeisHTPAZvkRpgGDFbhrZ6AweFUYJqUK+CpqXuEaV3pKx9xyiXSNOqyZlc/HRUEE1TUlqq/cSWN7iMwRktcmVana6mGoPQUbpqFHlDSx+BQstrJ/lN5+p8JSbwE5LFFJ+yijm6vo9ZPlsGplmWxheHYxvmFr5Tr9SvRu2KjtapOEv78pujORnt6dlnhGGHLGuF9MRwonQUOrZQ8J9d31ULHS9u2D3iztYZg67Djm2cOrjIZV2YfZV3fjsyX8H33udHTLo+cBI/6xSLw5gCG/1i1YB8PTIDS5DcRWIFPfbEwMFsBNZr58aQ7t7VfGRNIb/uqqnQJub/KKL/ywy3CsNmYcrzJ9XzSnRDi11Jt339OX/tEiC98RSAkJH7ZSj8efKPVF4wOzw6dJT4dbWjVQvxvJyasShLkbemh4xN7jHmpP3ClH5C7QBP4+yH9f4o2F5roUStYQvj/zVs1daP0ha5EgwHxxzYMh6wOSi1r3A9PUdtr6RVBm2B+75Sy4YdZA4PORZJMU36MViIlpPWCPlle7AeFF0NUCGou1YLn5aiTUts54X1iHrPMImS4RBP7QMnBs6rc03TzfIl8Er7VBsaWpTTdOCNBqWvkfMrJ4S6ecGuNY3YbY0Znv62o3CuzblRLWn7jUa/X7x0mTVBlt7vja0HJvuFJ5e70dfOrCbuOjeMS7EFwkenuhPxK8UlrJvOk9CmW12ywrWe9fvVAvcXrqLP+r08npjhvkff5uvuPqdmudcWc9hTMdwycEYLm9aEYCwiNNwsLG31h44/YxHYY6fYOwOP3vMT72WgS/2SM/3K8xunHkTF1o3dCnj5II2PZLoc1bMapFMCTjSS5h1M6xS057flw0NSKNsR53ckqiZX3bU93lvW0xaUC+MHo0dS5o6mSHtQLrkplRUp/7LavFAWieKDE5LkPe7FyZeMTEsc1Ltw1107DvmKutWeN3gIqMBzi+kRFJXI1SAbayAQfWMqNFPoO453t+PfpSSkM0f8qsBgk7irs8LHVdZkuim4vMZ23m/rnitYqbnsbV/qf9HSme811yOh67xBg8oPbRdFk+EhUudni5LreCPs2SXB+HIptjSxtoZxzkrSRsm7qFkTr1Czst+Lj9B6J30tfxBPFnraQpZsilAKNNurtI5hS5yNNBgFbtjJ01+ffBZoGGNxQjcEHg6pMz1sMAgbCGSW5SBfIo3gFvvaCeNCYq+CV2nL+mzY3wQNlADbg/Uae/Mj60ZYKBFr2FxxmeTNTZH4aXGNSi1VqNKZKmUunsx1WJaXT2mqlLHLwdOs+gig0mAxeFuqh7eez9DkzVG+zYftF8yhVvqghxFOlx0wWG0KCBKQBqk0urdW0qbsf4e4f4Dq9aTCc7ab6k1gMLyx84O1mjkWeBiSPvg68lA70e/FdqFs2ZRBzv46YyHsMW89MXbLb99klzqZPkVT5Vf3tsCxi9+yt54fK+3K19wMdlocLbxObVQecFAmGBozF7d7tN3ytDfLBx5E1AtAv9tU9xZt6NI2Cbn5vinSSJXedHszUtwbdHQzI6mlRabSys/4vCepr4uK+xwkL7pu5cS24dj2VOPUHn8g5FNaVRdlGrvqk/EAO272TSTLYl3orvRJ/q9fnDBBovH6E+JZd0JX1vEo0dLkbmMOSa32tkUtGXTevxz1yUkjPFI2/bttxDeqkZNuZn4pBNVL5/iXlJvscstz/GEPj3WK0nAmd9YOTisyrZjBbBVo3rHk1Y0d8RfzS20NUjTYEEV7UARrnOy9yfFrabfW+ExrxzWlHZ6hIsjW1ANtfgv4SFNc7C6LWH4GX5s9riYhdNApqDvl+T42O7Va2EDFjD86ScRNlN2cvAPu40AzaUFnEBmoWWOLuV0/imnKZ/Sc4vCipOWwHRFsVKtE1fiQPtVxPzAYzbJ54jp9369WTYXQN1ZofJg14z61RCWSjl1cNf6+0g3cO9Oeuxod4i+yxjUej65xlZdVVfGe/Ivq6d8Mjhmdh6kRdiEKSL8Y9lDekARqlXJnMRGfQ/C7j47WTVPoudP/qllEHoWmHiJdS4UI/0XWqESocQm2uR0+r1ZQy7TfNuBfXS9+V5XheKG/fowVmuGbem1NI9p32ny6JWv1eL64FtMoYJ179D5fF1QfIXhaKPIWN7hd7ozdffVQbyR+qchT2idKnKX52Z5RTfpHt0BMOeKxbjk6vPVCwK11dECZwNenwkN2K8ezv7wZX15rEKomy7t92sd55tSBgWj2Wj5r7H4D0asj+vVBRC5iXSeIYycaZNZib48tn1OzkMDEl9v33EuV+6qOD489SmjHtmYSPf95Zvw91OErGWJvsAuGJPf7jo4n8JJW5p0X0fN8U2jTNyOd3VF3JpMYIZGnUUu0XtN3m2OvlRGih0wkOOW6w7fU3Hr6kVtddybK094f8iySxsIeo2c+xE6OyPe19W5kMPkPfzOoOnDGCc3m8PZrW8MXWifZ5sg8kIzJ5KljHWfCX3HuHUaoofXYtp+YFMkIXrZGlTLu/0FZCJTPfqzZLie6/IewOOvWfq0WN55AHhQhXXm4dG/YUMQq7Fkj2B3MFqh9qusUzLV84gs7IRnYf3zsyLYMR/Uy2HpLaonW5KhDfV9B6qKE4VHiahoRzvVuW008WE6lzRV0uV18n6vg2tnBZnGabe2ltNVaAPK95bSzt813ZYdk+IDezx75ndl3r6xZVeYABZWPaleZUfWuDz7gAH0bMoQCXKwfeMQ7y7TOMospSljZsvFcYKfroVNRzhPutvnARezodPgN3v1m/FclB4cN49ksn2+1m3oRKg2Jn4KKtNquqt6yFI1icCbPK2WjJHUXf++wwQ+Y1SWBx77ZakZCdr9cO7aebRjWunlsmi3wQNvQj+5Rk3fUhsdf6i64lKGNLF7JxMvtPlfL5jtdjlvBDyxbHVNjCeO6TC34DADWZ7Fv6FaOr0l4MSxOmCE891j20WJZqYX97dzo+sJZJG8EDxo0fQYpMD/rLObiaxLmQaMn2l6mAB8U1z+WX7nVZ+sATukt5npFJh63p009h3hQ0sZe2VtS4/YwMmOlUiDh4RRX07f41/tUJLlIXOH77DNvWbdxO8rV7ZnqG8BnKiDEEDgaACT47qE9dQWJsDtjVzhlDVOmXmrzBMcHgV9WWXx/1ZVuC/b1gPO0lD44aLyw3Lg6cKS9pSUig/vIa9RLpbFIPZQxHoOZ7tt8zzpXcXVdg/Q/AqV79FHpvpIv8Zdu6NgYo9k7qvW0qgQ//zKFu67BQVobAfXPieR5eGwrRaoryty9pQvurjdx/R6P3uPGZ8PaJPGZoO/gnIdHfwdd1iMflKzWND8GDFO9d6Z2ypSh62yFt/xfbkL7nKDCDxhQWGzgqXRs2eGVZRvPyzREn4HdJgnTC2ZYS5qGEV2Ev1Kdk3wY7Tt12Q7eTO9XLldTkAO+33EKwU7mnWlhPqr53RhlYrr36NDpej8M8CPKTnaY5yY6Bc3hhQQ2TD5FFnnkv45j4zVudMnj+QHMAPoRYWSqLSYg6mqiZ5igEFzOCsZi69HLlbJ8Ibq94LY9lvWu50IG6ZFFruzzVXT+DmRGPAUyP/J3NfrOcewXIrNvla3xgwqvRoYUU4I20kvZTO+uD/E+K9538jJHsbKMLlln8xRMdzkw9aarc+/H+pL3jBOVrnFn3Q99DJTpB9h5bVaR+O4bKY6BWMHnY249np00OAIqqmUeoc/eJ3NzfRdCe+Io4z4kDKJLbmt9CFvmZon3I95puxKLcMl+90ic6q9U1sP88nPeWto/XNg5DY97ln+4khpxpnQNXS25+Yanef8DvHOS784wl3Wf2zmt6QA0hOsjvcB+21cuZ7qB1eHWiN/EHEWuvEkRQiPpKayXDExJsL4HHnrbO7NVMX10KxH5xSZrc0kdbYJQzB6t16iVSlPJPGQ1EDiu+pJm8KWQlNA4SmtaWOGdbv0OdKRcbBWhHLZ9dcj2zoaq6DVDWm0XAA+pPN+70nz38W1eqiYz71ag7y25ELG5tKWsdTR9qscq2+/vSffcxfBdXX2T8M7LDaf8XpZasK6xYfzQ7AlnN/67XrkNDjxEq3h8bnRGUXexxDtmePpM6cBB1lzCeAtc0zByxCQa81mHH81etUn5qQrOHZP5HL7Dj4+tnn47KoXC4d0PPDLfN5XtbLesGKdF4Y4cvh3pq29o8E0dO5GByum0iALXly1d8VHjhxv+6/8CUEsDBBQAAgAIAHVkqUhooHo6TQAAAGsAAAAbAAAAdW5pdmVyc2FsL3VuaXZlcnNhbC5wbmcueG1ss7GvyM1RKEstKs7Mz7NVMtQzULK34+WyKShKLctMLVeoAIoZ6RlAgJJCpa2SCRK3PDOlJAOowsDYGCGYkZqZnlFiq2RubgoX1AeaCQBQSwECAAAUAAIACABElFdHI7RO+/sCAACwCAAAFAAAAAAAAAABAAAAAAAAAAAAdW5pdmVyc2FsL3BsYXllci54bWxQSwECAAAUAAIACAB1ZKlIgOzITjowAAD9WwAAFwAAAAAAAAAAAAAAAAAtAwAAdW5pdmVyc2FsL3VuaXZlcnNhbC5wbmdQSwECAAAUAAIACAB1ZKlIaKB6Ok0AAABrAAAAGwAAAAAAAAABAAAAAACcMwAAdW5pdmVyc2FsL3VuaXZlcnNhbC5wbmcueG1sUEsFBgAAAAADAAMA0AAAACI0AAAAAA=="/>
  <p:tag name="ISPRING_PRESENTATION_TITLE" val="高端微立体简约汇报模板-配色4"/>
</p:tagLst>
</file>

<file path=ppt/theme/theme1.xml><?xml version="1.0" encoding="utf-8"?>
<a:theme xmlns:a="http://schemas.openxmlformats.org/drawingml/2006/main" name="Office 主题">
  <a:themeElements>
    <a:clrScheme name="商务绚丽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324458"/>
      </a:accent1>
      <a:accent2>
        <a:srgbClr val="05A9F1"/>
      </a:accent2>
      <a:accent3>
        <a:srgbClr val="FBC00A"/>
      </a:accent3>
      <a:accent4>
        <a:srgbClr val="F04333"/>
      </a:accent4>
      <a:accent5>
        <a:srgbClr val="099183"/>
      </a:accent5>
      <a:accent6>
        <a:srgbClr val="94C858"/>
      </a:accent6>
      <a:hlink>
        <a:srgbClr val="94C858"/>
      </a:hlink>
      <a:folHlink>
        <a:srgbClr val="09918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212</Words>
  <Application>Microsoft Office PowerPoint</Application>
  <PresentationFormat>宽屏</PresentationFormat>
  <Paragraphs>56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ITC Avant Garde Std Bk</vt:lpstr>
      <vt:lpstr>ITC Avant Garde Std XLt</vt:lpstr>
      <vt:lpstr>方正兰亭超细黑简体</vt:lpstr>
      <vt:lpstr>方正正黑简体</vt:lpstr>
      <vt:lpstr>方正正纤黑简体</vt:lpstr>
      <vt:lpstr>宋体</vt:lpstr>
      <vt:lpstr>文泉驿等宽微米黑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alan.li</cp:lastModifiedBy>
  <cp:revision>60</cp:revision>
  <dcterms:created xsi:type="dcterms:W3CDTF">2015-08-31T03:47:00Z</dcterms:created>
  <dcterms:modified xsi:type="dcterms:W3CDTF">2021-06-18T05:32:54Z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