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74" r:id="rId12"/>
    <p:sldId id="288" r:id="rId13"/>
    <p:sldId id="264" r:id="rId14"/>
    <p:sldId id="265" r:id="rId15"/>
    <p:sldId id="275" r:id="rId16"/>
    <p:sldId id="289" r:id="rId17"/>
    <p:sldId id="266" r:id="rId18"/>
    <p:sldId id="267" r:id="rId19"/>
    <p:sldId id="276" r:id="rId20"/>
    <p:sldId id="268" r:id="rId21"/>
    <p:sldId id="269" r:id="rId22"/>
    <p:sldId id="270" r:id="rId23"/>
    <p:sldId id="277" r:id="rId24"/>
    <p:sldId id="271" r:id="rId25"/>
    <p:sldId id="272" r:id="rId26"/>
    <p:sldId id="273" r:id="rId27"/>
  </p:sldIdLst>
  <p:sldSz cx="9144000" cy="5143500"/>
  <p:notesSz cx="6858000" cy="9144000"/>
  <p:embeddedFontLst>
    <p:embeddedFont>
      <p:font typeface="Montserrat" panose="02000505000000020004"/>
      <p:regular r:id="rId31"/>
    </p:embeddedFont>
    <p:embeddedFont>
      <p:font typeface="Lato" panose="020F0502020204030203"/>
      <p:regular r:id="rId32"/>
    </p:embeddedFont>
    <p:embeddedFont>
      <p:font typeface="Comfortaa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9AF2C15-8059-4A91-BD2F-3964F537D6DB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5a2136a6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5a2136a6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f6dff0625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f6dff0625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5a2136a6_1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5a2136a6_1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6a730a60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6a730a60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f5a2136a6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f5a2136a6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6dff0625_0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f6dff0625_0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f6a730a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f6a730a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f5a2136a6_1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f5a2136a6_1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f6a730a60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f6a730a60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f6a730a60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f6a730a60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6dff0625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f6dff0625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6fdd858fa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6fdd858fa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6dff062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6dff062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f5a2136a6_1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f5a2136a6_1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Comfortaa"/>
                <a:ea typeface="Comfortaa"/>
                <a:cs typeface="Comfortaa"/>
                <a:sym typeface="Comfortaa"/>
              </a:rPr>
              <a:t>(Total internal_link clicks in article/Pageview total) * 100 to get the percentage of clickthroughs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f6dff0625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f6dff0625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6dff0625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f6dff0625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f6dff0625_0_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f6dff0625_0_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2000505000000020004"/>
              <a:buNone/>
              <a:defRPr sz="280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dumps.wikimedia.org/other/pageviews/2020/2020-11/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5575" y="14073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 Presentation</a:t>
            </a:r>
            <a:endParaRPr lang="en-GB"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4570225" y="2382400"/>
            <a:ext cx="18204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By: </a:t>
            </a:r>
            <a:r>
              <a:rPr lang="en-GB" sz="1500"/>
              <a:t>Alan Liang</a:t>
            </a:r>
            <a:endParaRPr sz="15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4025" y="2888500"/>
            <a:ext cx="2175279" cy="19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420000">
            <a:off x="6671475" y="2671550"/>
            <a:ext cx="2281326" cy="228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1650" y="1341120"/>
            <a:ext cx="473900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</a:rPr>
              <a:t>Answer to Q2 (excluding the Main_Page)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1. Ruth_Bader_Ginsburg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2. COVID-19_pandemic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3. Sarah_Paulson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4. Cobra_Kai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5. Mulan_(2020_film)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6. Enola_Holmes_(film)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7. Lucifer_(TV_series)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8. Any_Coney_Barrett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9. Dan_Levy_(Canadian_actor)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10. S._P._Balasubrahmanyam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0"/>
            <a:ext cx="7038900" cy="16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3. </a:t>
            </a:r>
            <a:r>
              <a:rPr lang="en-GB" sz="1800"/>
              <a:t>What series of Wikipedia articles, starting with Hotel California, keeps the largest fraction of its readers clicking on internal links?</a:t>
            </a:r>
            <a:r>
              <a:rPr lang="en-GB"/>
              <a:t>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21"/>
          <p:cNvSpPr txBox="1"/>
          <p:nvPr>
            <p:ph type="body" idx="1"/>
          </p:nvPr>
        </p:nvSpPr>
        <p:spPr>
          <a:xfrm>
            <a:off x="1297500" y="829450"/>
            <a:ext cx="7038900" cy="4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</a:t>
            </a:r>
            <a:endParaRPr sz="10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Similar to question 2 but we will have to gather all of the articles “Hotel_California” refers to and see which one has the highest number of internal click_throughs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1) CREATE TABLE INTERNAL_DATA2 (PREV STRING,  CURR STRING, NUM_OF_CLICK_THROUGHS INT) ROW FORMAT DELIMITED FIELDS TERMINATED BY '\t';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We’ll use the CS_TABLE from previous question and gather all of the articles starting with “Hotel_California” as well as type “link” and insert them in </a:t>
            </a:r>
            <a:r>
              <a:rPr lang="en-GB" sz="7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UPDATED_INTERNAL_DATA2.</a:t>
            </a:r>
            <a:endParaRPr sz="1200" b="1" u="sng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00">
                <a:latin typeface="Comfortaa"/>
                <a:ea typeface="Comfortaa"/>
                <a:cs typeface="Comfortaa"/>
                <a:sym typeface="Comfortaa"/>
              </a:rPr>
              <a:t>2) INSERT INTO INTERNAL_DATA2 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00">
                <a:latin typeface="Comfortaa"/>
                <a:ea typeface="Comfortaa"/>
                <a:cs typeface="Comfortaa"/>
                <a:sym typeface="Comfortaa"/>
              </a:rPr>
              <a:t>SELECT PREV, CURR, NUM_OF_CLICK_THROUGHS FROM CS_TABLE  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00">
                <a:latin typeface="Comfortaa"/>
                <a:ea typeface="Comfortaa"/>
                <a:cs typeface="Comfortaa"/>
                <a:sym typeface="Comfortaa"/>
              </a:rPr>
              <a:t>WHERE PREV = “Hotel_California” AND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00">
                <a:latin typeface="Comfortaa"/>
                <a:ea typeface="Comfortaa"/>
                <a:cs typeface="Comfortaa"/>
                <a:sym typeface="Comfortaa"/>
              </a:rPr>
              <a:t>TYPE = “link”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00">
                <a:latin typeface="Comfortaa"/>
                <a:ea typeface="Comfortaa"/>
                <a:cs typeface="Comfortaa"/>
                <a:sym typeface="Comfortaa"/>
              </a:rPr>
              <a:t>ORDER BY PREV DESC;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0"/>
            <a:ext cx="7038900" cy="16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3. </a:t>
            </a:r>
            <a:r>
              <a:rPr lang="en-GB" sz="1800"/>
              <a:t>What series of Wikipedia articles, starting with Hotel California, keeps the largest fraction of its readers clicking on internal links?</a:t>
            </a:r>
            <a:r>
              <a:rPr lang="en-GB"/>
              <a:t>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2"/>
          <p:cNvSpPr txBox="1"/>
          <p:nvPr>
            <p:ph type="body" idx="1"/>
          </p:nvPr>
        </p:nvSpPr>
        <p:spPr>
          <a:xfrm>
            <a:off x="1297500" y="1107790"/>
            <a:ext cx="7038900" cy="3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</a:t>
            </a:r>
            <a:r>
              <a:rPr lang="en-GB" sz="1200" b="1" u="sng">
                <a:latin typeface="Comfortaa"/>
                <a:ea typeface="Comfortaa"/>
                <a:cs typeface="Comfortaa"/>
                <a:sym typeface="Comfortaa"/>
              </a:rPr>
              <a:t>(cont)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that we have the data that contains only internal links, we must aggregate the num of internal link clicks with similar curr page_titles and insert new data into a new table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3) CREATE TABLE Q3_RESULTS (PREV STRING,  CURR STRING, NUM_OF_CLICK_THROUGHS INT) ROW FORMAT DELIMITED FIELDS TERMINATED BY '\t';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4) INSERT INTO Q3_RESULTS (SELECT PREV, CURR, SUM (NUM_OF_CLICK_THROUGHS) AS NUM_OF_INTERNAL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FROM INTERNAL_DATA2 GROUP BY CURR);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Display the results of the table and order them by the num of internal clicks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5) SELECT * FROM Q3_RESULTS ORDER BY NUM_OF_INTERNAL LIMIT 10;</a:t>
            </a:r>
            <a:endParaRPr sz="7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Q3 - 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720" y="422910"/>
            <a:ext cx="5760720" cy="42976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912235" y="4803140"/>
            <a:ext cx="12617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Output for Q3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31975" y="1341120"/>
            <a:ext cx="415671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</a:rPr>
              <a:t>Answer to Q3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1. Hotel_California_(Eagles_album)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2. Don_Henley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3. Eagles_(band)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4. Glenn_Frey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5. Joe_Walsh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6. Loree_Rodkin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7. Coda_(music)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8. The_Magus_(novel)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9. Julia_Phillips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10. The_Beverly_Hills_Hotel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0"/>
            <a:ext cx="7038900" cy="16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4. </a:t>
            </a:r>
            <a:r>
              <a:rPr lang="en-GB" sz="1800"/>
              <a:t>Find an example of an English Wikipedia article that is relatively more popular in the UK. Find the same for the US and Australia.</a:t>
            </a:r>
            <a:r>
              <a:rPr lang="en-GB"/>
              <a:t>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3"/>
          <p:cNvSpPr txBox="1"/>
          <p:nvPr>
            <p:ph type="body" idx="1"/>
          </p:nvPr>
        </p:nvSpPr>
        <p:spPr>
          <a:xfrm>
            <a:off x="1297500" y="965150"/>
            <a:ext cx="7038900" cy="3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Assumptions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Comfortaa"/>
              <a:buAutoNum type="arabicParenR"/>
            </a:pPr>
            <a:r>
              <a:rPr lang="en-GB" sz="1000">
                <a:latin typeface="Comfortaa"/>
                <a:ea typeface="Comfortaa"/>
                <a:cs typeface="Comfortaa"/>
                <a:sym typeface="Comfortaa"/>
              </a:rPr>
              <a:t>According to the latest study of global internet traffic by Cisco, the internet is busiest between 9pm and 11pm around the world.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AutoNum type="arabicParenR"/>
            </a:pPr>
            <a:r>
              <a:rPr lang="en-GB" sz="1000">
                <a:latin typeface="Comfortaa"/>
                <a:ea typeface="Comfortaa"/>
                <a:cs typeface="Comfortaa"/>
                <a:sym typeface="Comfortaa"/>
              </a:rPr>
              <a:t>Wiki page views traffic time stamps are based on UTC (Coordinated Universal Time)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AutoNum type="arabicParenR"/>
            </a:pPr>
            <a:r>
              <a:rPr lang="en-GB" sz="1000">
                <a:latin typeface="Comfortaa"/>
                <a:ea typeface="Comfortaa"/>
                <a:cs typeface="Comfortaa"/>
                <a:sym typeface="Comfortaa"/>
              </a:rPr>
              <a:t>So if UTC is 12:00:00am, time in US eastern is 07:00:00pm, time in US pacific 04:00:00pm, time in US central is 06:00:00pm, time in UK (UTC) is 12:0</a:t>
            </a:r>
            <a:r>
              <a:rPr lang="en-US" altLang="en-GB" sz="1000">
                <a:latin typeface="Comfortaa"/>
                <a:ea typeface="Comfortaa"/>
                <a:cs typeface="Comfortaa"/>
                <a:sym typeface="Comfortaa"/>
              </a:rPr>
              <a:t>0</a:t>
            </a:r>
            <a:r>
              <a:rPr lang="en-GB" sz="1000">
                <a:latin typeface="Comfortaa"/>
                <a:ea typeface="Comfortaa"/>
                <a:cs typeface="Comfortaa"/>
                <a:sym typeface="Comfortaa"/>
              </a:rPr>
              <a:t>:00am, and  time in Australia (GMT) is 11:00:00am.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2228775" y="2684705"/>
          <a:ext cx="4686450" cy="3000000"/>
        </p:xfrm>
        <a:graphic>
          <a:graphicData uri="http://schemas.openxmlformats.org/drawingml/2006/table">
            <a:tbl>
              <a:tblPr>
                <a:noFill/>
                <a:tableStyleId>{19AF2C15-8059-4A91-BD2F-3964F537D6DB}</a:tableStyleId>
              </a:tblPr>
              <a:tblGrid>
                <a:gridCol w="2343225"/>
                <a:gridCol w="2343225"/>
              </a:tblGrid>
              <a:tr h="35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 eastern 9PM-11PM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UTC 2AM-4AM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</a:tr>
              <a:tr h="25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 central 9PM-11PM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UTC 3AM - 5AM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</a:tr>
              <a:tr h="25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 pacific 9PM-11PM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UTC 5AM - 7AM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</a:tr>
              <a:tr h="25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UK 9PM-11PM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UTC 9PM - 11PM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</a:tr>
              <a:tr h="25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Australia 9PM-11PM</a:t>
                      </a:r>
                      <a:endParaRPr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UTC 8AM - 10AM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0"/>
            <a:ext cx="7038900" cy="16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4. Find an example of an English Wikipedia article that is relatively more popular in the UK. Find the same for the US and Australia.</a:t>
            </a:r>
            <a:r>
              <a:rPr lang="en-GB"/>
              <a:t>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24"/>
          <p:cNvSpPr txBox="1"/>
          <p:nvPr>
            <p:ph type="body" idx="1"/>
          </p:nvPr>
        </p:nvSpPr>
        <p:spPr>
          <a:xfrm>
            <a:off x="1297500" y="1152475"/>
            <a:ext cx="7038900" cy="3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1) We can look at the time posted in </a:t>
            </a:r>
            <a:r>
              <a:rPr lang="en-GB" sz="12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1"/>
              </a:rPr>
              <a:t>https://dumps.wikimedia.org/other/pageviews/2020/2020-11/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2) Assuming that Wiki is running on UTC (Coordinated Universal Time), we can take a .gz from (for example: 06-Nov-2020 01:43) and assume that the English articles contained inside that .gz are relatively more popular in the US.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If from (05-Nov-2020 20:49), the English articles contained in that .gz are more popular in the UK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If from (05-Nov-2020 08:49), the English articles contained in that .gz are more popular in Australia</a:t>
            </a:r>
            <a:endParaRPr lang="en-GB"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altLang="en-GB"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altLang="en-GB"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altLang="en-GB"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Q4 - A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1895" y="1583690"/>
            <a:ext cx="2809875" cy="1996440"/>
          </a:xfrm>
          <a:prstGeom prst="rect">
            <a:avLst/>
          </a:prstGeom>
        </p:spPr>
      </p:pic>
      <p:pic>
        <p:nvPicPr>
          <p:cNvPr id="9" name="Picture 8" descr="Q4 - U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1572895"/>
            <a:ext cx="2821940" cy="20066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912235" y="4461510"/>
            <a:ext cx="14090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Answers for Q4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28980" y="3736975"/>
            <a:ext cx="158813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800">
                <a:solidFill>
                  <a:schemeClr val="bg1"/>
                </a:solidFill>
                <a:sym typeface="+mn-ea"/>
              </a:rPr>
              <a:t>Articles more popular in the US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755765" y="3736975"/>
            <a:ext cx="184213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800">
                <a:solidFill>
                  <a:schemeClr val="bg1"/>
                </a:solidFill>
                <a:sym typeface="+mn-ea"/>
              </a:rPr>
              <a:t>Articles more popular in the Australia</a:t>
            </a:r>
            <a:endParaRPr lang="en-US" sz="800"/>
          </a:p>
        </p:txBody>
      </p:sp>
      <p:pic>
        <p:nvPicPr>
          <p:cNvPr id="13" name="Picture 12" descr="Q4 - U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045" y="1578610"/>
            <a:ext cx="2836545" cy="20066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777615" y="3736975"/>
            <a:ext cx="158813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800">
                <a:solidFill>
                  <a:schemeClr val="bg1"/>
                </a:solidFill>
                <a:sym typeface="+mn-ea"/>
              </a:rPr>
              <a:t>Articles more popular in the UK</a:t>
            </a:r>
            <a:endParaRPr lang="en-US"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124110"/>
            <a:ext cx="7038900" cy="16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5. </a:t>
            </a:r>
            <a:r>
              <a:rPr lang="en-GB" sz="1800"/>
              <a:t>Analyze how many users will see the average vandalized Wikipedia page before the offending edit is reversed.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25"/>
          <p:cNvSpPr txBox="1"/>
          <p:nvPr>
            <p:ph type="body" idx="1"/>
          </p:nvPr>
        </p:nvSpPr>
        <p:spPr>
          <a:xfrm>
            <a:off x="1297305" y="408305"/>
            <a:ext cx="7038975" cy="4538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SOURCES USED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We will be using September’s data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pageviews-20200901-000000.gz</a:t>
            </a:r>
            <a:r>
              <a:rPr lang="en-GB" sz="1000" b="1">
                <a:latin typeface="Comfortaa"/>
                <a:ea typeface="Comfortaa"/>
                <a:cs typeface="Comfortaa"/>
                <a:sym typeface="Comfortaa"/>
              </a:rPr>
              <a:t> -  </a:t>
            </a:r>
            <a:r>
              <a:rPr lang="en-GB" sz="11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pageviews-20200930-230000.gz </a:t>
            </a:r>
            <a:endParaRPr sz="1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 b="1">
                <a:latin typeface="Comfortaa"/>
                <a:ea typeface="Comfortaa"/>
                <a:cs typeface="Comfortaa"/>
                <a:sym typeface="Comfortaa"/>
              </a:rPr>
              <a:t>2020-09.enwiki.2020-09.tsv.bz2 </a:t>
            </a:r>
            <a:endParaRPr sz="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Create a table that can hold all of the data in “2020-09.enwiki.2020-09.tsv.bz2.”  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1) CREATE TABLE DUMP_DATA (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wiki_db string,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event_entity string,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event_type string,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…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revision_tags array&lt;string&gt;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) ROW FORMAT DELIMITED FIELDS TERMINATED BY '\t';</a:t>
            </a:r>
            <a:endParaRPr lang="en-GB"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en-GB" sz="8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) LOAD DATA LOCAL INPATH '/home/aliang30</a:t>
            </a:r>
            <a:r>
              <a:rPr lang="en-US" altLang="en-GB" sz="800">
                <a:latin typeface="Comfortaa"/>
                <a:ea typeface="Comfortaa"/>
                <a:cs typeface="Comfortaa"/>
                <a:sym typeface="Comfortaa"/>
              </a:rPr>
              <a:t>/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2020-09.enwiki.2020-09.tsv.bz2' INTO TABLE </a:t>
            </a:r>
            <a:r>
              <a:rPr lang="en-US" altLang="en-GB" sz="800">
                <a:latin typeface="Comfortaa"/>
                <a:ea typeface="Comfortaa"/>
                <a:cs typeface="Comfortaa"/>
                <a:sym typeface="Comfortaa"/>
              </a:rPr>
              <a:t>DUMP_DATA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0"/>
            <a:ext cx="7038900" cy="16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5. Analyze how many users will see the average vandalized Wikipedia page before the offending edit is reversed.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26"/>
          <p:cNvSpPr txBox="1"/>
          <p:nvPr>
            <p:ph type="body" idx="1"/>
          </p:nvPr>
        </p:nvSpPr>
        <p:spPr>
          <a:xfrm>
            <a:off x="1297500" y="914255"/>
            <a:ext cx="7038900" cy="43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</a:t>
            </a:r>
            <a:r>
              <a:rPr lang="en-GB" sz="1200" b="1" u="sng">
                <a:latin typeface="Comfortaa"/>
                <a:ea typeface="Comfortaa"/>
                <a:cs typeface="Comfortaa"/>
                <a:sym typeface="Comfortaa"/>
              </a:rPr>
              <a:t>(cont)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Create tables to insert data and group by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) CREATE TABLE FILTERED_DATA (PAGE_TITLE STRING, revision_seconds_to_identity_revert BIGINT) ROW FORMAT DELIMITED FIELDS TERMINATED BY '\t';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) INSERT INTO FILTERED_DATA (SELECT PAGE_TITLE, revision_seconds_to_identity_revert FROM DUMP_DATA WHERE EVENT_ENTITY='revision' AND revision_seconds_to_identity_revert &gt; 0.0);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) CREATE TABLE UPDATED_FILTERED_DATA (PAGE_TITLE STRING, revision_seconds_to_identity_revert BIGINT) ROW FORMAT DELIMITED FIELDS TERMINATED BY '\t';	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) INSERT INTO UPDATED_FILTERED_DATA (SELECT PAGE_TITLE, SUM (revision_seconds_to_identity_revert) FROM FILTERED_DATA GROUP BY PAGE_TITLE);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5350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Overview of Process </a:t>
            </a:r>
            <a:endParaRPr sz="3000"/>
          </a:p>
        </p:txBody>
      </p:sp>
      <p:sp>
        <p:nvSpPr>
          <p:cNvPr id="143" name="Google Shape;143;p14"/>
          <p:cNvSpPr txBox="1"/>
          <p:nvPr>
            <p:ph type="body" idx="1"/>
          </p:nvPr>
        </p:nvSpPr>
        <p:spPr>
          <a:xfrm>
            <a:off x="1297500" y="13667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mfortaa"/>
                <a:ea typeface="Comfortaa"/>
                <a:cs typeface="Comfortaa"/>
                <a:sym typeface="Comfortaa"/>
              </a:rPr>
              <a:t>1. </a:t>
            </a:r>
            <a:r>
              <a:rPr lang="en-GB" sz="1400">
                <a:latin typeface="Comfortaa"/>
                <a:ea typeface="Comfortaa"/>
                <a:cs typeface="Comfortaa"/>
                <a:sym typeface="Comfortaa"/>
              </a:rPr>
              <a:t>Insert filtered data in table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Comfortaa"/>
                <a:ea typeface="Comfortaa"/>
                <a:cs typeface="Comfortaa"/>
                <a:sym typeface="Comfortaa"/>
              </a:rPr>
              <a:t>2. Combine tables with filtered data (aggregate data if need to)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Comfortaa"/>
                <a:ea typeface="Comfortaa"/>
                <a:cs typeface="Comfortaa"/>
                <a:sym typeface="Comfortaa"/>
              </a:rPr>
              <a:t>3. Do necessary computations in the table with filtered data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Comfortaa"/>
                <a:ea typeface="Comfortaa"/>
                <a:cs typeface="Comfortaa"/>
                <a:sym typeface="Comfortaa"/>
              </a:rPr>
              <a:t>4. Combine results (columns) into one single table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Comfortaa"/>
                <a:ea typeface="Comfortaa"/>
                <a:cs typeface="Comfortaa"/>
                <a:sym typeface="Comfortaa"/>
              </a:rPr>
              <a:t>5. Display the results with limit or where</a:t>
            </a:r>
            <a:r>
              <a:rPr lang="en-GB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0"/>
            <a:ext cx="7038900" cy="16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5. Analyze how many users will see the average vandalized Wikipedia page before the offending edit is reversed.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27"/>
          <p:cNvSpPr txBox="1"/>
          <p:nvPr>
            <p:ph type="body" idx="1"/>
          </p:nvPr>
        </p:nvSpPr>
        <p:spPr>
          <a:xfrm>
            <a:off x="1297500" y="949815"/>
            <a:ext cx="7038900" cy="43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</a:t>
            </a:r>
            <a:r>
              <a:rPr lang="en-GB" sz="1200" b="1" u="sng">
                <a:latin typeface="Comfortaa"/>
                <a:ea typeface="Comfortaa"/>
                <a:cs typeface="Comfortaa"/>
                <a:sym typeface="Comfortaa"/>
              </a:rPr>
              <a:t>(cont)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Reuse the </a:t>
            </a:r>
            <a:r>
              <a:rPr lang="en-US" alt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SEPT_PAGEVIEWS</a:t>
            </a: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 table from earlier that contains the pageview data from Sept with domain_code “en” and “en.m” and inner join the table with UPDATED_FILTERED_DATA (return the rows that have matching page_title and move the results to Q5_RESULTS)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r>
              <a:rPr 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) CREATE TABLE Q5_RESULTS AS </a:t>
            </a:r>
            <a:endParaRPr sz="80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SELECT </a:t>
            </a:r>
            <a:r>
              <a:rPr lang="en-US" alt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SEPT_PAGEVIEWS</a:t>
            </a:r>
            <a:r>
              <a:rPr 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.PAGE_TITLE, </a:t>
            </a:r>
            <a:r>
              <a:rPr lang="en-US" alt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SEPT_PAGE</a:t>
            </a:r>
            <a:r>
              <a:rPr lang="en-US" alt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VIEWS</a:t>
            </a:r>
            <a:r>
              <a:rPr 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.NUM_OF_</a:t>
            </a:r>
            <a:r>
              <a:rPr lang="en-US" alt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REQUESTS</a:t>
            </a:r>
            <a:r>
              <a:rPr 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, UPDATED_FILTERED_DATA.revision_seconds_to_identity_revert	</a:t>
            </a:r>
            <a:endParaRPr sz="80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FROM </a:t>
            </a:r>
            <a:r>
              <a:rPr lang="en-US" alt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SEPT_PAGE</a:t>
            </a:r>
            <a:r>
              <a:rPr lang="en-US" alt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VIEWS</a:t>
            </a:r>
            <a:endParaRPr sz="80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INNER JOIN UPDATED_FILTERED_DATA ON </a:t>
            </a:r>
            <a:r>
              <a:rPr lang="en-US" alt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SEPT_PAGE</a:t>
            </a:r>
            <a:r>
              <a:rPr lang="en-US" alt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VIEWS</a:t>
            </a:r>
            <a:r>
              <a:rPr lang="en-GB" sz="80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.PAGE_TITLE = UPDATED_FILTERED_DATA.PAGE_TITLE;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we want to make our computation: (SUM(NUM_OF_PAGE_VIEWS) / COUNT(PAGE_TITLE) FROM UPDATED_FILTERED_DATA to find the avg number of users that saw the vandalized Wiki page before the edit is reversed.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8</a:t>
            </a: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) SELECT SUM(NUM_OF</a:t>
            </a:r>
            <a:r>
              <a:rPr lang="en-US" alt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_REQUESTS</a:t>
            </a: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) / COUNT(PAGE_TITLE) FROM Q5_RESULTS;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Q5 - 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095" y="1675130"/>
            <a:ext cx="4321810" cy="17932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89860" y="3841750"/>
            <a:ext cx="4328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Answer for Q5 (using only Sept 1st 2020 pageviews)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0"/>
            <a:ext cx="7038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6. What is the total number of English </a:t>
            </a:r>
            <a:r>
              <a:rPr lang="en-GB" sz="1800"/>
              <a:t>articles </a:t>
            </a:r>
            <a:r>
              <a:rPr lang="en-GB" sz="1800"/>
              <a:t>visited on 10/20/2020 with titles that start with the letter ‘a’?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28"/>
          <p:cNvSpPr txBox="1"/>
          <p:nvPr>
            <p:ph type="body" idx="1"/>
          </p:nvPr>
        </p:nvSpPr>
        <p:spPr>
          <a:xfrm>
            <a:off x="1297500" y="413550"/>
            <a:ext cx="7038900" cy="4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SOURCES USED</a:t>
            </a:r>
            <a:endParaRPr sz="1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Comfortaa"/>
                <a:ea typeface="Comfortaa"/>
                <a:cs typeface="Comfortaa"/>
                <a:sym typeface="Comfortaa"/>
              </a:rPr>
              <a:t>pageviews-20201020-000000.gz -  pageviews-20201020-230000.gz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Similar procedure as question 1. First we  create a table that takes in pageview data from Oct containing only domain codes ‘en’ and ‘en.m’.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1) USE PAGEVIEW_DB;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2) CREATE TABLE OCT_PAGEVIEWS (DOMAIN_CODE STRING, PAGE_TITLE STRING, NUM_OF_REQUESTS INT, RESPONSE_BYTES INT) ROW FORMAT DELIMITED FIELDS TERMINATED BY ' 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3) CREATE TABLE EN_PAGEVIEWS (PAGE_TITLE STRING, NUM_OF_REQUESTS INT) ROW FORMAT DELIMITED FIELDS TERMINATED BY ' ';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4) LOAD DATA LOCAL INPATH '/home/aliang30/pageviews-20201020/*' INTO TABLE OCT_PAGEVIEWS;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5) INSERT INTO EN_PAGEVIEWS (SELECT PAGE_TITLE, NUM_OF_REQUESTS FROM OCT_PAGEVIEWS WHERE DOMAIN_CODE='en');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6) INSERT INTO EN_PAGEVIEWS (SELECT PAGE_TITLE, NUM_OF_REQUESTS  FROM OCT_PAGEVIEWS WHERE DOMAIN_CODE='en.m');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0"/>
            <a:ext cx="7038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6. What is the total number of English articles visited on 10/20/2020 with titles that start with the letter ‘a’?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29"/>
          <p:cNvSpPr txBox="1"/>
          <p:nvPr>
            <p:ph type="body" idx="1"/>
          </p:nvPr>
        </p:nvSpPr>
        <p:spPr>
          <a:xfrm>
            <a:off x="1297500" y="752675"/>
            <a:ext cx="7038900" cy="4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</a:t>
            </a:r>
            <a:r>
              <a:rPr lang="en-GB" sz="1200" b="1" u="sng">
                <a:latin typeface="Comfortaa"/>
                <a:ea typeface="Comfortaa"/>
                <a:cs typeface="Comfortaa"/>
                <a:sym typeface="Comfortaa"/>
              </a:rPr>
              <a:t>(cont)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that we have our table with only English wiki articles, we can find the total number of articles that start with the letter ‘a’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7) 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SELECT COUNT(*) AS total_a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FROM EN_PAGEVIEWS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WHERE PAGE_TITLE LIKE 'A%';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97503" y="2571750"/>
            <a:ext cx="380375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2539365" y="4761865"/>
            <a:ext cx="132016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Answer for Q6 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link</a:t>
            </a:r>
            <a:endParaRPr lang="en-GB"/>
          </a:p>
        </p:txBody>
      </p:sp>
      <p:sp>
        <p:nvSpPr>
          <p:cNvPr id="243" name="Google Shape;243;p30"/>
          <p:cNvSpPr txBox="1"/>
          <p:nvPr>
            <p:ph type="body" idx="1"/>
          </p:nvPr>
        </p:nvSpPr>
        <p:spPr>
          <a:xfrm>
            <a:off x="2458720" y="1150620"/>
            <a:ext cx="4081145" cy="2842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https://github.com/AlanLiang1/Project_1.git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0"/>
            <a:ext cx="70389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Which English Wikipedia article got the most traffic on October 20th?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5"/>
          <p:cNvSpPr txBox="1"/>
          <p:nvPr>
            <p:ph type="body" idx="1"/>
          </p:nvPr>
        </p:nvSpPr>
        <p:spPr>
          <a:xfrm>
            <a:off x="1297500" y="942320"/>
            <a:ext cx="7038900" cy="4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DATA USED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pageviews-20201020-000000.gz -  </a:t>
            </a:r>
            <a:endParaRPr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pageviews-20201020-230000.gz</a:t>
            </a:r>
            <a:endParaRPr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First we set up our database and create a table that takes in pageview data from Oct containing only domain codes ‘en’ and ‘en.m’.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1) CREATE DATABASE PAGEVIEW_DB;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2) USE PAGEVIEW_DB;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3) CREATE TABLE OCT_PAGEVIEWS (DOMAIN_CODE STRING, PAGE_TITLE STRING, NUM_OF_REQUESTS INT, RESPONSE_BYTES INT) ROW FORMAT DELIMITED FIELDS TERMINATED BY ' 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4) CREATE TABLE EN_PAGEVIEWS (PAGE_TITLE STRING, NUM_OF_REQUESTS INT) ROW FORMAT DELIMITED FIELDS TERMINATED BY ' ';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(cont in next page...)	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0"/>
            <a:ext cx="70389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Which English Wikipedia article got the most traffic on October 20th?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6"/>
          <p:cNvSpPr txBox="1"/>
          <p:nvPr>
            <p:ph type="body" idx="1"/>
          </p:nvPr>
        </p:nvSpPr>
        <p:spPr>
          <a:xfrm>
            <a:off x="1297500" y="942320"/>
            <a:ext cx="7038900" cy="39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(cont.)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5) LOAD DATA LOCAL INPATH '/home/aliang30/pageviews-20201020/*' INTO TABLE OCT_PAGEVIEWS;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6) INSERT INTO EN_PAGEVIEWS (SELECT 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PAGE_TITLE, NUM_OF_REQUESTS </a:t>
            </a: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FROM OCT_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PAGEVIEWS</a:t>
            </a: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WHERE DOMAIN_CODE='en');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7) INSERT INTO EN_PAGEVIEWS (SELECT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 PAGE_TITLE, NUM_OF_REQUESTS </a:t>
            </a: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FROM OCT_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PAGEVIEWS</a:t>
            </a: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WHERE DOMAIN_CODE='en.m');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(Now that we have our table with only English wiki articles, we want to aggregate the num_of_requests with similar page_titles.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And then we display our results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8) SELECT PAGE_TITLE,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SUM (NUM_OF_REQUESTS) AS num_of_page_views FROM EN_PAGEVIEWS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GROUP BY PAGE_TITLE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ORDER BY SUM(NUM_OF_REQUESTS) DESC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LIMIT 10;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58250" y="2902250"/>
            <a:ext cx="3030700" cy="19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6592570" y="4802505"/>
            <a:ext cx="2224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solidFill>
                  <a:schemeClr val="bg1"/>
                </a:solidFill>
              </a:rPr>
              <a:t>Answer for Q1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0"/>
            <a:ext cx="70389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2. What English Wikipedia article has the largest fraction of its readers follow an internal link to another wikipedia article?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7"/>
          <p:cNvSpPr txBox="1"/>
          <p:nvPr>
            <p:ph type="body" idx="1"/>
          </p:nvPr>
        </p:nvSpPr>
        <p:spPr>
          <a:xfrm>
            <a:off x="1297500" y="1271700"/>
            <a:ext cx="7038900" cy="3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DATA</a:t>
            </a: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USED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We will be using September’s data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pageviews-20200901-000000.gz</a:t>
            </a:r>
            <a:r>
              <a:rPr lang="en-GB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-  </a:t>
            </a:r>
            <a:r>
              <a:rPr lang="en-GB" sz="11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pageviews-20200930-230000.gz</a:t>
            </a:r>
            <a:endParaRPr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clickstream-enwiki-2020-09.tsv</a:t>
            </a:r>
            <a:endParaRPr sz="1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COMPUTATION USED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Percentage of readers follow an internal link = (Total internal_link clicks in article) * 100/Total pageviews) </a:t>
            </a:r>
            <a:endParaRPr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85725" y="0"/>
            <a:ext cx="70389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2. </a:t>
            </a:r>
            <a:r>
              <a:rPr lang="en-GB" sz="1800"/>
              <a:t>What English Wikipedia article has the largest fraction of its readers follow an internal link to another wikipedia article?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18"/>
          <p:cNvSpPr txBox="1"/>
          <p:nvPr>
            <p:ph type="body" idx="1"/>
          </p:nvPr>
        </p:nvSpPr>
        <p:spPr>
          <a:xfrm>
            <a:off x="1285725" y="955885"/>
            <a:ext cx="70389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 First we set up our database and create a table that takes in clickstream data from Sept containing only internal link type.</a:t>
            </a:r>
            <a:endParaRPr sz="1200" b="1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1) CREATE DATABASE CLICKSTREAM_DB;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2) USE CLICKSTREAM_DB;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3) CREATE TABLE CS_TABLE (PREV STRING, CURR STRING, TYPE STRING, NUM_OF_CLICK_THROUGHS INT) ROW FORMAT DELIMITED FIELDS TERMINATED BY '\t';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4) CREATE TABLE INTERNAL_DATA (PREV STRING, NUM_OF_CLICK_THROUGHS INT) ROW FORMAT DELIMITED FIELDS TERMINATED BY '\t';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5)  LOAD DATA LOCAL INPATH '/home/aliang30/clickstream-enwiki-2020-09.tsv' INTO TABLE CS_TABLE;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6) INSERT INTO INTERNAL_DATA (SELECT PREV, NUM_OF_CLICK_THROUGHS FROM CS_TABLE WHERE TYPE='link');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that we have the data that contains only internal links, we must aggregate the num of internal link clicks with similar page_titles and insert new data into a new table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7) CREATE TABLE UPDATED_INTERNAL_DATA (PREV STRING, NUM_OF_CLICK_THROUGHS INT) ROW FORMAT DELIMITED FIELDS TERMINATED BY '\t';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8) INSERT INTO UPDATED_INTERNAL_DATA (SELECT PREV, SUM ( NUM_OF_CLICK_THROUGHS) AS NUM_OF_INTERNAL FROM </a:t>
            </a:r>
            <a:r>
              <a:rPr lang="en-US" altLang="en-GB" sz="800">
                <a:latin typeface="Comfortaa"/>
                <a:ea typeface="Comfortaa"/>
                <a:cs typeface="Comfortaa"/>
                <a:sym typeface="Comfortaa"/>
              </a:rPr>
              <a:t>CS_TABLE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 GROUP BY </a:t>
            </a:r>
            <a:r>
              <a:rPr lang="en-US" altLang="en-GB" sz="800">
                <a:latin typeface="Comfortaa"/>
                <a:ea typeface="Comfortaa"/>
                <a:cs typeface="Comfortaa"/>
                <a:sym typeface="Comfortaa"/>
              </a:rPr>
              <a:t>PREV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);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85725" y="0"/>
            <a:ext cx="70389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2. </a:t>
            </a:r>
            <a:r>
              <a:rPr lang="en-GB" sz="1800"/>
              <a:t>What English Wikipedia article has the largest fraction of its readers follow an internal link to another wikipedia article?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9"/>
          <p:cNvSpPr txBox="1"/>
          <p:nvPr>
            <p:ph type="body" idx="1"/>
          </p:nvPr>
        </p:nvSpPr>
        <p:spPr>
          <a:xfrm>
            <a:off x="1285725" y="922545"/>
            <a:ext cx="70389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(cont))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we need to c</a:t>
            </a: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reate a new table that takes in pageview data from Sept containing only domain codes ‘en’ and ‘en.m’.</a:t>
            </a:r>
            <a:endParaRPr sz="800" b="1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7) CREATE TABLE SEPT_PAGEVIEWS (DOMAIN_CODE STRING, PAGE_TITLE STRING, NUM_OF_REQUESTS INT, RESPONSE_BYTES INT) ROW FORMAT DELIMITED FIELDS TERMINATED BY ' 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8) CREATE TABLE EN_PAGEVIEWS (PAGE_TITLE STRING, NUM_OF_REQUESTS INT) ROW FORMAT DELIMITED FIELDS TERMINATED BY ' ';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9) LOAD DATA LOCAL INPATH '/home/aliang30/pageviews-20200920/*' INTO TABLE SEPT_PAGEVIEWS;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10) INSERT INTO EN_PAGEVIEWS (SELECT PAGE_TITLE, NUM_OF_REQUESTS FROM SEPT_PAGEVIEWS WHERE DOMAIN_CODE='en');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11)  INSERT INTO EN_PAGEVIEWS (SELECT PAGE_TITLE, NUM_OF_REQUESTS FROM SEPT_PAGEVIEWS WHERE DOMAIN_CODE='en.m');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We aggregate the num_of_requests with similar page_titles and insert new data into a seperate table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12) CREATE TABLE UPDATED_EN_PAGEVIEWS (PAGE_TITLE STRING, NUM_OF_REQUESTS INT) ROW FORMAT DELIMITED FIELDS TERMINATED BY ' '; 	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13) INSERT INTO UPDATED_EN_PAGEVIEWS (SELECT PAGE_TITLE, SUM (NUM_OF_REQUESTS) AS NUM_OF_PAGE_VIEWS FROM EN_PAGEVIEWS GROUP BY PAGE_TITLE); 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85725" y="0"/>
            <a:ext cx="70389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2. </a:t>
            </a:r>
            <a:r>
              <a:rPr lang="en-GB" sz="1800"/>
              <a:t>What English Wikipedia article has the largest fraction of its readers follow an internal link to another wikipedia article?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20"/>
          <p:cNvSpPr txBox="1"/>
          <p:nvPr>
            <p:ph type="body" idx="1"/>
          </p:nvPr>
        </p:nvSpPr>
        <p:spPr>
          <a:xfrm>
            <a:off x="1285725" y="948695"/>
            <a:ext cx="70389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HIVE QUERIES USED TO ANSWER THE QUESTION (cont)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that we have our tables that contain 1)  aggregated num_of_requests and 2) aggregated num_of_click_throughs, we will use an inner join to return the rows that have matching page_title.</a:t>
            </a:r>
            <a:endParaRPr sz="800" b="1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14) CREATE TABLE Q2_RESULT AS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SELECT UPDATED_EN_PAGEVIEWS.PAGE_TITLE, UPDATED_EN_PAGEVIEWS.NUM_OF_PAGE_VIEWS, UPDATED_INTERNAL_DATA.NUM_OF_INTERNAL 	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FROM UPDATED_EN_PAGEVIEWS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INNER JOIN UPDATED_INTERNAL_DATA ON UPDATED_EN_PAGEVIEWS.PAGE_TITLE = UPDATED_INTERNAL_DATA.PREV;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Now we want to do our computation: (Total internal_link clicks in article Link total * 100/Total pageview) and store that in the PERCENTAGE_OF_READERS_FOLLOW_A_LINK column. </a:t>
            </a:r>
            <a:endParaRPr sz="8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15) </a:t>
            </a: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SELECT PAGE_TITLE, NUM_OF_PAGE_VIEWS, NUM_OF_INTERNAL, 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CAST(NUM_OF_INTERNAL * 100.0 / NUM_OF_PAGE_VIEWS AS DECIMAL) AS PERCENTAGE_OF_READERS_FOLLOW_A_LINK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FROM Q2_RESULT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ORDER BY PERCENTAGE_OF_READERS_FOLLOW_A_LINK DESC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latin typeface="Comfortaa"/>
                <a:ea typeface="Comfortaa"/>
                <a:cs typeface="Comfortaa"/>
                <a:sym typeface="Comfortaa"/>
              </a:rPr>
              <a:t>LIMIT 10;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Q2 - 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3595" y="135890"/>
            <a:ext cx="5180330" cy="47459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71240" y="4944745"/>
            <a:ext cx="24784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">
                <a:solidFill>
                  <a:schemeClr val="bg1"/>
                </a:solidFill>
              </a:rPr>
              <a:t>Output to Q2 (using only Sept 1st 2020 pageviews) </a:t>
            </a:r>
            <a:endParaRPr 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12978</Words>
  <Application>WPS Presentation</Application>
  <PresentationFormat/>
  <Paragraphs>328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Arial</vt:lpstr>
      <vt:lpstr>Montserrat</vt:lpstr>
      <vt:lpstr>Lato</vt:lpstr>
      <vt:lpstr>Comfortaa</vt:lpstr>
      <vt:lpstr>Microsoft YaHei</vt:lpstr>
      <vt:lpstr>Arial Unicode MS</vt:lpstr>
      <vt:lpstr>Focus</vt:lpstr>
      <vt:lpstr>P1 Presentation</vt:lpstr>
      <vt:lpstr>Overview of Process </vt:lpstr>
      <vt:lpstr>Which English Wikipedia article got the most traffic on October 20th?</vt:lpstr>
      <vt:lpstr>Which English Wikipedia article got the most traffic on October 20th?</vt:lpstr>
      <vt:lpstr>2. What English Wikipedia article has the largest fraction of its readers follow an internal link to another wikipedia article?</vt:lpstr>
      <vt:lpstr>2. What English Wikipedia article has the largest fraction of its readers follow an internal link to another wikipedia article?</vt:lpstr>
      <vt:lpstr>2. What English Wikipedia article has the largest fraction of its readers follow an internal link to another wikipedia article?</vt:lpstr>
      <vt:lpstr>2. What English Wikipedia article has the largest fraction of its readers follow an internal link to another wikipedia article?</vt:lpstr>
      <vt:lpstr>PowerPoint 演示文稿</vt:lpstr>
      <vt:lpstr>PowerPoint 演示文稿</vt:lpstr>
      <vt:lpstr>3. What series of Wikipedia articles, starting with Hotel California, keeps the largest fraction of its readers clicking on internal links? </vt:lpstr>
      <vt:lpstr>3. What series of Wikipedia articles, starting with Hotel California, keeps the largest fraction of its readers clicking on internal links? </vt:lpstr>
      <vt:lpstr>PowerPoint 演示文稿</vt:lpstr>
      <vt:lpstr>PowerPoint 演示文稿</vt:lpstr>
      <vt:lpstr>4. Find an example of an English Wikipedia article that is relatively more popular in the UK. Find the same for the US and Australia. </vt:lpstr>
      <vt:lpstr>4. Find an example of an English Wikipedia article that is relatively more popular in the UK. Find the same for the US and Australia. </vt:lpstr>
      <vt:lpstr>PowerPoint 演示文稿</vt:lpstr>
      <vt:lpstr>5. Analyze how many users will see the average vandalized Wikipedia page before the offending edit is reversed.</vt:lpstr>
      <vt:lpstr>5. Analyze how many users will see the average vandalized Wikipedia page before the offending edit is reversed.</vt:lpstr>
      <vt:lpstr>5. Analyze how many users will see the average vandalized Wikipedia page before the offending edit is reversed.</vt:lpstr>
      <vt:lpstr>PowerPoint 演示文稿</vt:lpstr>
      <vt:lpstr>6. What is the total number of English articles visited on 10/20/2020 with titles that start with the letter ‘a’?</vt:lpstr>
      <vt:lpstr>6. What is the total number of English articles visited on 10/20/2020 with titles that start with the letter ‘a’?</vt:lpstr>
      <vt:lpstr>Github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 Presentation</dc:title>
  <dc:creator/>
  <cp:lastModifiedBy>Alan</cp:lastModifiedBy>
  <cp:revision>6</cp:revision>
  <dcterms:created xsi:type="dcterms:W3CDTF">2020-11-06T21:56:00Z</dcterms:created>
  <dcterms:modified xsi:type="dcterms:W3CDTF">2020-11-10T15:47:16Z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