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F693-57CB-46EE-86C5-E94C1A8ED769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891B-252D-45EA-83CA-DE222FE023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753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F693-57CB-46EE-86C5-E94C1A8ED769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891B-252D-45EA-83CA-DE222FE023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891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F693-57CB-46EE-86C5-E94C1A8ED769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891B-252D-45EA-83CA-DE222FE023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168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F693-57CB-46EE-86C5-E94C1A8ED769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891B-252D-45EA-83CA-DE222FE023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575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F693-57CB-46EE-86C5-E94C1A8ED769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891B-252D-45EA-83CA-DE222FE023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987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F693-57CB-46EE-86C5-E94C1A8ED769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891B-252D-45EA-83CA-DE222FE023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070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F693-57CB-46EE-86C5-E94C1A8ED769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891B-252D-45EA-83CA-DE222FE023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321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F693-57CB-46EE-86C5-E94C1A8ED769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891B-252D-45EA-83CA-DE222FE023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582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F693-57CB-46EE-86C5-E94C1A8ED769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891B-252D-45EA-83CA-DE222FE023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417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F693-57CB-46EE-86C5-E94C1A8ED769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891B-252D-45EA-83CA-DE222FE023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000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F693-57CB-46EE-86C5-E94C1A8ED769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891B-252D-45EA-83CA-DE222FE023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887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FF693-57CB-46EE-86C5-E94C1A8ED769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6891B-252D-45EA-83CA-DE222FE023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375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s-VE" b="1" dirty="0" smtClean="0"/>
              <a:t>Reporte de Avance de Proyecto</a:t>
            </a:r>
            <a:r>
              <a:rPr lang="es-VE" sz="2400" b="1" dirty="0">
                <a:solidFill>
                  <a:srgbClr val="00B050"/>
                </a:solidFill>
              </a:rPr>
              <a:t> [Nombre del Proyecto]</a:t>
            </a:r>
            <a:endParaRPr lang="es-VE" sz="2400" b="1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024188" y="3786189"/>
            <a:ext cx="6400800" cy="1500187"/>
          </a:xfrm>
        </p:spPr>
        <p:txBody>
          <a:bodyPr rtlCol="0">
            <a:normAutofit fontScale="85000" lnSpcReduction="20000"/>
          </a:bodyPr>
          <a:lstStyle/>
          <a:p>
            <a:pPr algn="l">
              <a:defRPr/>
            </a:pPr>
            <a:r>
              <a:rPr lang="es-VE" sz="2800" b="1" dirty="0"/>
              <a:t>Período: </a:t>
            </a:r>
            <a:r>
              <a:rPr lang="es-VE" sz="2800" b="1" dirty="0">
                <a:solidFill>
                  <a:srgbClr val="00B050"/>
                </a:solidFill>
              </a:rPr>
              <a:t>[dd/mm/aaaa] al [dd/mm/aaaa]</a:t>
            </a:r>
          </a:p>
          <a:p>
            <a:pPr algn="l">
              <a:defRPr/>
            </a:pPr>
            <a:r>
              <a:rPr lang="es-VE" sz="2800" b="1" dirty="0"/>
              <a:t>Organización: </a:t>
            </a:r>
            <a:r>
              <a:rPr lang="es-VE" sz="2800" b="1" dirty="0">
                <a:solidFill>
                  <a:srgbClr val="00B050"/>
                </a:solidFill>
              </a:rPr>
              <a:t>[Empresa / Organización]</a:t>
            </a:r>
            <a:endParaRPr lang="es-VE" sz="2800" b="1" dirty="0"/>
          </a:p>
          <a:p>
            <a:pPr algn="l">
              <a:defRPr/>
            </a:pPr>
            <a:r>
              <a:rPr lang="es-VE" sz="2800" b="1" dirty="0"/>
              <a:t>Cliente: </a:t>
            </a:r>
            <a:r>
              <a:rPr lang="es-VE" sz="2800" b="1" dirty="0">
                <a:solidFill>
                  <a:srgbClr val="00B050"/>
                </a:solidFill>
              </a:rPr>
              <a:t>[Principal cliente interno del proyecto]</a:t>
            </a:r>
          </a:p>
          <a:p>
            <a:pPr algn="l">
              <a:defRPr/>
            </a:pPr>
            <a:r>
              <a:rPr lang="es-VE" sz="2800" b="1" dirty="0"/>
              <a:t>Gerente del Proyecto: </a:t>
            </a:r>
            <a:r>
              <a:rPr lang="es-VE" sz="2800" b="1" dirty="0">
                <a:solidFill>
                  <a:srgbClr val="00B050"/>
                </a:solidFill>
              </a:rPr>
              <a:t>[Nombre del Gerente]</a:t>
            </a:r>
            <a:endParaRPr lang="es-VE" sz="2800" b="1" dirty="0"/>
          </a:p>
          <a:p>
            <a:pPr algn="l">
              <a:defRPr/>
            </a:pPr>
            <a:endParaRPr lang="es-VE" sz="2800" b="1" dirty="0"/>
          </a:p>
          <a:p>
            <a:pPr algn="l">
              <a:defRPr/>
            </a:pPr>
            <a:endParaRPr lang="es-VE" sz="2800" b="1" dirty="0">
              <a:solidFill>
                <a:srgbClr val="00B050"/>
              </a:solidFill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 smtClean="0"/>
              <a:t>Centro de Desarrollo de Software e Investigación</a:t>
            </a:r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BBE491-7CC4-4674-AE06-167FAC1922A8}" type="slidenum">
              <a:rPr lang="es-VE" smtClean="0"/>
              <a:pPr>
                <a:defRPr/>
              </a:pPr>
              <a:t>1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36382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 txBox="1">
            <a:spLocks/>
          </p:cNvSpPr>
          <p:nvPr/>
        </p:nvSpPr>
        <p:spPr>
          <a:xfrm>
            <a:off x="1681163" y="1357300"/>
            <a:ext cx="7772400" cy="357188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s-VE" sz="2800" b="1" dirty="0">
                <a:latin typeface="+mj-lt"/>
                <a:ea typeface="+mj-ea"/>
                <a:cs typeface="+mj-cs"/>
              </a:rPr>
              <a:t>Indicadores y proyecciones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87B92-8B50-4D90-A7E3-AE929F326AA9}" type="slidenum">
              <a:rPr lang="es-VE" smtClean="0"/>
              <a:pPr>
                <a:defRPr/>
              </a:pPr>
              <a:t>2</a:t>
            </a:fld>
            <a:endParaRPr lang="es-VE" dirty="0"/>
          </a:p>
        </p:txBody>
      </p:sp>
      <p:sp>
        <p:nvSpPr>
          <p:cNvPr id="11268" name="3 CuadroTexto"/>
          <p:cNvSpPr txBox="1">
            <a:spLocks noChangeArrowheads="1"/>
          </p:cNvSpPr>
          <p:nvPr/>
        </p:nvSpPr>
        <p:spPr bwMode="auto">
          <a:xfrm>
            <a:off x="1738314" y="1785938"/>
            <a:ext cx="4071937" cy="26781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 sz="1400" b="1" dirty="0"/>
              <a:t>Situación actual del proyecto</a:t>
            </a:r>
          </a:p>
          <a:p>
            <a:endParaRPr lang="es-VE" sz="1400" dirty="0"/>
          </a:p>
          <a:p>
            <a:r>
              <a:rPr lang="es-VE" sz="1400" dirty="0"/>
              <a:t>Valor Planificado:</a:t>
            </a:r>
          </a:p>
          <a:p>
            <a:r>
              <a:rPr lang="es-VE" sz="1400" dirty="0"/>
              <a:t>Valor Ganado:</a:t>
            </a:r>
          </a:p>
          <a:p>
            <a:r>
              <a:rPr lang="es-VE" sz="1400" dirty="0"/>
              <a:t>Costo real invertido:</a:t>
            </a:r>
          </a:p>
          <a:p>
            <a:endParaRPr lang="es-VE" sz="1400" dirty="0"/>
          </a:p>
          <a:p>
            <a:r>
              <a:rPr lang="es-VE" sz="1400" dirty="0"/>
              <a:t>Variación de cronograma:</a:t>
            </a:r>
          </a:p>
          <a:p>
            <a:r>
              <a:rPr lang="es-VE" sz="1400" dirty="0"/>
              <a:t>Índice de desempeño de cronograma:</a:t>
            </a:r>
          </a:p>
          <a:p>
            <a:endParaRPr lang="es-VE" sz="1400" dirty="0"/>
          </a:p>
          <a:p>
            <a:r>
              <a:rPr lang="es-VE" sz="1400" dirty="0"/>
              <a:t>Variación de costo:</a:t>
            </a:r>
          </a:p>
          <a:p>
            <a:r>
              <a:rPr lang="es-VE" sz="1400" dirty="0"/>
              <a:t>Índice de desempeño de costo:</a:t>
            </a:r>
          </a:p>
          <a:p>
            <a:endParaRPr lang="es-VE" sz="1400" dirty="0"/>
          </a:p>
        </p:txBody>
      </p:sp>
      <p:sp>
        <p:nvSpPr>
          <p:cNvPr id="11269" name="4 CuadroTexto"/>
          <p:cNvSpPr txBox="1">
            <a:spLocks noChangeArrowheads="1"/>
          </p:cNvSpPr>
          <p:nvPr/>
        </p:nvSpPr>
        <p:spPr bwMode="auto">
          <a:xfrm>
            <a:off x="1738313" y="4616450"/>
            <a:ext cx="8286750" cy="16004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VE" sz="1400" b="1" dirty="0"/>
              <a:t>Proyecciones</a:t>
            </a:r>
          </a:p>
          <a:p>
            <a:endParaRPr lang="es-VE" sz="1400" dirty="0"/>
          </a:p>
          <a:p>
            <a:r>
              <a:rPr lang="es-VE" sz="1400" dirty="0"/>
              <a:t>Fecha estimada de conclusión:</a:t>
            </a:r>
          </a:p>
          <a:p>
            <a:r>
              <a:rPr lang="es-VE" sz="1400" dirty="0"/>
              <a:t>Presupuesto hasta la conclusión:</a:t>
            </a:r>
          </a:p>
          <a:p>
            <a:r>
              <a:rPr lang="es-VE" sz="1400" dirty="0"/>
              <a:t>Estimación a la conclusión:</a:t>
            </a:r>
          </a:p>
          <a:p>
            <a:r>
              <a:rPr lang="es-VE" sz="1400" dirty="0"/>
              <a:t>Estimación hasta la conclusión:</a:t>
            </a:r>
          </a:p>
          <a:p>
            <a:r>
              <a:rPr lang="es-VE" sz="1400" dirty="0"/>
              <a:t>Índice de desempeño de trabajo por completar</a:t>
            </a:r>
            <a:r>
              <a:rPr lang="es-VE" sz="1400" dirty="0"/>
              <a:t>:</a:t>
            </a:r>
            <a:endParaRPr lang="es-VE" sz="1400" dirty="0"/>
          </a:p>
        </p:txBody>
      </p:sp>
      <p:sp>
        <p:nvSpPr>
          <p:cNvPr id="7" name="6 Rectángulo"/>
          <p:cNvSpPr/>
          <p:nvPr/>
        </p:nvSpPr>
        <p:spPr>
          <a:xfrm>
            <a:off x="5953125" y="1785939"/>
            <a:ext cx="4071938" cy="271463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s-VE" sz="1400" b="1" dirty="0">
                <a:solidFill>
                  <a:schemeClr val="tx1"/>
                </a:solidFill>
              </a:rPr>
              <a:t>Gráfico de Valor Ganado</a:t>
            </a:r>
          </a:p>
        </p:txBody>
      </p:sp>
    </p:spTree>
    <p:extLst>
      <p:ext uri="{BB962C8B-B14F-4D97-AF65-F5344CB8AC3E}">
        <p14:creationId xmlns:p14="http://schemas.microsoft.com/office/powerpoint/2010/main" val="329614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 txBox="1">
            <a:spLocks/>
          </p:cNvSpPr>
          <p:nvPr/>
        </p:nvSpPr>
        <p:spPr>
          <a:xfrm>
            <a:off x="1666875" y="1357314"/>
            <a:ext cx="7772400" cy="357187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s-VE" sz="2800" b="1" dirty="0">
                <a:latin typeface="+mj-lt"/>
                <a:ea typeface="+mj-ea"/>
                <a:cs typeface="+mj-cs"/>
              </a:rPr>
              <a:t>Causas de desviación y acciones correctivas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2DCA4-7D0A-41F7-B372-93BF16DF8374}" type="slidenum">
              <a:rPr lang="es-VE" smtClean="0"/>
              <a:pPr>
                <a:defRPr/>
              </a:pPr>
              <a:t>3</a:t>
            </a:fld>
            <a:endParaRPr lang="es-V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738313" y="1928813"/>
          <a:ext cx="8643998" cy="438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8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Grupo de Actividades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Medición de la Desviación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Responsable de la Actividad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Causa de la</a:t>
                      </a:r>
                      <a:r>
                        <a:rPr lang="es-VE" sz="1400" baseline="0" dirty="0" smtClean="0"/>
                        <a:t> desviación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Acciones Correctivas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Responsable de las Acciones Correctivas</a:t>
                      </a:r>
                      <a:endParaRPr lang="es-V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r>
                        <a:rPr lang="es-VE" sz="1400" dirty="0" smtClean="0">
                          <a:solidFill>
                            <a:srgbClr val="00B050"/>
                          </a:solidFill>
                        </a:rPr>
                        <a:t>Actividad</a:t>
                      </a:r>
                      <a:r>
                        <a:rPr lang="es-VE" sz="1400" baseline="0" dirty="0" smtClean="0">
                          <a:solidFill>
                            <a:srgbClr val="00B050"/>
                          </a:solidFill>
                        </a:rPr>
                        <a:t> o grupo de actividades con desviación.</a:t>
                      </a:r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Si </a:t>
                      </a:r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es de tiempo, costo, alcance o calidad. Se incluye la métrica, según la variable</a:t>
                      </a:r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b="0" dirty="0" smtClean="0">
                          <a:solidFill>
                            <a:srgbClr val="00B050"/>
                          </a:solidFill>
                        </a:rPr>
                        <a:t>Nombre, cargo y departamento responsable.</a:t>
                      </a:r>
                      <a:endParaRPr lang="es-VE" sz="1400" b="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Describe las causas de</a:t>
                      </a:r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la desviación.</a:t>
                      </a:r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Acciones correctivas para corregir la desviación y llevar el proyecto a su plan original.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Nombre, cargo y departamento responsable</a:t>
                      </a:r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de ejecutar las acciones correctivas</a:t>
                      </a:r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b="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b="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b="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b="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63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 txBox="1">
            <a:spLocks/>
          </p:cNvSpPr>
          <p:nvPr/>
        </p:nvSpPr>
        <p:spPr>
          <a:xfrm>
            <a:off x="1681163" y="1357331"/>
            <a:ext cx="7772400" cy="357188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s-VE" sz="2800" b="1" dirty="0">
                <a:latin typeface="+mj-lt"/>
                <a:ea typeface="+mj-ea"/>
                <a:cs typeface="+mj-cs"/>
              </a:rPr>
              <a:t>Logros del período</a:t>
            </a:r>
          </a:p>
        </p:txBody>
      </p:sp>
      <p:sp>
        <p:nvSpPr>
          <p:cNvPr id="15364" name="7 Marcador de contenido"/>
          <p:cNvSpPr>
            <a:spLocks noGrp="1"/>
          </p:cNvSpPr>
          <p:nvPr>
            <p:ph sz="half" idx="1"/>
          </p:nvPr>
        </p:nvSpPr>
        <p:spPr>
          <a:xfrm>
            <a:off x="1738314" y="1928832"/>
            <a:ext cx="8258175" cy="4143375"/>
          </a:xfrm>
        </p:spPr>
        <p:txBody>
          <a:bodyPr/>
          <a:lstStyle/>
          <a:p>
            <a:pPr eaLnBrk="1" hangingPunct="1"/>
            <a:r>
              <a:rPr lang="es-VE" sz="2400">
                <a:solidFill>
                  <a:srgbClr val="00B050"/>
                </a:solidFill>
              </a:rPr>
              <a:t>Actividad / Logro / Hito 1</a:t>
            </a:r>
          </a:p>
          <a:p>
            <a:pPr eaLnBrk="1" hangingPunct="1"/>
            <a:r>
              <a:rPr lang="es-VE" sz="2400">
                <a:solidFill>
                  <a:srgbClr val="00B050"/>
                </a:solidFill>
              </a:rPr>
              <a:t>Actividad / Logro / Hito 2</a:t>
            </a:r>
          </a:p>
          <a:p>
            <a:pPr eaLnBrk="1" hangingPunct="1"/>
            <a:r>
              <a:rPr lang="es-VE" sz="2400">
                <a:solidFill>
                  <a:srgbClr val="00B050"/>
                </a:solidFill>
              </a:rPr>
              <a:t>Actividad / Logro / Hito 3</a:t>
            </a:r>
          </a:p>
          <a:p>
            <a:pPr eaLnBrk="1" hangingPunct="1"/>
            <a:r>
              <a:rPr lang="es-VE" sz="2400">
                <a:solidFill>
                  <a:srgbClr val="00B050"/>
                </a:solidFill>
              </a:rPr>
              <a:t>Actividad / Logro / Hito 4</a:t>
            </a:r>
          </a:p>
          <a:p>
            <a:pPr eaLnBrk="1" hangingPunct="1"/>
            <a:r>
              <a:rPr lang="es-VE" sz="2400">
                <a:solidFill>
                  <a:srgbClr val="00B050"/>
                </a:solidFill>
              </a:rPr>
              <a:t>Actividad / Logro / Hito 5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FDE55-8206-4F2D-970B-3E4676036EF5}" type="slidenum">
              <a:rPr lang="es-VE" smtClean="0"/>
              <a:pPr>
                <a:defRPr/>
              </a:pPr>
              <a:t>4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75818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 txBox="1">
            <a:spLocks/>
          </p:cNvSpPr>
          <p:nvPr/>
        </p:nvSpPr>
        <p:spPr>
          <a:xfrm>
            <a:off x="1666875" y="1357314"/>
            <a:ext cx="7772400" cy="357187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s-VE" sz="2800" b="1" dirty="0">
                <a:latin typeface="+mj-lt"/>
                <a:ea typeface="+mj-ea"/>
                <a:cs typeface="+mj-cs"/>
              </a:rPr>
              <a:t>Estado actual de incidentes</a:t>
            </a:r>
            <a:endParaRPr lang="es-VE" sz="28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23725B-28E3-466D-8259-47A19A6981CC}" type="slidenum">
              <a:rPr lang="es-VE" smtClean="0"/>
              <a:pPr>
                <a:defRPr/>
              </a:pPr>
              <a:t>5</a:t>
            </a:fld>
            <a:endParaRPr lang="es-V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738313" y="1928813"/>
          <a:ext cx="8673634" cy="438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5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Incidente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Actividad</a:t>
                      </a:r>
                      <a:r>
                        <a:rPr lang="es-VE" sz="1400" baseline="0" dirty="0" smtClean="0"/>
                        <a:t> Afectada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Causas del Incidente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Acciones Correctivas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Responsable de las Acciones Correctivas</a:t>
                      </a:r>
                      <a:endParaRPr lang="es-V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r>
                        <a:rPr lang="es-VE" sz="1400" dirty="0" smtClean="0">
                          <a:solidFill>
                            <a:srgbClr val="00B050"/>
                          </a:solidFill>
                        </a:rPr>
                        <a:t>Corresponde con problemas que presenta el proyecto, que ya se han materializado.</a:t>
                      </a:r>
                      <a:r>
                        <a:rPr lang="es-VE" sz="1400" baseline="0" dirty="0" smtClean="0">
                          <a:solidFill>
                            <a:srgbClr val="00B050"/>
                          </a:solidFill>
                        </a:rPr>
                        <a:t> (Es un Riesgo identificado que ya ocurrió, o un Riesgo no identificado que ya ocurrió)</a:t>
                      </a:r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Actividad o Grupos de actividades del proyecto que presentan</a:t>
                      </a:r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desviación. Se describe en que forma fueron afectadas (Costo, Tiempo, Calidad, Alcance, Otra)</a:t>
                      </a:r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Describe las causas</a:t>
                      </a:r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raíz del incidente o problema.</a:t>
                      </a:r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Acciones correctivas que se están tomando para reparar</a:t>
                      </a:r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el defecto o corregir el incidente</a:t>
                      </a:r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Nombre, cargo y departamento responsable</a:t>
                      </a:r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de ejecutar las acciones correctivas</a:t>
                      </a:r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80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 txBox="1">
            <a:spLocks/>
          </p:cNvSpPr>
          <p:nvPr/>
        </p:nvSpPr>
        <p:spPr>
          <a:xfrm>
            <a:off x="1666875" y="1357314"/>
            <a:ext cx="7772400" cy="357187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s-VE" sz="2800" b="1" dirty="0">
                <a:latin typeface="+mj-lt"/>
                <a:ea typeface="+mj-ea"/>
                <a:cs typeface="+mj-cs"/>
              </a:rPr>
              <a:t>Estado actual de riesgos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991EA-58A1-4979-9683-F162A4C506E1}" type="slidenum">
              <a:rPr lang="es-VE" smtClean="0"/>
              <a:pPr>
                <a:defRPr/>
              </a:pPr>
              <a:t>6</a:t>
            </a:fld>
            <a:endParaRPr lang="es-V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738313" y="1928813"/>
          <a:ext cx="8643966" cy="353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5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5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7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Riesgo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Impacto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Plan</a:t>
                      </a:r>
                      <a:r>
                        <a:rPr lang="es-VE" sz="1400" baseline="0" dirty="0" smtClean="0"/>
                        <a:t> de Respuesta al Riesgo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Responsable</a:t>
                      </a:r>
                      <a:r>
                        <a:rPr lang="es-VE" sz="1400" baseline="0" dirty="0" smtClean="0"/>
                        <a:t> del Plan de Respuesta</a:t>
                      </a:r>
                      <a:endParaRPr lang="es-V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r>
                        <a:rPr lang="es-VE" sz="1400" dirty="0" smtClean="0">
                          <a:solidFill>
                            <a:srgbClr val="00B050"/>
                          </a:solidFill>
                        </a:rPr>
                        <a:t>Describe el Riesgo,</a:t>
                      </a:r>
                      <a:r>
                        <a:rPr lang="es-VE" sz="1400" baseline="0" dirty="0" smtClean="0">
                          <a:solidFill>
                            <a:srgbClr val="00B050"/>
                          </a:solidFill>
                        </a:rPr>
                        <a:t> incluyendo sus causas raíces</a:t>
                      </a:r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de proyecto que podría afectarse (Tiempo, Costo, Alcance, Calidad)</a:t>
                      </a:r>
                    </a:p>
                    <a:p>
                      <a:pPr algn="l"/>
                      <a:endParaRPr lang="es-VE" sz="1400" kern="1200" baseline="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Incluye medida de ese impacto según se establezca para cada variable.</a:t>
                      </a:r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Acciones correctivas que se están tomando para reparar</a:t>
                      </a:r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el defecto o corregir el incidente</a:t>
                      </a:r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Nombre, cargo y departamento responsable</a:t>
                      </a:r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de ejecutar las acciones correctivas</a:t>
                      </a:r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56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 txBox="1">
            <a:spLocks/>
          </p:cNvSpPr>
          <p:nvPr/>
        </p:nvSpPr>
        <p:spPr>
          <a:xfrm>
            <a:off x="1666875" y="1357314"/>
            <a:ext cx="7772400" cy="357187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s-VE" sz="2800" b="1" dirty="0">
                <a:latin typeface="+mj-lt"/>
                <a:ea typeface="+mj-ea"/>
                <a:cs typeface="+mj-cs"/>
              </a:rPr>
              <a:t>Estado actual de </a:t>
            </a:r>
            <a:r>
              <a:rPr lang="es-VE" sz="2800" b="1" dirty="0">
                <a:latin typeface="+mj-lt"/>
                <a:ea typeface="+mj-ea"/>
                <a:cs typeface="+mj-cs"/>
              </a:rPr>
              <a:t>solicitudes </a:t>
            </a:r>
            <a:r>
              <a:rPr lang="es-VE" sz="2800" b="1" dirty="0">
                <a:latin typeface="+mj-lt"/>
                <a:ea typeface="+mj-ea"/>
                <a:cs typeface="+mj-cs"/>
              </a:rPr>
              <a:t>de cambio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246C63-C5C4-4F66-B8ED-FD0A108C3B7A}" type="slidenum">
              <a:rPr lang="es-VE" smtClean="0"/>
              <a:pPr>
                <a:defRPr/>
              </a:pPr>
              <a:t>7</a:t>
            </a:fld>
            <a:endParaRPr lang="es-V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738313" y="1857375"/>
          <a:ext cx="8673634" cy="4529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15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55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Número</a:t>
                      </a:r>
                      <a:r>
                        <a:rPr lang="es-VE" sz="1400" baseline="0" dirty="0" smtClean="0"/>
                        <a:t> de Solicitud de Cambio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Fecha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Descripción del Cambio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Impacto del Cambio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Aprobador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Estado</a:t>
                      </a:r>
                      <a:endParaRPr lang="es-V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r>
                        <a:rPr lang="es-VE" sz="1400" dirty="0" smtClean="0">
                          <a:solidFill>
                            <a:srgbClr val="00B050"/>
                          </a:solidFill>
                        </a:rPr>
                        <a:t>Número</a:t>
                      </a:r>
                      <a:r>
                        <a:rPr lang="es-VE" sz="1400" baseline="0" dirty="0" smtClean="0">
                          <a:solidFill>
                            <a:srgbClr val="00B050"/>
                          </a:solidFill>
                        </a:rPr>
                        <a:t> de solicitud de cambio según formato preestablecido.</a:t>
                      </a:r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Fecha de solicitud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Descripción del cambio que se está solicitando.</a:t>
                      </a:r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l"/>
                      <a:endParaRPr lang="es-VE" sz="1400" kern="1200" baseline="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Los Cambios pueden ser de Alcance, Cronograma, Costo, Calidad u otras variables de proyecto.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Los cambios en una variable, por ejemplo alcance, pueden afectar otras variables como por ejemplo</a:t>
                      </a:r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cronograma o costo.</a:t>
                      </a:r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Pueden ser aprobados</a:t>
                      </a:r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por el Comité de Dirección si son de alto impacto, o por algún delegado en el equipo sino son de alto impacto.</a:t>
                      </a:r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Posibles</a:t>
                      </a:r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estados:</a:t>
                      </a:r>
                    </a:p>
                    <a:p>
                      <a:pPr algn="ctr"/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Solicitado</a:t>
                      </a:r>
                    </a:p>
                    <a:p>
                      <a:pPr algn="ctr"/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En Revisión</a:t>
                      </a:r>
                    </a:p>
                    <a:p>
                      <a:pPr algn="ctr"/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Aprobado</a:t>
                      </a:r>
                    </a:p>
                    <a:p>
                      <a:pPr algn="ctr"/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Cerrado</a:t>
                      </a:r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94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 txBox="1">
            <a:spLocks/>
          </p:cNvSpPr>
          <p:nvPr/>
        </p:nvSpPr>
        <p:spPr>
          <a:xfrm>
            <a:off x="1681163" y="1357298"/>
            <a:ext cx="7772400" cy="357188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s-VE" sz="2800" b="1" dirty="0">
                <a:latin typeface="+mj-lt"/>
                <a:ea typeface="+mj-ea"/>
                <a:cs typeface="+mj-cs"/>
              </a:rPr>
              <a:t>Logros planificados para el próximo período</a:t>
            </a:r>
          </a:p>
        </p:txBody>
      </p:sp>
      <p:sp>
        <p:nvSpPr>
          <p:cNvPr id="23556" name="7 Marcador de contenido"/>
          <p:cNvSpPr>
            <a:spLocks noGrp="1"/>
          </p:cNvSpPr>
          <p:nvPr>
            <p:ph sz="half" idx="1"/>
          </p:nvPr>
        </p:nvSpPr>
        <p:spPr>
          <a:xfrm>
            <a:off x="1738314" y="1928803"/>
            <a:ext cx="8258175" cy="4143375"/>
          </a:xfrm>
        </p:spPr>
        <p:txBody>
          <a:bodyPr/>
          <a:lstStyle/>
          <a:p>
            <a:pPr eaLnBrk="1" hangingPunct="1"/>
            <a:r>
              <a:rPr lang="es-VE" sz="2400" dirty="0">
                <a:solidFill>
                  <a:srgbClr val="00B050"/>
                </a:solidFill>
              </a:rPr>
              <a:t>Actividad / Logro / Hito 1</a:t>
            </a:r>
          </a:p>
          <a:p>
            <a:pPr eaLnBrk="1" hangingPunct="1"/>
            <a:r>
              <a:rPr lang="es-VE" sz="2400" dirty="0">
                <a:solidFill>
                  <a:srgbClr val="00B050"/>
                </a:solidFill>
              </a:rPr>
              <a:t>Actividad / Logro / Hito 2</a:t>
            </a:r>
          </a:p>
          <a:p>
            <a:pPr eaLnBrk="1" hangingPunct="1"/>
            <a:r>
              <a:rPr lang="es-VE" sz="2400" dirty="0">
                <a:solidFill>
                  <a:srgbClr val="00B050"/>
                </a:solidFill>
              </a:rPr>
              <a:t>Actividad / Logro / Hito 3</a:t>
            </a:r>
          </a:p>
          <a:p>
            <a:pPr eaLnBrk="1" hangingPunct="1"/>
            <a:r>
              <a:rPr lang="es-VE" sz="2400" dirty="0">
                <a:solidFill>
                  <a:srgbClr val="00B050"/>
                </a:solidFill>
              </a:rPr>
              <a:t>Actividad / Logro / Hito 4</a:t>
            </a:r>
          </a:p>
          <a:p>
            <a:pPr eaLnBrk="1" hangingPunct="1"/>
            <a:r>
              <a:rPr lang="es-VE" sz="2400" dirty="0">
                <a:solidFill>
                  <a:srgbClr val="00B050"/>
                </a:solidFill>
              </a:rPr>
              <a:t>Actividad / Logro / Hito 5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92A026-24A9-409D-881D-8D11EEE8C57A}" type="slidenum">
              <a:rPr lang="es-VE" smtClean="0"/>
              <a:pPr>
                <a:defRPr/>
              </a:pPr>
              <a:t>8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39739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595</Words>
  <Application>Microsoft Office PowerPoint</Application>
  <PresentationFormat>Panorámica</PresentationFormat>
  <Paragraphs>100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Reporte de Avance de Proyecto [Nombre del Proyecto]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de Avance de Proyecto [Nombre del Proyecto]</dc:title>
  <dc:creator>LENOVO</dc:creator>
  <cp:lastModifiedBy>LENOVO</cp:lastModifiedBy>
  <cp:revision>1</cp:revision>
  <dcterms:created xsi:type="dcterms:W3CDTF">2019-02-01T03:52:04Z</dcterms:created>
  <dcterms:modified xsi:type="dcterms:W3CDTF">2019-02-01T04:14:55Z</dcterms:modified>
</cp:coreProperties>
</file>