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AEE47C68-F393-444B-B75D-26AAA4309993}">
  <a:tblStyle styleId="{AEE47C68-F393-444B-B75D-26AAA430999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s-VE"/>
              <a:t>Reporte de Avance de Proyecto</a:t>
            </a:r>
            <a:r>
              <a:rPr b="1" lang="es-VE" sz="2400">
                <a:solidFill>
                  <a:srgbClr val="00B050"/>
                </a:solidFill>
              </a:rPr>
              <a:t> [Nombre del Proyecto]</a:t>
            </a:r>
            <a:endParaRPr b="1" sz="24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3024188" y="3786189"/>
            <a:ext cx="6400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s-VE" sz="2380"/>
              <a:t>Período: </a:t>
            </a:r>
            <a:r>
              <a:rPr b="1" lang="es-VE" sz="2380">
                <a:solidFill>
                  <a:srgbClr val="00B050"/>
                </a:solidFill>
              </a:rPr>
              <a:t>[dd/mm/aaaa] al [dd/mm/aaaa]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s-VE" sz="2380"/>
              <a:t>Organización: </a:t>
            </a:r>
            <a:r>
              <a:rPr b="1" lang="es-VE" sz="2380">
                <a:solidFill>
                  <a:srgbClr val="00B050"/>
                </a:solidFill>
              </a:rPr>
              <a:t>[Empresa / Organización]</a:t>
            </a:r>
            <a:endParaRPr b="1"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s-VE" sz="2380"/>
              <a:t>Cliente: </a:t>
            </a:r>
            <a:r>
              <a:rPr b="1" lang="es-VE" sz="2380">
                <a:solidFill>
                  <a:srgbClr val="00B050"/>
                </a:solidFill>
              </a:rPr>
              <a:t>[Principal cliente interno del proyecto]</a:t>
            </a:r>
            <a:endParaRPr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rPr b="1" lang="es-VE" sz="2380"/>
              <a:t>Gerente del Proyecto: </a:t>
            </a:r>
            <a:r>
              <a:rPr b="1" lang="es-VE" sz="2380">
                <a:solidFill>
                  <a:srgbClr val="00B050"/>
                </a:solidFill>
              </a:rPr>
              <a:t>[Nombre del Gerente]</a:t>
            </a:r>
            <a:endParaRPr b="1"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b="1" sz="2380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80"/>
              <a:buNone/>
            </a:pPr>
            <a:r>
              <a:t/>
            </a:r>
            <a:endParaRPr b="1" sz="2380">
              <a:solidFill>
                <a:srgbClr val="00B050"/>
              </a:solidFill>
            </a:endParaRPr>
          </a:p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VE"/>
              <a:t>Centro de Desarrollo de Software e Investigación</a:t>
            </a:r>
            <a:endParaRPr/>
          </a:p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/>
        </p:nvSpPr>
        <p:spPr>
          <a:xfrm>
            <a:off x="1681163" y="1357300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Indicadores y proyecciones</a:t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738314" y="1785938"/>
            <a:ext cx="4071937" cy="2678112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VE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 del proyecto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Planificado: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Ganado: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Costo real invertido: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cronograma: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cronograma: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Variación de costo: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costo: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1738313" y="4616450"/>
            <a:ext cx="8286750" cy="160043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Proyecciones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 estimada de conclusión: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Presupuesto hasta la conclusión: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a la conclusión: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Estimación hasta la conclusión: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Índice de desempeño de trabajo por completar: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5953125" y="1785939"/>
            <a:ext cx="4071938" cy="2714631"/>
          </a:xfrm>
          <a:prstGeom prst="rect">
            <a:avLst/>
          </a:prstGeom>
          <a:noFill/>
          <a:ln cap="flat" cmpd="sng" w="9525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Gráfico de Valor Ganado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Causas de desviación y acciones correctivas</a:t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03" name="Google Shape;103;p15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{AEE47C68-F393-444B-B75D-26AAA4309993}</a:tableStyleId>
              </a:tblPr>
              <a:tblGrid>
                <a:gridCol w="1109725"/>
                <a:gridCol w="1085350"/>
                <a:gridCol w="1162500"/>
                <a:gridCol w="1928825"/>
                <a:gridCol w="2071700"/>
                <a:gridCol w="1285875"/>
              </a:tblGrid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Grupo de Actividades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Medición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Responsable de la Actividad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Causa de la desviación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-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Reunión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  de Validación  del SRS con el cliente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1:15 minutos de retarasi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Todos</a:t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La causa de esta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desviación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 se debe por  incumplimineto  por parte del cliente 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Buscar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nuevamente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 al cliente  en esta semana para la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validación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 del SRS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Gerente de 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Planeación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Gerente de Calidad y Procesos </a:t>
                      </a:r>
                      <a:endParaRPr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1681163" y="1357331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del período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1738314" y="1928832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5</a:t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incidentes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17" name="Google Shape;117;p17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{AEE47C68-F393-444B-B75D-26AAA4309993}</a:tableStyleId>
              </a:tblPr>
              <a:tblGrid>
                <a:gridCol w="1928825"/>
                <a:gridCol w="1928825"/>
                <a:gridCol w="1714500"/>
                <a:gridCol w="1815575"/>
                <a:gridCol w="1285875"/>
              </a:tblGrid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Actividad Afectada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Causas del Incidente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Responsable de las Acciones Correctivas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Cliente no tuvo tiempo para recibirnos   por ende cambio la fecha de la reunion 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Validación</a:t>
                      </a:r>
                      <a:r>
                        <a:rPr lang="es-VE">
                          <a:solidFill>
                            <a:srgbClr val="00B050"/>
                          </a:solidFill>
                        </a:rPr>
                        <a:t> del SRS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Atraso de la semana 2 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Buscar la forma de tener una junta con el cliente lo mas pronto posible.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>
                          <a:solidFill>
                            <a:srgbClr val="00B050"/>
                          </a:solidFill>
                        </a:rPr>
                        <a:t>Líder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riesgos</a:t>
            </a:r>
            <a:endParaRPr/>
          </a:p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1738313" y="19288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{AEE47C68-F393-444B-B75D-26AAA4309993}</a:tableStyleId>
              </a:tblPr>
              <a:tblGrid>
                <a:gridCol w="2395800"/>
                <a:gridCol w="2395800"/>
                <a:gridCol w="2255150"/>
                <a:gridCol w="1597200"/>
              </a:tblGrid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Impacto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Plan de Respuesta al Riesgo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Responsable del Plan de Respuesta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Describe el Riesgo, incluyendo sus causas raíces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Variable de proyecto que podría afectarse (Tiempo, Costo, Alcance, Calidad)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Incluye medida de ese impacto según se establezca para cada variable.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Acciones correctivas que se están tomando para reparar el defecto o corregir el incidente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Nombre, cargo y departamento responsable de ejecutar las acciones correctivas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/>
        </p:nvSpPr>
        <p:spPr>
          <a:xfrm>
            <a:off x="1666875" y="1357314"/>
            <a:ext cx="7772400" cy="357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actual de solicitudes de cambio</a:t>
            </a:r>
            <a:endParaRPr/>
          </a:p>
        </p:txBody>
      </p:sp>
      <p:sp>
        <p:nvSpPr>
          <p:cNvPr id="130" name="Google Shape;13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  <p:graphicFrame>
        <p:nvGraphicFramePr>
          <p:cNvPr id="131" name="Google Shape;131;p19"/>
          <p:cNvGraphicFramePr/>
          <p:nvPr/>
        </p:nvGraphicFramePr>
        <p:xfrm>
          <a:off x="1738313" y="1857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{AEE47C68-F393-444B-B75D-26AAA4309993}</a:tableStyleId>
              </a:tblPr>
              <a:tblGrid>
                <a:gridCol w="2000275"/>
                <a:gridCol w="956375"/>
                <a:gridCol w="2025850"/>
                <a:gridCol w="1314075"/>
                <a:gridCol w="1391525"/>
                <a:gridCol w="985550"/>
              </a:tblGrid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Número de Solicitud de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Fecha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Descripción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Impacto del Cambio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Aprobador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/>
                        <a:t>Estado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</a:rPr>
                        <a:t>Número de solicitud de cambio según formato preestablecido.</a:t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Fecha de solicitud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cambio que se está solicitando.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pueden ser de Alcance, Cronograma, Costo, Calidad u otras variables de proyecto.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Los cambios en una variable, por ejemplo alcance, pueden afectar otras variables como por ejemplo cronograma o costo.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Pueden ser aprobados por el Comité de Dirección si son de alto impacto, o por algún delegado en el equipo sino son de alto impacto.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Posibles estados: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Solicitado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 Revisión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Aprobado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VE" sz="1400" u="none" cap="none" strike="noStrike">
                          <a:solidFill>
                            <a:srgbClr val="00B05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Cerrado</a:t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  <a:tr h="3572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00B05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/>
        </p:nvSpPr>
        <p:spPr>
          <a:xfrm>
            <a:off x="1681163" y="1357298"/>
            <a:ext cx="7772400" cy="357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VE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Logros planificados para el próximo período</a:t>
            </a:r>
            <a:endParaRPr/>
          </a:p>
        </p:txBody>
      </p:sp>
      <p:sp>
        <p:nvSpPr>
          <p:cNvPr id="137" name="Google Shape;137;p20"/>
          <p:cNvSpPr txBox="1"/>
          <p:nvPr>
            <p:ph idx="1" type="body"/>
          </p:nvPr>
        </p:nvSpPr>
        <p:spPr>
          <a:xfrm>
            <a:off x="1738314" y="1928803"/>
            <a:ext cx="8258175" cy="4143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2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s-VE" sz="2400">
                <a:solidFill>
                  <a:srgbClr val="00B050"/>
                </a:solidFill>
              </a:rPr>
              <a:t>Actividad / Logro / Hito 5</a:t>
            </a:r>
            <a:endParaRPr/>
          </a:p>
        </p:txBody>
      </p:sp>
      <p:sp>
        <p:nvSpPr>
          <p:cNvPr id="138" name="Google Shape;13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VE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