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63" r:id="rId5"/>
    <p:sldId id="266" r:id="rId6"/>
    <p:sldId id="262" r:id="rId7"/>
    <p:sldId id="257" r:id="rId8"/>
    <p:sldId id="258" r:id="rId9"/>
    <p:sldId id="259" r:id="rId10"/>
    <p:sldId id="260" r:id="rId11"/>
    <p:sldId id="261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019"/>
    <a:srgbClr val="E2C044"/>
    <a:srgbClr val="D3D0CB"/>
    <a:srgbClr val="DDD0CB"/>
    <a:srgbClr val="393E41"/>
    <a:srgbClr val="587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>
        <p:scale>
          <a:sx n="100" d="100"/>
          <a:sy n="100" d="100"/>
        </p:scale>
        <p:origin x="106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68C1-CAAC-4B6A-AD57-9DBD305BD597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3FCD-8C6D-47B6-93CD-9FCF77292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87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68C1-CAAC-4B6A-AD57-9DBD305BD597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3FCD-8C6D-47B6-93CD-9FCF77292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6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68C1-CAAC-4B6A-AD57-9DBD305BD597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3FCD-8C6D-47B6-93CD-9FCF77292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90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68C1-CAAC-4B6A-AD57-9DBD305BD597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3FCD-8C6D-47B6-93CD-9FCF77292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69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68C1-CAAC-4B6A-AD57-9DBD305BD597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3FCD-8C6D-47B6-93CD-9FCF77292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41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68C1-CAAC-4B6A-AD57-9DBD305BD597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3FCD-8C6D-47B6-93CD-9FCF77292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08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68C1-CAAC-4B6A-AD57-9DBD305BD597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3FCD-8C6D-47B6-93CD-9FCF77292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76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68C1-CAAC-4B6A-AD57-9DBD305BD597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3FCD-8C6D-47B6-93CD-9FCF77292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83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68C1-CAAC-4B6A-AD57-9DBD305BD597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3FCD-8C6D-47B6-93CD-9FCF77292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00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68C1-CAAC-4B6A-AD57-9DBD305BD597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3FCD-8C6D-47B6-93CD-9FCF77292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85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68C1-CAAC-4B6A-AD57-9DBD305BD597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3FCD-8C6D-47B6-93CD-9FCF77292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97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768C1-CAAC-4B6A-AD57-9DBD305BD597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43FCD-8C6D-47B6-93CD-9FCF77292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74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m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34" y="6210300"/>
            <a:ext cx="1868185" cy="50060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253087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D3D0CB"/>
                </a:solidFill>
                <a:latin typeface="Alegreya Sans Medium" panose="00000600000000000000" pitchFamily="50" charset="0"/>
              </a:rPr>
              <a:t>COMO SEU CÓDIGO SE PARECE? </a:t>
            </a:r>
            <a:endParaRPr lang="en-US" sz="5400" dirty="0">
              <a:solidFill>
                <a:srgbClr val="D3D0CB"/>
              </a:solidFill>
              <a:latin typeface="Alegreya Sans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7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/>
          <p:cNvSpPr/>
          <p:nvPr/>
        </p:nvSpPr>
        <p:spPr>
          <a:xfrm>
            <a:off x="4508390" y="149302"/>
            <a:ext cx="6849137" cy="1794029"/>
          </a:xfrm>
          <a:prstGeom prst="roundRect">
            <a:avLst/>
          </a:prstGeom>
          <a:solidFill>
            <a:srgbClr val="393E41"/>
          </a:solidFill>
          <a:ln>
            <a:solidFill>
              <a:srgbClr val="DDD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/>
          <p:cNvSpPr/>
          <p:nvPr/>
        </p:nvSpPr>
        <p:spPr>
          <a:xfrm>
            <a:off x="4508390" y="2210463"/>
            <a:ext cx="6849137" cy="4500438"/>
          </a:xfrm>
          <a:prstGeom prst="roundRect">
            <a:avLst/>
          </a:prstGeom>
          <a:solidFill>
            <a:srgbClr val="393E41"/>
          </a:solidFill>
          <a:ln>
            <a:solidFill>
              <a:srgbClr val="DDD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50506" y="93306"/>
            <a:ext cx="239681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100" dirty="0">
                <a:solidFill>
                  <a:srgbClr val="E2C044"/>
                </a:solidFill>
                <a:latin typeface="Cambo" panose="02000000000000000000" pitchFamily="50" charset="0"/>
              </a:rPr>
              <a:t>DDD</a:t>
            </a:r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2670285" y="2815730"/>
            <a:ext cx="4937508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600">
                <a:solidFill>
                  <a:srgbClr val="D3D0CB"/>
                </a:solidFill>
                <a:latin typeface="Alegreya Sans" panose="00000500000000000000" pitchFamily="50" charset="0"/>
              </a:defRPr>
            </a:lvl1pPr>
          </a:lstStyle>
          <a:p>
            <a:r>
              <a:rPr lang="en-US" dirty="0"/>
              <a:t>Domain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941931" y="2681905"/>
            <a:ext cx="2620655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API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04822" y="3821610"/>
            <a:ext cx="1710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Backend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104822" y="670142"/>
            <a:ext cx="1807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Frontend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941931" y="3821612"/>
            <a:ext cx="2620655" cy="646331"/>
          </a:xfrm>
          <a:prstGeom prst="rect">
            <a:avLst/>
          </a:prstGeom>
          <a:solidFill>
            <a:srgbClr val="E2C04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E2019"/>
                </a:solidFill>
                <a:latin typeface="Alegreya Sans" panose="00000500000000000000" pitchFamily="50" charset="0"/>
              </a:rPr>
              <a:t>App</a:t>
            </a:r>
            <a:endParaRPr lang="pt-BR" sz="3600" dirty="0">
              <a:solidFill>
                <a:srgbClr val="1E2019"/>
              </a:solidFill>
              <a:latin typeface="Alegreya Sans" panose="00000500000000000000" pitchFamily="50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941931" y="4961319"/>
            <a:ext cx="2620655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Repository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99" y="5851423"/>
            <a:ext cx="586459" cy="781945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7252258" y="5919229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DB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50506" y="993307"/>
            <a:ext cx="1283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D3D0CB"/>
                </a:solidFill>
                <a:latin typeface="Alegreya Sans Medium" panose="00000600000000000000" pitchFamily="50" charset="0"/>
              </a:rPr>
              <a:t>App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935735" y="670142"/>
            <a:ext cx="2626852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JS Framework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6665799" y="1316473"/>
            <a:ext cx="0" cy="1365430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7132320" y="1316473"/>
            <a:ext cx="13208" cy="1365430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6665799" y="3352116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7145528" y="3352116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6665799" y="4491825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7145528" y="4491825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H="1">
            <a:off x="6661869" y="5607650"/>
            <a:ext cx="3930" cy="311579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7145528" y="5607651"/>
            <a:ext cx="0" cy="281180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 flipV="1">
            <a:off x="5462204" y="2822713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5464010" y="3165615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 flipV="1">
            <a:off x="5457815" y="3968551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5459621" y="4311453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 flipV="1">
            <a:off x="5456009" y="5109044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457815" y="5451946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 flipV="1">
            <a:off x="5461701" y="811888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5463507" y="1154790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11234" y="2210463"/>
            <a:ext cx="389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D3D0CB"/>
                </a:solidFill>
              </a:rPr>
              <a:t>Chama o </a:t>
            </a:r>
            <a:r>
              <a:rPr lang="en-US" sz="2400" dirty="0" err="1">
                <a:solidFill>
                  <a:srgbClr val="D3D0CB"/>
                </a:solidFill>
              </a:rPr>
              <a:t>Repositório</a:t>
            </a:r>
            <a:r>
              <a:rPr lang="en-US" sz="2400" dirty="0">
                <a:solidFill>
                  <a:srgbClr val="D3D0C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D3D0C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D3D0CB"/>
                </a:solidFill>
              </a:rPr>
              <a:t>Possui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regras</a:t>
            </a:r>
            <a:r>
              <a:rPr lang="en-US" sz="2400" dirty="0">
                <a:solidFill>
                  <a:srgbClr val="D3D0CB"/>
                </a:solidFill>
              </a:rPr>
              <a:t> de </a:t>
            </a:r>
            <a:r>
              <a:rPr lang="en-US" sz="2400" dirty="0" err="1">
                <a:solidFill>
                  <a:srgbClr val="D3D0CB"/>
                </a:solidFill>
              </a:rPr>
              <a:t>negócio</a:t>
            </a:r>
            <a:r>
              <a:rPr lang="en-US" sz="2400" dirty="0">
                <a:solidFill>
                  <a:srgbClr val="D3D0CB"/>
                </a:solidFill>
              </a:rPr>
              <a:t> que </a:t>
            </a:r>
            <a:r>
              <a:rPr lang="en-US" sz="2400" dirty="0" err="1">
                <a:solidFill>
                  <a:srgbClr val="D3D0CB"/>
                </a:solidFill>
              </a:rPr>
              <a:t>não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são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possível</a:t>
            </a:r>
            <a:r>
              <a:rPr lang="en-US" sz="2400" dirty="0">
                <a:solidFill>
                  <a:srgbClr val="D3D0CB"/>
                </a:solidFill>
              </a:rPr>
              <a:t> de </a:t>
            </a:r>
            <a:r>
              <a:rPr lang="en-US" sz="2400" dirty="0" err="1">
                <a:solidFill>
                  <a:srgbClr val="D3D0CB"/>
                </a:solidFill>
              </a:rPr>
              <a:t>colocar</a:t>
            </a:r>
            <a:r>
              <a:rPr lang="en-US" sz="2400" dirty="0">
                <a:solidFill>
                  <a:srgbClr val="D3D0CB"/>
                </a:solidFill>
              </a:rPr>
              <a:t> no domain.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D3D0C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D3D0CB"/>
                </a:solidFill>
              </a:rPr>
              <a:t>Não</a:t>
            </a:r>
            <a:r>
              <a:rPr lang="en-US" sz="2400" dirty="0">
                <a:solidFill>
                  <a:srgbClr val="D3D0CB"/>
                </a:solidFill>
              </a:rPr>
              <a:t> é </a:t>
            </a:r>
            <a:r>
              <a:rPr lang="en-US" sz="2400" dirty="0" err="1">
                <a:solidFill>
                  <a:srgbClr val="D3D0CB"/>
                </a:solidFill>
              </a:rPr>
              <a:t>reaproveitado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pelo</a:t>
            </a:r>
            <a:r>
              <a:rPr lang="en-US" sz="2400" dirty="0">
                <a:solidFill>
                  <a:srgbClr val="D3D0CB"/>
                </a:solidFill>
              </a:rPr>
              <a:t> frontend, </a:t>
            </a:r>
            <a:r>
              <a:rPr lang="en-US" sz="2400" dirty="0" err="1">
                <a:solidFill>
                  <a:srgbClr val="D3D0CB"/>
                </a:solidFill>
              </a:rPr>
              <a:t>podendo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conter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partes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seguras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como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criptografia</a:t>
            </a:r>
            <a:r>
              <a:rPr lang="en-US" sz="2400" dirty="0">
                <a:solidFill>
                  <a:srgbClr val="D3D0CB"/>
                </a:solidFill>
              </a:rPr>
              <a:t> de </a:t>
            </a:r>
            <a:r>
              <a:rPr lang="en-US" sz="2400" dirty="0" err="1">
                <a:solidFill>
                  <a:srgbClr val="D3D0CB"/>
                </a:solidFill>
              </a:rPr>
              <a:t>senhas</a:t>
            </a:r>
            <a:r>
              <a:rPr lang="en-US" sz="2400" dirty="0">
                <a:solidFill>
                  <a:srgbClr val="D3D0CB"/>
                </a:solidFill>
              </a:rPr>
              <a:t>.</a:t>
            </a:r>
            <a:endParaRPr lang="pt-BR" sz="2400" dirty="0">
              <a:solidFill>
                <a:srgbClr val="D3D0CB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34" y="6210300"/>
            <a:ext cx="1868185" cy="5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7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/>
          <p:cNvSpPr/>
          <p:nvPr/>
        </p:nvSpPr>
        <p:spPr>
          <a:xfrm>
            <a:off x="4508390" y="149302"/>
            <a:ext cx="6849137" cy="1794029"/>
          </a:xfrm>
          <a:prstGeom prst="roundRect">
            <a:avLst/>
          </a:prstGeom>
          <a:solidFill>
            <a:srgbClr val="393E41"/>
          </a:solidFill>
          <a:ln>
            <a:solidFill>
              <a:srgbClr val="DDD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/>
          <p:cNvSpPr/>
          <p:nvPr/>
        </p:nvSpPr>
        <p:spPr>
          <a:xfrm>
            <a:off x="4508390" y="2210463"/>
            <a:ext cx="6849137" cy="4500438"/>
          </a:xfrm>
          <a:prstGeom prst="roundRect">
            <a:avLst/>
          </a:prstGeom>
          <a:solidFill>
            <a:srgbClr val="393E41"/>
          </a:solidFill>
          <a:ln>
            <a:solidFill>
              <a:srgbClr val="DDD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50506" y="93306"/>
            <a:ext cx="239681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100" dirty="0">
                <a:solidFill>
                  <a:srgbClr val="E2C044"/>
                </a:solidFill>
                <a:latin typeface="Cambo" panose="02000000000000000000" pitchFamily="50" charset="0"/>
              </a:rPr>
              <a:t>DDD</a:t>
            </a:r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2670285" y="2815730"/>
            <a:ext cx="4937508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600">
                <a:solidFill>
                  <a:srgbClr val="D3D0CB"/>
                </a:solidFill>
                <a:latin typeface="Alegreya Sans" panose="00000500000000000000" pitchFamily="50" charset="0"/>
              </a:defRPr>
            </a:lvl1pPr>
          </a:lstStyle>
          <a:p>
            <a:r>
              <a:rPr lang="en-US" dirty="0"/>
              <a:t>Domain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941931" y="2681905"/>
            <a:ext cx="2620655" cy="646331"/>
          </a:xfrm>
          <a:prstGeom prst="rect">
            <a:avLst/>
          </a:prstGeom>
          <a:solidFill>
            <a:srgbClr val="E2C04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E2019"/>
                </a:solidFill>
                <a:latin typeface="Alegreya Sans" panose="00000500000000000000" pitchFamily="50" charset="0"/>
              </a:rPr>
              <a:t>API</a:t>
            </a:r>
            <a:endParaRPr lang="pt-BR" sz="3600" dirty="0">
              <a:solidFill>
                <a:srgbClr val="1E2019"/>
              </a:solidFill>
              <a:latin typeface="Alegreya Sans" panose="00000500000000000000" pitchFamily="50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04822" y="3821610"/>
            <a:ext cx="1710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Backend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104822" y="670142"/>
            <a:ext cx="1807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Frontend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941931" y="3821612"/>
            <a:ext cx="2620655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App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941931" y="4961319"/>
            <a:ext cx="2620655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Repository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99" y="5851423"/>
            <a:ext cx="586459" cy="781945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7252258" y="5919229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DB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50506" y="993307"/>
            <a:ext cx="115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D3D0CB"/>
                </a:solidFill>
                <a:latin typeface="Alegreya Sans Medium" panose="00000600000000000000" pitchFamily="50" charset="0"/>
              </a:rPr>
              <a:t>API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935735" y="670142"/>
            <a:ext cx="2626852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JS Framework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6665799" y="1316473"/>
            <a:ext cx="0" cy="1365430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7132320" y="1316473"/>
            <a:ext cx="13208" cy="1365430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6665799" y="3352116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7145528" y="3352116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6665799" y="4491825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7145528" y="4491825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H="1">
            <a:off x="6661869" y="5607650"/>
            <a:ext cx="3930" cy="311579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7145528" y="5607651"/>
            <a:ext cx="0" cy="281180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 flipV="1">
            <a:off x="5462204" y="2822713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5464010" y="3165615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 flipV="1">
            <a:off x="5457815" y="3968551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5459621" y="4311453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 flipV="1">
            <a:off x="5456009" y="5109044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457815" y="5451946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 flipV="1">
            <a:off x="5461701" y="811888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5463507" y="1154790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11234" y="2210463"/>
            <a:ext cx="39136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D3D0CB"/>
                </a:solidFill>
              </a:rPr>
              <a:t>Não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tem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regra</a:t>
            </a:r>
            <a:r>
              <a:rPr lang="en-US" sz="2400" dirty="0">
                <a:solidFill>
                  <a:srgbClr val="D3D0CB"/>
                </a:solidFill>
              </a:rPr>
              <a:t> de </a:t>
            </a:r>
            <a:r>
              <a:rPr lang="en-US" sz="2400" dirty="0" err="1">
                <a:solidFill>
                  <a:srgbClr val="D3D0CB"/>
                </a:solidFill>
              </a:rPr>
              <a:t>negócio</a:t>
            </a:r>
            <a:r>
              <a:rPr lang="en-US" sz="2400" dirty="0">
                <a:solidFill>
                  <a:srgbClr val="D3D0C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D3D0C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D3D0CB"/>
                </a:solidFill>
              </a:rPr>
              <a:t>Fina </a:t>
            </a:r>
            <a:r>
              <a:rPr lang="en-US" sz="2400" dirty="0" err="1">
                <a:solidFill>
                  <a:srgbClr val="D3D0CB"/>
                </a:solidFill>
              </a:rPr>
              <a:t>camada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por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cima</a:t>
            </a:r>
            <a:r>
              <a:rPr lang="en-US" sz="2400" dirty="0">
                <a:solidFill>
                  <a:srgbClr val="D3D0CB"/>
                </a:solidFill>
              </a:rPr>
              <a:t> da App, </a:t>
            </a:r>
            <a:r>
              <a:rPr lang="en-US" sz="2400" dirty="0" err="1">
                <a:solidFill>
                  <a:srgbClr val="D3D0CB"/>
                </a:solidFill>
              </a:rPr>
              <a:t>podendo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ser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substituída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por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qualquer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tecnologia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ou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projeto</a:t>
            </a:r>
            <a:r>
              <a:rPr lang="en-US" sz="2400" dirty="0">
                <a:solidFill>
                  <a:srgbClr val="D3D0C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D3D0CB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34" y="6210300"/>
            <a:ext cx="1868185" cy="5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7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m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34" y="6210300"/>
            <a:ext cx="1868185" cy="50060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272137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E2C044"/>
                </a:solidFill>
                <a:latin typeface="Cambo" panose="02000000000000000000" pitchFamily="50" charset="0"/>
              </a:rPr>
              <a:t>Github.com/</a:t>
            </a:r>
            <a:r>
              <a:rPr lang="en-US" sz="5400" dirty="0" err="1">
                <a:solidFill>
                  <a:srgbClr val="E2C044"/>
                </a:solidFill>
                <a:latin typeface="Cambo" panose="02000000000000000000" pitchFamily="50" charset="0"/>
              </a:rPr>
              <a:t>Polutz</a:t>
            </a:r>
            <a:endParaRPr lang="en-US" sz="5400" dirty="0">
              <a:solidFill>
                <a:srgbClr val="E2C044"/>
              </a:solidFill>
              <a:latin typeface="Cambo" panose="02000000000000000000" pitchFamily="50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225971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3D0CB"/>
                </a:solidFill>
                <a:latin typeface="Alegreya Sans Medium" panose="00000600000000000000" pitchFamily="50" charset="0"/>
              </a:rPr>
              <a:t>EXEMPLO DE DDD:</a:t>
            </a:r>
          </a:p>
        </p:txBody>
      </p:sp>
    </p:spTree>
    <p:extLst>
      <p:ext uri="{BB962C8B-B14F-4D97-AF65-F5344CB8AC3E}">
        <p14:creationId xmlns:p14="http://schemas.microsoft.com/office/powerpoint/2010/main" val="78535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m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34" y="6210300"/>
            <a:ext cx="1868185" cy="50060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911627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D3D0CB"/>
                </a:solidFill>
                <a:latin typeface="Alegreya Sans Medium" panose="00000600000000000000" pitchFamily="50" charset="0"/>
              </a:rPr>
              <a:t>E agora,</a:t>
            </a:r>
          </a:p>
          <a:p>
            <a:pPr algn="ctr"/>
            <a:r>
              <a:rPr lang="en-US" sz="5400" dirty="0" err="1">
                <a:solidFill>
                  <a:srgbClr val="D3D0CB"/>
                </a:solidFill>
                <a:latin typeface="Alegreya Sans Medium" panose="00000600000000000000" pitchFamily="50" charset="0"/>
              </a:rPr>
              <a:t>Preparado</a:t>
            </a:r>
            <a:r>
              <a:rPr lang="en-US" sz="5400" dirty="0">
                <a:solidFill>
                  <a:srgbClr val="D3D0CB"/>
                </a:solidFill>
                <a:latin typeface="Alegreya Sans Medium" panose="00000600000000000000" pitchFamily="50" charset="0"/>
              </a:rPr>
              <a:t> para </a:t>
            </a:r>
            <a:r>
              <a:rPr lang="en-US" sz="5400" dirty="0" err="1">
                <a:solidFill>
                  <a:srgbClr val="D3D0CB"/>
                </a:solidFill>
                <a:latin typeface="Alegreya Sans Medium" panose="00000600000000000000" pitchFamily="50" charset="0"/>
              </a:rPr>
              <a:t>criar</a:t>
            </a:r>
            <a:r>
              <a:rPr lang="en-US" sz="5400" dirty="0">
                <a:solidFill>
                  <a:srgbClr val="D3D0CB"/>
                </a:solidFill>
                <a:latin typeface="Alegreya Sans Medium" panose="00000600000000000000" pitchFamily="50" charset="0"/>
              </a:rPr>
              <a:t> </a:t>
            </a:r>
            <a:r>
              <a:rPr lang="en-US" sz="5400" dirty="0" err="1">
                <a:solidFill>
                  <a:srgbClr val="D3D0CB"/>
                </a:solidFill>
                <a:latin typeface="Alegreya Sans Medium" panose="00000600000000000000" pitchFamily="50" charset="0"/>
              </a:rPr>
              <a:t>seus</a:t>
            </a:r>
            <a:r>
              <a:rPr lang="en-US" sz="5400" dirty="0">
                <a:solidFill>
                  <a:srgbClr val="D3D0CB"/>
                </a:solidFill>
                <a:latin typeface="Alegreya Sans Medium" panose="00000600000000000000" pitchFamily="50" charset="0"/>
              </a:rPr>
              <a:t> </a:t>
            </a:r>
            <a:r>
              <a:rPr lang="en-US" sz="5400" dirty="0" err="1">
                <a:solidFill>
                  <a:srgbClr val="D3D0CB"/>
                </a:solidFill>
                <a:latin typeface="Alegreya Sans Medium" panose="00000600000000000000" pitchFamily="50" charset="0"/>
              </a:rPr>
              <a:t>sistemas</a:t>
            </a:r>
            <a:r>
              <a:rPr lang="en-US" sz="5400" dirty="0">
                <a:solidFill>
                  <a:srgbClr val="D3D0CB"/>
                </a:solidFill>
                <a:latin typeface="Alegreya Sans Medium" panose="00000600000000000000" pitchFamily="50" charset="0"/>
              </a:rPr>
              <a:t> </a:t>
            </a:r>
            <a:r>
              <a:rPr lang="en-US" sz="5400" dirty="0" err="1">
                <a:solidFill>
                  <a:srgbClr val="D3D0CB"/>
                </a:solidFill>
                <a:latin typeface="Alegreya Sans Medium" panose="00000600000000000000" pitchFamily="50" charset="0"/>
              </a:rPr>
              <a:t>em</a:t>
            </a:r>
            <a:r>
              <a:rPr lang="en-US" sz="5400" dirty="0">
                <a:solidFill>
                  <a:srgbClr val="D3D0CB"/>
                </a:solidFill>
                <a:latin typeface="Alegreya Sans Medium" panose="00000600000000000000" pitchFamily="50" charset="0"/>
              </a:rPr>
              <a:t> </a:t>
            </a:r>
            <a:r>
              <a:rPr lang="en-US" sz="5400" dirty="0" err="1">
                <a:solidFill>
                  <a:srgbClr val="D3D0CB"/>
                </a:solidFill>
                <a:latin typeface="Alegreya Sans Medium" panose="00000600000000000000" pitchFamily="50" charset="0"/>
              </a:rPr>
              <a:t>módulos</a:t>
            </a:r>
            <a:r>
              <a:rPr lang="en-US" sz="5400" dirty="0">
                <a:solidFill>
                  <a:srgbClr val="D3D0CB"/>
                </a:solidFill>
                <a:latin typeface="Alegreya Sans Medium" panose="00000600000000000000" pitchFamily="50" charset="0"/>
              </a:rPr>
              <a:t> </a:t>
            </a:r>
            <a:r>
              <a:rPr lang="en-US" sz="5400" dirty="0" err="1">
                <a:solidFill>
                  <a:srgbClr val="D3D0CB"/>
                </a:solidFill>
                <a:latin typeface="Alegreya Sans Medium" panose="00000600000000000000" pitchFamily="50" charset="0"/>
              </a:rPr>
              <a:t>reaproveitaveis</a:t>
            </a:r>
            <a:r>
              <a:rPr lang="en-US" sz="5400" dirty="0">
                <a:solidFill>
                  <a:srgbClr val="D3D0CB"/>
                </a:solidFill>
                <a:latin typeface="Alegreya Sans Medium" panose="00000600000000000000" pitchFamily="50" charset="0"/>
              </a:rPr>
              <a:t>? </a:t>
            </a:r>
            <a:endParaRPr lang="en-US" sz="5400" dirty="0">
              <a:solidFill>
                <a:srgbClr val="D3D0CB"/>
              </a:solidFill>
              <a:latin typeface="Alegreya Sans Medium" panose="00000600000000000000" pitchFamily="50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453045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D3D0CB"/>
                </a:solidFill>
                <a:latin typeface="Alegreya Sans Medium" panose="00000600000000000000" pitchFamily="50" charset="0"/>
              </a:rPr>
              <a:t>Bons</a:t>
            </a:r>
            <a:r>
              <a:rPr lang="en-US" sz="3600" dirty="0">
                <a:solidFill>
                  <a:srgbClr val="D3D0CB"/>
                </a:solidFill>
                <a:latin typeface="Alegreya Sans Medium" panose="00000600000000000000" pitchFamily="50" charset="0"/>
              </a:rPr>
              <a:t> </a:t>
            </a:r>
            <a:r>
              <a:rPr lang="en-US" sz="3600" dirty="0" err="1">
                <a:solidFill>
                  <a:srgbClr val="D3D0CB"/>
                </a:solidFill>
                <a:latin typeface="Alegreya Sans Medium" panose="00000600000000000000" pitchFamily="50" charset="0"/>
              </a:rPr>
              <a:t>códigos</a:t>
            </a:r>
            <a:r>
              <a:rPr lang="en-US" sz="3600" dirty="0">
                <a:solidFill>
                  <a:srgbClr val="D3D0CB"/>
                </a:solidFill>
                <a:latin typeface="Alegreya Sans Medium" panose="00000600000000000000" pitchFamily="50" charset="0"/>
              </a:rPr>
              <a:t>!</a:t>
            </a:r>
            <a:endParaRPr lang="en-US" sz="3600" dirty="0">
              <a:solidFill>
                <a:srgbClr val="D3D0CB"/>
              </a:solidFill>
              <a:latin typeface="Alegreya Sans Medium" panose="00000600000000000000" pitchFamily="50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-647700" y="58799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E2C044"/>
                </a:solidFill>
                <a:latin typeface="Cambo" panose="02000000000000000000" pitchFamily="50" charset="0"/>
              </a:rPr>
              <a:t>AngeloOcana.com</a:t>
            </a:r>
          </a:p>
          <a:p>
            <a:pPr algn="r"/>
            <a:r>
              <a:rPr lang="en-US" sz="2400" dirty="0">
                <a:solidFill>
                  <a:srgbClr val="E2C044"/>
                </a:solidFill>
                <a:latin typeface="Cambo" panose="02000000000000000000" pitchFamily="50" charset="0"/>
              </a:rPr>
              <a:t>Youtube.com/</a:t>
            </a:r>
            <a:r>
              <a:rPr lang="en-US" sz="2400" dirty="0" err="1">
                <a:solidFill>
                  <a:srgbClr val="E2C044"/>
                </a:solidFill>
                <a:latin typeface="Cambo" panose="02000000000000000000" pitchFamily="50" charset="0"/>
              </a:rPr>
              <a:t>OcanaAngelo</a:t>
            </a:r>
            <a:endParaRPr lang="en-US" sz="2400" dirty="0">
              <a:solidFill>
                <a:srgbClr val="E2C044"/>
              </a:solidFill>
              <a:latin typeface="Cambo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2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m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34" y="6210300"/>
            <a:ext cx="1868185" cy="50060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545119" y="1168839"/>
            <a:ext cx="3074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D3D0CB"/>
                </a:solidFill>
                <a:latin typeface="Alegreya Sans Medium" panose="00000600000000000000" pitchFamily="50" charset="0"/>
              </a:rPr>
              <a:t>Spaghetti?</a:t>
            </a:r>
            <a:endParaRPr lang="en-US" sz="5400" dirty="0">
              <a:solidFill>
                <a:srgbClr val="D3D0CB"/>
              </a:solidFill>
              <a:latin typeface="Alegreya Sans Medium" panose="00000600000000000000" pitchFamily="50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7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m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34" y="6210300"/>
            <a:ext cx="1868185" cy="500601"/>
          </a:xfrm>
          <a:prstGeom prst="rect">
            <a:avLst/>
          </a:prstGeom>
        </p:spPr>
      </p:pic>
      <p:sp>
        <p:nvSpPr>
          <p:cNvPr id="61" name="CaixaDeTexto 60"/>
          <p:cNvSpPr txBox="1"/>
          <p:nvPr/>
        </p:nvSpPr>
        <p:spPr>
          <a:xfrm>
            <a:off x="3825314" y="2295525"/>
            <a:ext cx="2270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D3D0CB"/>
                </a:solidFill>
                <a:latin typeface="Alegreya Sans Medium" panose="00000600000000000000" pitchFamily="50" charset="0"/>
              </a:rPr>
              <a:t>Ravioli?</a:t>
            </a:r>
            <a:endParaRPr lang="en-US" sz="5400" dirty="0">
              <a:solidFill>
                <a:srgbClr val="D3D0CB"/>
              </a:solidFill>
              <a:latin typeface="Alegreya Sans Medium" panose="00000600000000000000" pitchFamily="50" charset="0"/>
            </a:endParaRPr>
          </a:p>
        </p:txBody>
      </p:sp>
      <p:pic>
        <p:nvPicPr>
          <p:cNvPr id="63" name="Imagem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603504"/>
            <a:ext cx="6096000" cy="746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5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m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34" y="6210300"/>
            <a:ext cx="1868185" cy="50060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543279" y="1717207"/>
            <a:ext cx="1695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D3D0CB"/>
                </a:solidFill>
                <a:latin typeface="Alegreya Sans Medium" panose="00000600000000000000" pitchFamily="50" charset="0"/>
              </a:rPr>
              <a:t>Lego?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362"/>
            <a:ext cx="4953000" cy="686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3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m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34" y="6210300"/>
            <a:ext cx="1868185" cy="50060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914900" y="1632588"/>
            <a:ext cx="533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100" dirty="0">
                <a:solidFill>
                  <a:srgbClr val="E2C044"/>
                </a:solidFill>
                <a:latin typeface="Cambo" panose="02000000000000000000" pitchFamily="50" charset="0"/>
              </a:rPr>
              <a:t>Domain</a:t>
            </a:r>
          </a:p>
          <a:p>
            <a:r>
              <a:rPr lang="en-US" sz="8100" dirty="0">
                <a:solidFill>
                  <a:srgbClr val="E2C044"/>
                </a:solidFill>
                <a:latin typeface="Cambo" panose="02000000000000000000" pitchFamily="50" charset="0"/>
              </a:rPr>
              <a:t>Driven</a:t>
            </a:r>
          </a:p>
          <a:p>
            <a:r>
              <a:rPr lang="en-US" sz="8100" dirty="0">
                <a:solidFill>
                  <a:srgbClr val="E2C044"/>
                </a:solidFill>
                <a:latin typeface="Cambo" panose="02000000000000000000" pitchFamily="50" charset="0"/>
              </a:rPr>
              <a:t>Design</a:t>
            </a:r>
          </a:p>
          <a:p>
            <a:endParaRPr lang="en-US" sz="8100" dirty="0">
              <a:solidFill>
                <a:srgbClr val="E2C044"/>
              </a:solidFill>
              <a:latin typeface="Cambo" panose="02000000000000000000" pitchFamily="50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97155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D3D0CB"/>
                </a:solidFill>
                <a:latin typeface="Alegreya Sans Medium" panose="00000600000000000000" pitchFamily="50" charset="0"/>
              </a:rPr>
              <a:t>SOLUÇÃO?</a:t>
            </a:r>
          </a:p>
        </p:txBody>
      </p:sp>
    </p:spTree>
    <p:extLst>
      <p:ext uri="{BB962C8B-B14F-4D97-AF65-F5344CB8AC3E}">
        <p14:creationId xmlns:p14="http://schemas.microsoft.com/office/powerpoint/2010/main" val="155568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/>
          <p:cNvSpPr/>
          <p:nvPr/>
        </p:nvSpPr>
        <p:spPr>
          <a:xfrm>
            <a:off x="4508390" y="149302"/>
            <a:ext cx="6849137" cy="1794029"/>
          </a:xfrm>
          <a:prstGeom prst="roundRect">
            <a:avLst/>
          </a:prstGeom>
          <a:solidFill>
            <a:srgbClr val="393E41"/>
          </a:solidFill>
          <a:ln>
            <a:solidFill>
              <a:srgbClr val="DDD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/>
          <p:cNvSpPr/>
          <p:nvPr/>
        </p:nvSpPr>
        <p:spPr>
          <a:xfrm>
            <a:off x="4508390" y="2210463"/>
            <a:ext cx="6849137" cy="4500438"/>
          </a:xfrm>
          <a:prstGeom prst="roundRect">
            <a:avLst/>
          </a:prstGeom>
          <a:solidFill>
            <a:srgbClr val="393E41"/>
          </a:solidFill>
          <a:ln>
            <a:solidFill>
              <a:srgbClr val="DDD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50506" y="93306"/>
            <a:ext cx="239681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100" dirty="0">
                <a:solidFill>
                  <a:srgbClr val="E2C044"/>
                </a:solidFill>
                <a:latin typeface="Cambo" panose="02000000000000000000" pitchFamily="50" charset="0"/>
              </a:rPr>
              <a:t>DDD</a:t>
            </a:r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3676165" y="3821611"/>
            <a:ext cx="2925746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600">
                <a:solidFill>
                  <a:srgbClr val="D3D0CB"/>
                </a:solidFill>
                <a:latin typeface="Alegreya Sans" panose="00000500000000000000" pitchFamily="50" charset="0"/>
              </a:defRPr>
            </a:lvl1pPr>
          </a:lstStyle>
          <a:p>
            <a:r>
              <a:rPr lang="en-US" dirty="0"/>
              <a:t>Domain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941931" y="2681905"/>
            <a:ext cx="2620655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API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04822" y="3821610"/>
            <a:ext cx="1710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Backend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104822" y="670142"/>
            <a:ext cx="1807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Frontend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941931" y="3821612"/>
            <a:ext cx="2620655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App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941931" y="4961319"/>
            <a:ext cx="2620655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Repository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99" y="5851423"/>
            <a:ext cx="586459" cy="781945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7252258" y="5919229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DB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50506" y="993307"/>
            <a:ext cx="2261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D3D0CB"/>
                </a:solidFill>
                <a:latin typeface="Alegreya Sans Medium" panose="00000600000000000000" pitchFamily="50" charset="0"/>
              </a:rPr>
              <a:t>Com C#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815873" y="670142"/>
            <a:ext cx="3746714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JS Framework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6665799" y="1316473"/>
            <a:ext cx="0" cy="1365430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7132320" y="1316473"/>
            <a:ext cx="13208" cy="1365430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6665799" y="3352116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7145528" y="3352116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6665799" y="4491825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7145528" y="4491825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H="1">
            <a:off x="6661869" y="5607650"/>
            <a:ext cx="3930" cy="311579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7145528" y="5607651"/>
            <a:ext cx="0" cy="281180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 flipV="1">
            <a:off x="5462204" y="2822713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5464010" y="3165615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 flipV="1">
            <a:off x="5457815" y="3968551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5459621" y="4311453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 flipV="1">
            <a:off x="5456009" y="5109044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457815" y="5451946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611234" y="2210463"/>
            <a:ext cx="3476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rgbClr val="D3D0CB"/>
                </a:solidFill>
              </a:rPr>
              <a:t>Javascript</a:t>
            </a:r>
            <a:r>
              <a:rPr lang="en-US" sz="2400" dirty="0">
                <a:solidFill>
                  <a:srgbClr val="D3D0CB"/>
                </a:solidFill>
              </a:rPr>
              <a:t> no frontend e C# no backend.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D3D0C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D3D0CB"/>
                </a:solidFill>
              </a:rPr>
              <a:t>Regra</a:t>
            </a:r>
            <a:r>
              <a:rPr lang="en-US" sz="2400" dirty="0">
                <a:solidFill>
                  <a:srgbClr val="D3D0CB"/>
                </a:solidFill>
              </a:rPr>
              <a:t> de </a:t>
            </a:r>
            <a:r>
              <a:rPr lang="en-US" sz="2400" dirty="0" err="1">
                <a:solidFill>
                  <a:srgbClr val="D3D0CB"/>
                </a:solidFill>
              </a:rPr>
              <a:t>negócio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duplicada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em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js</a:t>
            </a:r>
            <a:r>
              <a:rPr lang="en-US" sz="2400" dirty="0">
                <a:solidFill>
                  <a:srgbClr val="D3D0CB"/>
                </a:solidFill>
              </a:rPr>
              <a:t> e c#.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D3D0C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D3D0CB"/>
                </a:solidFill>
              </a:rPr>
              <a:t>Manutenção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em</a:t>
            </a:r>
            <a:r>
              <a:rPr lang="en-US" sz="2400" dirty="0">
                <a:solidFill>
                  <a:srgbClr val="D3D0CB"/>
                </a:solidFill>
              </a:rPr>
              <a:t> 2 </a:t>
            </a:r>
            <a:r>
              <a:rPr lang="en-US" sz="2400" dirty="0" err="1">
                <a:solidFill>
                  <a:srgbClr val="D3D0CB"/>
                </a:solidFill>
              </a:rPr>
              <a:t>linguagens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diferentes</a:t>
            </a:r>
            <a:r>
              <a:rPr lang="en-US" sz="2400" dirty="0">
                <a:solidFill>
                  <a:srgbClr val="D3D0CB"/>
                </a:solidFill>
              </a:rPr>
              <a:t>, </a:t>
            </a:r>
            <a:r>
              <a:rPr lang="en-US" sz="2400" dirty="0" err="1">
                <a:solidFill>
                  <a:srgbClr val="D3D0CB"/>
                </a:solidFill>
              </a:rPr>
              <a:t>sem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reaproveitamento</a:t>
            </a:r>
            <a:r>
              <a:rPr lang="en-US" sz="2400" dirty="0">
                <a:solidFill>
                  <a:srgbClr val="D3D0CB"/>
                </a:solidFill>
              </a:rPr>
              <a:t> de </a:t>
            </a:r>
            <a:r>
              <a:rPr lang="en-US" sz="2400" dirty="0" err="1">
                <a:solidFill>
                  <a:srgbClr val="D3D0CB"/>
                </a:solidFill>
              </a:rPr>
              <a:t>código</a:t>
            </a:r>
            <a:r>
              <a:rPr lang="en-US" sz="2400" dirty="0">
                <a:solidFill>
                  <a:srgbClr val="D3D0CB"/>
                </a:solidFill>
              </a:rPr>
              <a:t>.</a:t>
            </a:r>
            <a:endParaRPr lang="pt-BR" sz="2400" dirty="0">
              <a:solidFill>
                <a:srgbClr val="D3D0CB"/>
              </a:solidFill>
            </a:endParaRP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34" y="6210300"/>
            <a:ext cx="1868185" cy="5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1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/>
          <p:cNvSpPr/>
          <p:nvPr/>
        </p:nvSpPr>
        <p:spPr>
          <a:xfrm>
            <a:off x="4508390" y="149302"/>
            <a:ext cx="6849137" cy="1794029"/>
          </a:xfrm>
          <a:prstGeom prst="roundRect">
            <a:avLst/>
          </a:prstGeom>
          <a:solidFill>
            <a:srgbClr val="393E41"/>
          </a:solidFill>
          <a:ln>
            <a:solidFill>
              <a:srgbClr val="DDD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/>
          <p:cNvSpPr/>
          <p:nvPr/>
        </p:nvSpPr>
        <p:spPr>
          <a:xfrm>
            <a:off x="4508390" y="2210463"/>
            <a:ext cx="6849137" cy="4500438"/>
          </a:xfrm>
          <a:prstGeom prst="roundRect">
            <a:avLst/>
          </a:prstGeom>
          <a:solidFill>
            <a:srgbClr val="393E41"/>
          </a:solidFill>
          <a:ln>
            <a:solidFill>
              <a:srgbClr val="DDD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50506" y="93306"/>
            <a:ext cx="239681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100" dirty="0">
                <a:solidFill>
                  <a:srgbClr val="E2C044"/>
                </a:solidFill>
                <a:latin typeface="Cambo" panose="02000000000000000000" pitchFamily="50" charset="0"/>
              </a:rPr>
              <a:t>DDD</a:t>
            </a:r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2670285" y="2815730"/>
            <a:ext cx="4937508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600">
                <a:solidFill>
                  <a:srgbClr val="D3D0CB"/>
                </a:solidFill>
                <a:latin typeface="Alegreya Sans" panose="00000500000000000000" pitchFamily="50" charset="0"/>
              </a:defRPr>
            </a:lvl1pPr>
          </a:lstStyle>
          <a:p>
            <a:r>
              <a:rPr lang="en-US" dirty="0"/>
              <a:t>Domain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941931" y="2681905"/>
            <a:ext cx="2620655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API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04822" y="3821610"/>
            <a:ext cx="1710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Backend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104822" y="670142"/>
            <a:ext cx="1807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Frontend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941931" y="3821612"/>
            <a:ext cx="2620655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App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941931" y="4961319"/>
            <a:ext cx="2620655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Repository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99" y="5851423"/>
            <a:ext cx="586459" cy="781945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7252258" y="5919229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DB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50506" y="993307"/>
            <a:ext cx="3587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D3D0CB"/>
                </a:solidFill>
                <a:latin typeface="Alegreya Sans Medium" panose="00000600000000000000" pitchFamily="50" charset="0"/>
              </a:rPr>
              <a:t>Com </a:t>
            </a:r>
            <a:r>
              <a:rPr lang="pt-BR" sz="5400" dirty="0" err="1">
                <a:solidFill>
                  <a:srgbClr val="D3D0CB"/>
                </a:solidFill>
                <a:latin typeface="Alegreya Sans Medium" panose="00000600000000000000" pitchFamily="50" charset="0"/>
              </a:rPr>
              <a:t>NodeJS</a:t>
            </a:r>
            <a:endParaRPr lang="pt-BR" sz="5400" dirty="0">
              <a:solidFill>
                <a:srgbClr val="D3D0CB"/>
              </a:solidFill>
              <a:latin typeface="Alegreya Sans Medium" panose="00000600000000000000" pitchFamily="50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935735" y="670142"/>
            <a:ext cx="2626852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JS Framework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6665799" y="1316473"/>
            <a:ext cx="0" cy="1365430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7132320" y="1316473"/>
            <a:ext cx="13208" cy="1365430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6665799" y="3352116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7145528" y="3352116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6665799" y="4491825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7145528" y="4491825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H="1">
            <a:off x="6661869" y="5607650"/>
            <a:ext cx="3930" cy="311579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7145528" y="5607651"/>
            <a:ext cx="0" cy="281180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 flipV="1">
            <a:off x="5462204" y="2822713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5464010" y="3165615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 flipV="1">
            <a:off x="5457815" y="3968551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5459621" y="4311453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 flipV="1">
            <a:off x="5456009" y="5109044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457815" y="5451946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 flipV="1">
            <a:off x="5461701" y="811888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5463507" y="1154790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11234" y="2210463"/>
            <a:ext cx="34769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rgbClr val="D3D0CB"/>
                </a:solidFill>
              </a:rPr>
              <a:t>Javascript</a:t>
            </a:r>
            <a:r>
              <a:rPr lang="en-US" sz="2400" dirty="0">
                <a:solidFill>
                  <a:srgbClr val="D3D0CB"/>
                </a:solidFill>
              </a:rPr>
              <a:t> no frontend e backend.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D3D0C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D3D0CB"/>
                </a:solidFill>
              </a:rPr>
              <a:t>Reutilização</a:t>
            </a:r>
            <a:r>
              <a:rPr lang="en-US" sz="2400" dirty="0">
                <a:solidFill>
                  <a:srgbClr val="D3D0CB"/>
                </a:solidFill>
              </a:rPr>
              <a:t> da </a:t>
            </a:r>
            <a:r>
              <a:rPr lang="en-US" sz="2400" dirty="0" err="1">
                <a:solidFill>
                  <a:srgbClr val="D3D0CB"/>
                </a:solidFill>
              </a:rPr>
              <a:t>regra</a:t>
            </a:r>
            <a:r>
              <a:rPr lang="en-US" sz="2400" dirty="0">
                <a:solidFill>
                  <a:srgbClr val="D3D0CB"/>
                </a:solidFill>
              </a:rPr>
              <a:t> de </a:t>
            </a:r>
            <a:r>
              <a:rPr lang="en-US" sz="2400" dirty="0" err="1">
                <a:solidFill>
                  <a:srgbClr val="D3D0CB"/>
                </a:solidFill>
              </a:rPr>
              <a:t>negócio</a:t>
            </a:r>
            <a:r>
              <a:rPr lang="en-US" sz="2400" dirty="0">
                <a:solidFill>
                  <a:srgbClr val="D3D0C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D3D0C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D3D0CB"/>
                </a:solidFill>
              </a:rPr>
              <a:t>Manutenção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em</a:t>
            </a:r>
            <a:r>
              <a:rPr lang="en-US" sz="2400" dirty="0">
                <a:solidFill>
                  <a:srgbClr val="D3D0CB"/>
                </a:solidFill>
              </a:rPr>
              <a:t> um </a:t>
            </a:r>
            <a:r>
              <a:rPr lang="en-US" sz="2400" dirty="0" err="1">
                <a:solidFill>
                  <a:srgbClr val="D3D0CB"/>
                </a:solidFill>
              </a:rPr>
              <a:t>único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código</a:t>
            </a:r>
            <a:r>
              <a:rPr lang="en-US" sz="2400" dirty="0">
                <a:solidFill>
                  <a:srgbClr val="D3D0CB"/>
                </a:solidFill>
              </a:rPr>
              <a:t>.</a:t>
            </a:r>
            <a:endParaRPr lang="pt-BR" sz="2400" dirty="0">
              <a:solidFill>
                <a:srgbClr val="D3D0CB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34" y="6210300"/>
            <a:ext cx="1868185" cy="5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1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/>
          <p:cNvSpPr/>
          <p:nvPr/>
        </p:nvSpPr>
        <p:spPr>
          <a:xfrm>
            <a:off x="4508390" y="149302"/>
            <a:ext cx="6849137" cy="1794029"/>
          </a:xfrm>
          <a:prstGeom prst="roundRect">
            <a:avLst/>
          </a:prstGeom>
          <a:solidFill>
            <a:srgbClr val="393E41"/>
          </a:solidFill>
          <a:ln>
            <a:solidFill>
              <a:srgbClr val="DDD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/>
          <p:cNvSpPr/>
          <p:nvPr/>
        </p:nvSpPr>
        <p:spPr>
          <a:xfrm>
            <a:off x="4508390" y="2210463"/>
            <a:ext cx="6849137" cy="4500438"/>
          </a:xfrm>
          <a:prstGeom prst="roundRect">
            <a:avLst/>
          </a:prstGeom>
          <a:solidFill>
            <a:srgbClr val="393E41"/>
          </a:solidFill>
          <a:ln>
            <a:solidFill>
              <a:srgbClr val="DDD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50506" y="93306"/>
            <a:ext cx="239681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100" dirty="0">
                <a:solidFill>
                  <a:srgbClr val="E2C044"/>
                </a:solidFill>
                <a:latin typeface="Cambo" panose="02000000000000000000" pitchFamily="50" charset="0"/>
              </a:rPr>
              <a:t>DDD</a:t>
            </a:r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2670285" y="2815730"/>
            <a:ext cx="4937508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600">
                <a:solidFill>
                  <a:srgbClr val="D3D0CB"/>
                </a:solidFill>
                <a:latin typeface="Alegreya Sans" panose="00000500000000000000" pitchFamily="50" charset="0"/>
              </a:defRPr>
            </a:lvl1pPr>
          </a:lstStyle>
          <a:p>
            <a:r>
              <a:rPr lang="en-US" dirty="0"/>
              <a:t>Domain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941931" y="2681905"/>
            <a:ext cx="2620655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API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04822" y="3821610"/>
            <a:ext cx="1710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Backend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104822" y="670142"/>
            <a:ext cx="1807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Frontend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941931" y="3821612"/>
            <a:ext cx="2620655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App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941931" y="4961319"/>
            <a:ext cx="2620655" cy="646331"/>
          </a:xfrm>
          <a:prstGeom prst="rect">
            <a:avLst/>
          </a:prstGeom>
          <a:solidFill>
            <a:srgbClr val="E2C04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E2019"/>
                </a:solidFill>
                <a:latin typeface="Alegreya Sans" panose="00000500000000000000" pitchFamily="50" charset="0"/>
              </a:rPr>
              <a:t>Repository</a:t>
            </a:r>
            <a:endParaRPr lang="pt-BR" sz="3600" dirty="0">
              <a:solidFill>
                <a:srgbClr val="1E2019"/>
              </a:solidFill>
              <a:latin typeface="Alegreya Sans" panose="00000500000000000000" pitchFamily="50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99" y="5851423"/>
            <a:ext cx="586459" cy="781945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7252258" y="5919229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DB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50506" y="993307"/>
            <a:ext cx="3091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D3D0CB"/>
                </a:solidFill>
                <a:latin typeface="Alegreya Sans Medium" panose="00000600000000000000" pitchFamily="50" charset="0"/>
              </a:rPr>
              <a:t>Repository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935735" y="670142"/>
            <a:ext cx="2626852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JS Framework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6665799" y="1316473"/>
            <a:ext cx="0" cy="1365430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7132320" y="1316473"/>
            <a:ext cx="13208" cy="1365430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6665799" y="3352116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7145528" y="3352116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6665799" y="4491825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7145528" y="4491825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H="1">
            <a:off x="6661869" y="5607650"/>
            <a:ext cx="3930" cy="311579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7145528" y="5607651"/>
            <a:ext cx="0" cy="281180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 flipV="1">
            <a:off x="5462204" y="2822713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5464010" y="3165615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 flipV="1">
            <a:off x="5457815" y="3968551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5459621" y="4311453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 flipV="1">
            <a:off x="5456009" y="5109044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457815" y="5451946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 flipV="1">
            <a:off x="5461701" y="811888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5463507" y="1154790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611234" y="2210463"/>
            <a:ext cx="3476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D3D0CB"/>
                </a:solidFill>
              </a:rPr>
              <a:t>Não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tem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regra</a:t>
            </a:r>
            <a:r>
              <a:rPr lang="en-US" sz="2400" dirty="0">
                <a:solidFill>
                  <a:srgbClr val="D3D0CB"/>
                </a:solidFill>
              </a:rPr>
              <a:t> de </a:t>
            </a:r>
            <a:r>
              <a:rPr lang="en-US" sz="2400" dirty="0" err="1">
                <a:solidFill>
                  <a:srgbClr val="D3D0CB"/>
                </a:solidFill>
              </a:rPr>
              <a:t>negócio</a:t>
            </a:r>
            <a:r>
              <a:rPr lang="en-US" sz="2400" dirty="0">
                <a:solidFill>
                  <a:srgbClr val="D3D0C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D3D0C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D3D0CB"/>
                </a:solidFill>
              </a:rPr>
              <a:t>Única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parte</a:t>
            </a:r>
            <a:r>
              <a:rPr lang="en-US" sz="2400" dirty="0">
                <a:solidFill>
                  <a:srgbClr val="D3D0CB"/>
                </a:solidFill>
              </a:rPr>
              <a:t> do </a:t>
            </a:r>
            <a:r>
              <a:rPr lang="en-US" sz="2400" dirty="0" err="1">
                <a:solidFill>
                  <a:srgbClr val="D3D0CB"/>
                </a:solidFill>
              </a:rPr>
              <a:t>sistema</a:t>
            </a:r>
            <a:r>
              <a:rPr lang="en-US" sz="2400" dirty="0">
                <a:solidFill>
                  <a:srgbClr val="D3D0CB"/>
                </a:solidFill>
              </a:rPr>
              <a:t> que </a:t>
            </a:r>
            <a:r>
              <a:rPr lang="en-US" sz="2400" dirty="0" err="1">
                <a:solidFill>
                  <a:srgbClr val="D3D0CB"/>
                </a:solidFill>
              </a:rPr>
              <a:t>acessa</a:t>
            </a:r>
            <a:r>
              <a:rPr lang="en-US" sz="2400" dirty="0">
                <a:solidFill>
                  <a:srgbClr val="D3D0CB"/>
                </a:solidFill>
              </a:rPr>
              <a:t> o banco de dados.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D3D0C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D3D0CB"/>
                </a:solidFill>
              </a:rPr>
              <a:t>Único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lugar</a:t>
            </a:r>
            <a:r>
              <a:rPr lang="en-US" sz="2400" dirty="0">
                <a:solidFill>
                  <a:srgbClr val="D3D0CB"/>
                </a:solidFill>
              </a:rPr>
              <a:t> para </a:t>
            </a:r>
            <a:r>
              <a:rPr lang="en-US" sz="2400" dirty="0" err="1">
                <a:solidFill>
                  <a:srgbClr val="D3D0CB"/>
                </a:solidFill>
              </a:rPr>
              <a:t>criação</a:t>
            </a:r>
            <a:r>
              <a:rPr lang="en-US" sz="2400" dirty="0">
                <a:solidFill>
                  <a:srgbClr val="D3D0CB"/>
                </a:solidFill>
              </a:rPr>
              <a:t> de queries, inserts, updates e deletes.</a:t>
            </a:r>
            <a:endParaRPr lang="pt-BR" sz="2400" dirty="0">
              <a:solidFill>
                <a:srgbClr val="D3D0CB"/>
              </a:solidFill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34" y="6210300"/>
            <a:ext cx="1868185" cy="5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9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/>
          <p:cNvSpPr/>
          <p:nvPr/>
        </p:nvSpPr>
        <p:spPr>
          <a:xfrm>
            <a:off x="4508390" y="149302"/>
            <a:ext cx="6849137" cy="1794029"/>
          </a:xfrm>
          <a:prstGeom prst="roundRect">
            <a:avLst/>
          </a:prstGeom>
          <a:solidFill>
            <a:srgbClr val="393E41"/>
          </a:solidFill>
          <a:ln>
            <a:solidFill>
              <a:srgbClr val="DDD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/>
          <p:cNvSpPr/>
          <p:nvPr/>
        </p:nvSpPr>
        <p:spPr>
          <a:xfrm>
            <a:off x="4508390" y="2210463"/>
            <a:ext cx="6849137" cy="4500438"/>
          </a:xfrm>
          <a:prstGeom prst="roundRect">
            <a:avLst/>
          </a:prstGeom>
          <a:solidFill>
            <a:srgbClr val="393E41"/>
          </a:solidFill>
          <a:ln>
            <a:solidFill>
              <a:srgbClr val="DDD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50506" y="93306"/>
            <a:ext cx="239681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100" dirty="0">
                <a:solidFill>
                  <a:srgbClr val="E2C044"/>
                </a:solidFill>
                <a:latin typeface="Cambo" panose="02000000000000000000" pitchFamily="50" charset="0"/>
              </a:rPr>
              <a:t>DDD</a:t>
            </a:r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2670285" y="2815730"/>
            <a:ext cx="4937508" cy="646331"/>
          </a:xfrm>
          <a:prstGeom prst="rect">
            <a:avLst/>
          </a:prstGeom>
          <a:solidFill>
            <a:srgbClr val="E2C044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600">
                <a:solidFill>
                  <a:srgbClr val="D3D0CB"/>
                </a:solidFill>
                <a:latin typeface="Alegreya Sans" panose="00000500000000000000" pitchFamily="50" charset="0"/>
              </a:defRPr>
            </a:lvl1pPr>
          </a:lstStyle>
          <a:p>
            <a:r>
              <a:rPr lang="en-US" dirty="0">
                <a:solidFill>
                  <a:srgbClr val="1E2019"/>
                </a:solidFill>
              </a:rPr>
              <a:t>Domain</a:t>
            </a:r>
            <a:endParaRPr lang="pt-BR" dirty="0">
              <a:solidFill>
                <a:srgbClr val="1E2019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941931" y="2681905"/>
            <a:ext cx="2620655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API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04822" y="3821610"/>
            <a:ext cx="1710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Backend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104822" y="670142"/>
            <a:ext cx="1807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Frontend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941931" y="3821612"/>
            <a:ext cx="2620655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App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941931" y="4961319"/>
            <a:ext cx="2620655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Repository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99" y="5851423"/>
            <a:ext cx="586459" cy="781945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7252258" y="5919229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DB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50506" y="993307"/>
            <a:ext cx="2383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D3D0CB"/>
                </a:solidFill>
                <a:latin typeface="Alegreya Sans Medium" panose="00000600000000000000" pitchFamily="50" charset="0"/>
              </a:rPr>
              <a:t>Domain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935735" y="670142"/>
            <a:ext cx="2626852" cy="646331"/>
          </a:xfrm>
          <a:prstGeom prst="rect">
            <a:avLst/>
          </a:prstGeom>
          <a:solidFill>
            <a:srgbClr val="587B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3D0CB"/>
                </a:solidFill>
                <a:latin typeface="Alegreya Sans" panose="00000500000000000000" pitchFamily="50" charset="0"/>
              </a:rPr>
              <a:t>JS Framework</a:t>
            </a:r>
            <a:endParaRPr lang="pt-BR" sz="3600" dirty="0">
              <a:solidFill>
                <a:srgbClr val="D3D0CB"/>
              </a:solidFill>
              <a:latin typeface="Alegreya Sans" panose="00000500000000000000" pitchFamily="50" charset="0"/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6665799" y="1316473"/>
            <a:ext cx="0" cy="1365430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7132320" y="1316473"/>
            <a:ext cx="13208" cy="1365430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6665799" y="3352116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7145528" y="3352116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6665799" y="4491825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7145528" y="4491825"/>
            <a:ext cx="0" cy="469494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H="1">
            <a:off x="6661869" y="5607650"/>
            <a:ext cx="3930" cy="311579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7145528" y="5607651"/>
            <a:ext cx="0" cy="281180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 flipV="1">
            <a:off x="5462204" y="2822713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5464010" y="3165615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 flipV="1">
            <a:off x="5457815" y="3968551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5459621" y="4311453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 flipV="1">
            <a:off x="5456009" y="5109044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457815" y="5451946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 flipV="1">
            <a:off x="5461701" y="811888"/>
            <a:ext cx="479728" cy="1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5463507" y="1154790"/>
            <a:ext cx="477920" cy="1448"/>
          </a:xfrm>
          <a:prstGeom prst="straightConnector1">
            <a:avLst/>
          </a:prstGeom>
          <a:ln>
            <a:solidFill>
              <a:srgbClr val="E2C04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11234" y="2210463"/>
            <a:ext cx="3476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D3D0CB"/>
                </a:solidFill>
              </a:rPr>
              <a:t>Contém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toda</a:t>
            </a:r>
            <a:r>
              <a:rPr lang="en-US" sz="2400" dirty="0">
                <a:solidFill>
                  <a:srgbClr val="D3D0CB"/>
                </a:solidFill>
              </a:rPr>
              <a:t> a </a:t>
            </a:r>
            <a:r>
              <a:rPr lang="en-US" sz="2400" dirty="0" err="1">
                <a:solidFill>
                  <a:srgbClr val="D3D0CB"/>
                </a:solidFill>
              </a:rPr>
              <a:t>regra</a:t>
            </a:r>
            <a:r>
              <a:rPr lang="en-US" sz="2400" dirty="0">
                <a:solidFill>
                  <a:srgbClr val="D3D0CB"/>
                </a:solidFill>
              </a:rPr>
              <a:t> de </a:t>
            </a:r>
            <a:r>
              <a:rPr lang="en-US" sz="2400" dirty="0" err="1">
                <a:solidFill>
                  <a:srgbClr val="D3D0CB"/>
                </a:solidFill>
              </a:rPr>
              <a:t>negócio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possível</a:t>
            </a:r>
            <a:r>
              <a:rPr lang="en-US" sz="2400" dirty="0">
                <a:solidFill>
                  <a:srgbClr val="D3D0C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D3D0C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D3D0CB"/>
                </a:solidFill>
              </a:rPr>
              <a:t>Javascript</a:t>
            </a:r>
            <a:r>
              <a:rPr lang="en-US" sz="2400" dirty="0">
                <a:solidFill>
                  <a:srgbClr val="D3D0CB"/>
                </a:solidFill>
              </a:rPr>
              <a:t> puro.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D3D0C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D3D0CB"/>
                </a:solidFill>
              </a:rPr>
              <a:t>Roda</a:t>
            </a:r>
            <a:r>
              <a:rPr lang="en-US" sz="2400" dirty="0">
                <a:solidFill>
                  <a:srgbClr val="D3D0CB"/>
                </a:solidFill>
              </a:rPr>
              <a:t> no frontend e backend.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D3D0C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D3D0CB"/>
                </a:solidFill>
              </a:rPr>
              <a:t>Não</a:t>
            </a:r>
            <a:r>
              <a:rPr lang="en-US" sz="2400" dirty="0">
                <a:solidFill>
                  <a:srgbClr val="D3D0CB"/>
                </a:solidFill>
              </a:rPr>
              <a:t> </a:t>
            </a:r>
            <a:r>
              <a:rPr lang="en-US" sz="2400" dirty="0" err="1">
                <a:solidFill>
                  <a:srgbClr val="D3D0CB"/>
                </a:solidFill>
              </a:rPr>
              <a:t>conheçe</a:t>
            </a:r>
            <a:r>
              <a:rPr lang="en-US" sz="2400" dirty="0">
                <a:solidFill>
                  <a:srgbClr val="D3D0CB"/>
                </a:solidFill>
              </a:rPr>
              <a:t> o banco de dados.</a:t>
            </a:r>
            <a:endParaRPr lang="pt-BR" sz="2400" dirty="0">
              <a:solidFill>
                <a:srgbClr val="D3D0CB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34" y="6210300"/>
            <a:ext cx="1868185" cy="5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34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273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Alegreya Sans</vt:lpstr>
      <vt:lpstr>Alegreya Sans Medium</vt:lpstr>
      <vt:lpstr>Arial</vt:lpstr>
      <vt:lpstr>Calibri</vt:lpstr>
      <vt:lpstr>Calibri Light</vt:lpstr>
      <vt:lpstr>Cambo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Ângelo Ocanã</dc:creator>
  <cp:lastModifiedBy>Ângelo Ocanã</cp:lastModifiedBy>
  <cp:revision>36</cp:revision>
  <dcterms:created xsi:type="dcterms:W3CDTF">2017-03-09T17:39:40Z</dcterms:created>
  <dcterms:modified xsi:type="dcterms:W3CDTF">2017-03-10T23:40:35Z</dcterms:modified>
</cp:coreProperties>
</file>