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385" r:id="rId5"/>
    <p:sldId id="386" r:id="rId6"/>
    <p:sldId id="403" r:id="rId7"/>
    <p:sldId id="405" r:id="rId8"/>
    <p:sldId id="409" r:id="rId9"/>
    <p:sldId id="406" r:id="rId10"/>
    <p:sldId id="407" r:id="rId11"/>
    <p:sldId id="408" r:id="rId12"/>
    <p:sldId id="410" r:id="rId13"/>
    <p:sldId id="415" r:id="rId14"/>
    <p:sldId id="387" r:id="rId15"/>
    <p:sldId id="404" r:id="rId16"/>
    <p:sldId id="414" r:id="rId17"/>
    <p:sldId id="416" r:id="rId18"/>
    <p:sldId id="423" r:id="rId19"/>
    <p:sldId id="431" r:id="rId20"/>
    <p:sldId id="390" r:id="rId21"/>
    <p:sldId id="426" r:id="rId22"/>
    <p:sldId id="429" r:id="rId23"/>
    <p:sldId id="436" r:id="rId24"/>
    <p:sldId id="437" r:id="rId25"/>
    <p:sldId id="438" r:id="rId26"/>
    <p:sldId id="439" r:id="rId27"/>
    <p:sldId id="441" r:id="rId28"/>
    <p:sldId id="443" r:id="rId29"/>
    <p:sldId id="442" r:id="rId30"/>
    <p:sldId id="444" r:id="rId31"/>
    <p:sldId id="445" r:id="rId32"/>
    <p:sldId id="447" r:id="rId33"/>
    <p:sldId id="428" r:id="rId34"/>
    <p:sldId id="430" r:id="rId35"/>
    <p:sldId id="389" r:id="rId36"/>
    <p:sldId id="418" r:id="rId37"/>
    <p:sldId id="451" r:id="rId38"/>
    <p:sldId id="432" r:id="rId39"/>
    <p:sldId id="433" r:id="rId40"/>
    <p:sldId id="434" r:id="rId41"/>
    <p:sldId id="435" r:id="rId42"/>
    <p:sldId id="448" r:id="rId43"/>
    <p:sldId id="449" r:id="rId44"/>
    <p:sldId id="450" r:id="rId45"/>
    <p:sldId id="393" r:id="rId46"/>
    <p:sldId id="419" r:id="rId47"/>
    <p:sldId id="452" r:id="rId48"/>
    <p:sldId id="388" r:id="rId49"/>
    <p:sldId id="420" r:id="rId50"/>
    <p:sldId id="453" r:id="rId51"/>
    <p:sldId id="266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Capa" id="{1F3D6BE2-24DE-4033-A5C7-AE6E1126091A}">
          <p14:sldIdLst>
            <p14:sldId id="256"/>
          </p14:sldIdLst>
        </p14:section>
        <p14:section name="sumário" id="{5b815bae-061e-4286-887c-dffa69458aff}">
          <p14:sldIdLst>
            <p14:sldId id="385"/>
          </p14:sldIdLst>
        </p14:section>
        <p14:section name="Introdução à Visão Computacional" id="{9147ad24-280f-4c55-8e2a-d060c58ba1b0}">
          <p14:sldIdLst>
            <p14:sldId id="403"/>
            <p14:sldId id="406"/>
            <p14:sldId id="408"/>
            <p14:sldId id="410"/>
            <p14:sldId id="386"/>
            <p14:sldId id="407"/>
            <p14:sldId id="409"/>
            <p14:sldId id="415"/>
            <p14:sldId id="405"/>
          </p14:sldIdLst>
        </p14:section>
        <p14:section name="Representação de Imagens Digitais" id="{7838135e-d0f9-40cb-a3ef-8ca657288fd6}">
          <p14:sldIdLst>
            <p14:sldId id="387"/>
          </p14:sldIdLst>
        </p14:section>
        <p14:section name="Etapas Básicas de um Sistema de Visão Computacional" id="{9a784921-a74c-4aa4-a2d8-d5d2ff942755}">
          <p14:sldIdLst>
            <p14:sldId id="404"/>
          </p14:sldIdLst>
        </p14:section>
        <p14:section name="Aquisição de Imagens" id="{da994c14-0c12-4bb3-bca7-d26926b083d3}">
          <p14:sldIdLst>
            <p14:sldId id="414"/>
            <p14:sldId id="423"/>
            <p14:sldId id="431"/>
            <p14:sldId id="416"/>
          </p14:sldIdLst>
        </p14:section>
        <p14:section name="Pré-Processamento" id="{c82be401-959f-408a-9cef-fe1bc2fbc501}">
          <p14:sldIdLst>
            <p14:sldId id="390"/>
            <p14:sldId id="430"/>
            <p14:sldId id="438"/>
            <p14:sldId id="439"/>
            <p14:sldId id="426"/>
            <p14:sldId id="443"/>
            <p14:sldId id="441"/>
            <p14:sldId id="444"/>
            <p14:sldId id="445"/>
            <p14:sldId id="447"/>
            <p14:sldId id="429"/>
            <p14:sldId id="436"/>
            <p14:sldId id="437"/>
            <p14:sldId id="442"/>
            <p14:sldId id="428"/>
          </p14:sldIdLst>
        </p14:section>
        <p14:section name="Segmentação de Imagens" id="{58a568ea-e41c-48c0-8bc5-40e9bd7f4e96}">
          <p14:sldIdLst>
            <p14:sldId id="389"/>
            <p14:sldId id="418"/>
            <p14:sldId id="432"/>
            <p14:sldId id="433"/>
            <p14:sldId id="434"/>
            <p14:sldId id="448"/>
            <p14:sldId id="449"/>
            <p14:sldId id="450"/>
            <p14:sldId id="435"/>
            <p14:sldId id="451"/>
          </p14:sldIdLst>
        </p14:section>
        <p14:section name="Extração de Atributos" id="{1a8c8559-2c10-4752-9456-f476aec9ed0f}">
          <p14:sldIdLst>
            <p14:sldId id="419"/>
            <p14:sldId id="393"/>
            <p14:sldId id="452"/>
          </p14:sldIdLst>
        </p14:section>
        <p14:section name="Classificação e Reconhecimento" id="{da4b38f6-26af-48b7-bd9e-c6821cd25b43}">
          <p14:sldIdLst>
            <p14:sldId id="388"/>
            <p14:sldId id="420"/>
          </p14:sldIdLst>
        </p14:section>
        <p14:section name="Exemplo prático" id="{3223ac4e-886b-47c1-bcd8-be329016c1fd}">
          <p14:sldIdLst>
            <p14:sldId id="453"/>
          </p14:sldIdLst>
        </p14:section>
        <p14:section name="Agradecimentos" id="{E75CDFCA-404C-4B31-AC8C-8EF3648B3B27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496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customXml" Target="../customXml/item1.xml"/><Relationship Id="rId57" Type="http://schemas.openxmlformats.org/officeDocument/2006/relationships/customXmlProps" Target="../customXml/itemProps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5.png"/><Relationship Id="rId3" Type="http://schemas.openxmlformats.org/officeDocument/2006/relationships/image" Target="../media/image1.sv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3" Type="http://schemas.openxmlformats.org/officeDocument/2006/relationships/image" Target="../media/image37.pn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85" y="1692275"/>
            <a:ext cx="8520430" cy="132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Arial" panose="020B0604020202020204"/>
              </a:rPr>
              <a:t>Uma Breve Introdução à Visão Computacional</a:t>
            </a:r>
            <a:endParaRPr sz="3600" b="1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Arial" panose="020B0604020202020204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610683" y="3709257"/>
            <a:ext cx="4644764" cy="66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100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Arial" panose="020B0604020202020204"/>
              </a:rPr>
              <a:t>Eng. Alan Marques da Rocha.</a:t>
            </a:r>
            <a:endParaRPr sz="2100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Arial" panose="020B0604020202020204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1785" y="262255"/>
            <a:ext cx="2575560" cy="74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 descr="A picture containing text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28385" y="252730"/>
            <a:ext cx="2651760" cy="7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2"/>
          <p:cNvSpPr txBox="1">
            <a:spLocks noGrp="1"/>
          </p:cNvSpPr>
          <p:nvPr/>
        </p:nvSpPr>
        <p:spPr>
          <a:xfrm>
            <a:off x="96520" y="4798060"/>
            <a:ext cx="3141980" cy="345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000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Arial" panose="020B0604020202020204"/>
              </a:rPr>
              <a:t>Disciplina: (BBP1028) Reconhecimento de Padrões</a:t>
            </a:r>
            <a:endParaRPr lang="pt-BR" sz="1000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Arial" panose="020B0604020202020204"/>
            </a:endParaRPr>
          </a:p>
        </p:txBody>
      </p:sp>
      <p:sp>
        <p:nvSpPr>
          <p:cNvPr id="3" name="Google Shape;61;p2"/>
          <p:cNvSpPr txBox="1">
            <a:spLocks noGrp="1"/>
          </p:cNvSpPr>
          <p:nvPr/>
        </p:nvSpPr>
        <p:spPr>
          <a:xfrm>
            <a:off x="6575425" y="4798060"/>
            <a:ext cx="2204720" cy="345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000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Arial" panose="020B0604020202020204"/>
              </a:rPr>
              <a:t>quinta-feira - 13 de julho de 2023</a:t>
            </a:r>
            <a:endParaRPr lang="pt-BR" sz="1000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l="17861" r="18319"/>
          <a:stretch>
            <a:fillRect/>
          </a:stretch>
        </p:blipFill>
        <p:spPr>
          <a:xfrm>
            <a:off x="3510915" y="939165"/>
            <a:ext cx="2121535" cy="391096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632450" y="4460240"/>
            <a:ext cx="2465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latin typeface="CMU Serif" panose="02000603000000000000" pitchFamily="2" charset="0"/>
                <a:cs typeface="CMU Serif" panose="02000603000000000000" pitchFamily="2" charset="0"/>
              </a:rPr>
              <a:t>Fonte: Adaptado de Apple.com</a:t>
            </a:r>
            <a:endParaRPr lang="pt-BR" altLang="en-US" sz="12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rcRect r="4516"/>
          <a:stretch>
            <a:fillRect/>
          </a:stretch>
        </p:blipFill>
        <p:spPr>
          <a:xfrm>
            <a:off x="1494790" y="1005205"/>
            <a:ext cx="1127760" cy="117284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63950" y="1005840"/>
            <a:ext cx="936625" cy="9366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" name="Conector Angulado 7"/>
          <p:cNvCxnSpPr>
            <a:stCxn id="7" idx="2"/>
            <a:endCxn id="5" idx="3"/>
          </p:cNvCxnSpPr>
          <p:nvPr/>
        </p:nvCxnSpPr>
        <p:spPr>
          <a:xfrm rot="10800000" flipV="1">
            <a:off x="2622550" y="1474470"/>
            <a:ext cx="1041400" cy="11747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 de Texto 8"/>
          <p:cNvSpPr txBox="1"/>
          <p:nvPr/>
        </p:nvSpPr>
        <p:spPr>
          <a:xfrm>
            <a:off x="725170" y="2336165"/>
            <a:ext cx="2667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CMU Serif" panose="02000603000000000000" pitchFamily="2" charset="0"/>
                <a:cs typeface="CMU Serif" panose="02000603000000000000" pitchFamily="2" charset="0"/>
              </a:rPr>
              <a:t>Extração de características!!</a:t>
            </a:r>
            <a:endParaRPr lang="pt-BR" altLang="en-US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/>
          <p:nvPr/>
        </p:nvSpPr>
        <p:spPr>
          <a:xfrm>
            <a:off x="547576" y="911966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13" y="2096026"/>
            <a:ext cx="7953153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pt-BR" sz="2300" i="0" dirty="0">
                <a:solidFill>
                  <a:srgbClr val="0C0C0C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</a:t>
            </a:r>
            <a:r>
              <a:rPr lang="pt-BR" sz="2400" i="0" dirty="0">
                <a:solidFill>
                  <a:srgbClr val="0C0C0C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Visão computacional é uma abrangente área de estudo responsável pelo treinamento de computadores/máquinas em busca da compreensão e interpretação do mundo visual.</a:t>
            </a:r>
            <a:r>
              <a:rPr lang="pt-BR" sz="2300" i="0" dirty="0">
                <a:solidFill>
                  <a:srgbClr val="0C0C0C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”</a:t>
            </a:r>
            <a:endParaRPr lang="pt-BR" sz="2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Representação de Imagens Digitais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91822"/>
            <a:ext cx="80488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Etapas Básicas de um Sistema de Visão Computacional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rcRect l="1330" t="2436" r="819" b="4384"/>
          <a:stretch>
            <a:fillRect/>
          </a:stretch>
        </p:blipFill>
        <p:spPr>
          <a:xfrm>
            <a:off x="863600" y="1567180"/>
            <a:ext cx="7363460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 l="1363" r="1363" b="3061"/>
          <a:stretch>
            <a:fillRect/>
          </a:stretch>
        </p:blipFill>
        <p:spPr>
          <a:xfrm>
            <a:off x="876300" y="1503045"/>
            <a:ext cx="7273925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das imagens;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Métodos que simulem a função dos olhos;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Câmeras, </a:t>
            </a:r>
            <a:r>
              <a:rPr lang="pt-BR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scanners, </a:t>
            </a: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filmadoras, etc.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Formação de um </a:t>
            </a:r>
            <a:r>
              <a:rPr lang="pt-BR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 </a:t>
            </a: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 base de imagens;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297940" y="4744085"/>
            <a:ext cx="1820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09357" y="2279301"/>
            <a:ext cx="41165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Conjunto de imagens de módulos fotovoltaicos (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FVs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4" name="Conector: Curvo 23"/>
          <p:cNvCxnSpPr/>
          <p:nvPr/>
        </p:nvCxnSpPr>
        <p:spPr>
          <a:xfrm>
            <a:off x="2614295" y="1913890"/>
            <a:ext cx="2341245" cy="598805"/>
          </a:xfrm>
          <a:prstGeom prst="curvedConnector3">
            <a:avLst>
              <a:gd name="adj1" fmla="val 500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1" y="984152"/>
            <a:ext cx="1563295" cy="259029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1" y="1136552"/>
            <a:ext cx="1563295" cy="259029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1" y="1288952"/>
            <a:ext cx="1563295" cy="25902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81" y="1441352"/>
            <a:ext cx="1563295" cy="259029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81" y="1593752"/>
            <a:ext cx="1563295" cy="259029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81" y="1746152"/>
            <a:ext cx="1563295" cy="259029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81" y="1898552"/>
            <a:ext cx="1563295" cy="2590297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81" y="2050952"/>
            <a:ext cx="1563295" cy="25902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6" y="1212752"/>
            <a:ext cx="1563295" cy="25902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40890" y="1726565"/>
            <a:ext cx="2590165" cy="156337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559685" y="1212850"/>
            <a:ext cx="1579245" cy="245745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" name="Conector de Seta Reta 4"/>
          <p:cNvCxnSpPr>
            <a:stCxn id="3" idx="3"/>
          </p:cNvCxnSpPr>
          <p:nvPr/>
        </p:nvCxnSpPr>
        <p:spPr>
          <a:xfrm>
            <a:off x="4138930" y="1336040"/>
            <a:ext cx="110934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45" y="1045210"/>
            <a:ext cx="3614420" cy="58229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737870" y="3938270"/>
            <a:ext cx="340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Adaptado de (Buerhop-Lutz </a:t>
            </a:r>
            <a:r>
              <a:rPr lang="pt-BR" altLang="en-US" sz="1000" i="1">
                <a:latin typeface="CMU Serif" panose="02000603000000000000" pitchFamily="2" charset="0"/>
                <a:cs typeface="CMU Serif" panose="02000603000000000000" pitchFamily="2" charset="0"/>
              </a:rPr>
              <a:t>et al</a:t>
            </a:r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., 2018)..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rcRect l="2228" t="7422" r="-2228" b="-7422"/>
          <a:stretch>
            <a:fillRect/>
          </a:stretch>
        </p:blipFill>
        <p:spPr>
          <a:xfrm>
            <a:off x="6301105" y="2035175"/>
            <a:ext cx="648000" cy="64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rcRect l="2179" t="7471" r="-120" b="-118"/>
          <a:stretch>
            <a:fillRect/>
          </a:stretch>
        </p:blipFill>
        <p:spPr>
          <a:xfrm>
            <a:off x="6301105" y="3329940"/>
            <a:ext cx="634365" cy="600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rcRect t="5761" r="104" b="-5761"/>
          <a:stretch>
            <a:fillRect/>
          </a:stretch>
        </p:blipFill>
        <p:spPr>
          <a:xfrm>
            <a:off x="7016750" y="2026920"/>
            <a:ext cx="648000" cy="6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rcRect l="-1007" t="3111" r="-463" b="418"/>
          <a:stretch>
            <a:fillRect/>
          </a:stretch>
        </p:blipFill>
        <p:spPr>
          <a:xfrm>
            <a:off x="7007225" y="3329940"/>
            <a:ext cx="657225" cy="6000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rcRect l="3747" t="7520" r="-625" b="-7520"/>
          <a:stretch>
            <a:fillRect/>
          </a:stretch>
        </p:blipFill>
        <p:spPr>
          <a:xfrm>
            <a:off x="7016750" y="2674620"/>
            <a:ext cx="650240" cy="66103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/>
          <a:srcRect l="3404" t="6197" r="126" b="-6197"/>
          <a:stretch>
            <a:fillRect/>
          </a:stretch>
        </p:blipFill>
        <p:spPr>
          <a:xfrm>
            <a:off x="6301105" y="2674620"/>
            <a:ext cx="629920" cy="64770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6209665" y="1949450"/>
            <a:ext cx="1558290" cy="2077720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1" name="Conector curvo 30"/>
          <p:cNvCxnSpPr>
            <a:stCxn id="7" idx="3"/>
            <a:endCxn id="29" idx="3"/>
          </p:cNvCxnSpPr>
          <p:nvPr/>
        </p:nvCxnSpPr>
        <p:spPr>
          <a:xfrm flipH="1">
            <a:off x="7767955" y="1336675"/>
            <a:ext cx="1172210" cy="1651635"/>
          </a:xfrm>
          <a:prstGeom prst="curvedConnector3">
            <a:avLst>
              <a:gd name="adj1" fmla="val 5254"/>
            </a:avLst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 de Texto 31"/>
          <p:cNvSpPr txBox="1"/>
          <p:nvPr/>
        </p:nvSpPr>
        <p:spPr>
          <a:xfrm>
            <a:off x="5838190" y="4246880"/>
            <a:ext cx="2589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b="1">
                <a:solidFill>
                  <a:srgbClr val="FF0000"/>
                </a:solidFill>
                <a:latin typeface="CMU Serif" panose="02000603000000000000" pitchFamily="2" charset="0"/>
                <a:cs typeface="CMU Serif" panose="02000603000000000000" pitchFamily="2" charset="0"/>
              </a:rPr>
              <a:t>Formação de uma base de imagens (</a:t>
            </a:r>
            <a:r>
              <a:rPr lang="pt-BR" altLang="en-US" b="1" i="1">
                <a:solidFill>
                  <a:srgbClr val="FF0000"/>
                </a:solidFill>
                <a:latin typeface="CMU Serif" panose="02000603000000000000" pitchFamily="2" charset="0"/>
                <a:cs typeface="CMU Serif" panose="02000603000000000000" pitchFamily="2" charset="0"/>
              </a:rPr>
              <a:t>dataset</a:t>
            </a:r>
            <a:r>
              <a:rPr lang="pt-BR" altLang="en-US" b="1">
                <a:solidFill>
                  <a:srgbClr val="FF0000"/>
                </a:solidFill>
                <a:latin typeface="CMU Serif" panose="02000603000000000000" pitchFamily="2" charset="0"/>
                <a:cs typeface="CMU Serif" panose="02000603000000000000" pitchFamily="2" charset="0"/>
              </a:rPr>
              <a:t>).</a:t>
            </a:r>
            <a:endParaRPr lang="pt-BR" altLang="en-US" b="1">
              <a:solidFill>
                <a:srgbClr val="FF0000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317490" y="1028065"/>
            <a:ext cx="3635375" cy="59944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rcRect l="925" t="3713" r="1110" b="2888"/>
          <a:stretch>
            <a:fillRect/>
          </a:stretch>
        </p:blipFill>
        <p:spPr>
          <a:xfrm>
            <a:off x="876300" y="1572895"/>
            <a:ext cx="7273925" cy="296100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Melhoria das imagens originais para as próximas etapas através de técnicas disponíveis na literatura.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Sumário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3405" y="950595"/>
            <a:ext cx="84388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Introdução à Visão Computacional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Representação de Imagens Digitais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Etapas Básicas de um Sistema de Visão Computacional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Aquisição de Imagens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Extração de Atributos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Classificação e Reconhecimento</a:t>
            </a:r>
            <a:endParaRPr lang="pt-B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mediana, filtro Gaussiano);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Correção de iluminação.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6D6D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6D6D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mediana, filtro Gaussiano);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6D6D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Correção de iluminação.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0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3329305"/>
            <a:ext cx="608965" cy="57848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05" y="3329305"/>
            <a:ext cx="580390" cy="58039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10" y="3321050"/>
            <a:ext cx="590550" cy="57658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/>
          <a:srcRect l="-136" t="-431" r="-154" b="-431"/>
          <a:stretch>
            <a:fillRect/>
          </a:stretch>
        </p:blipFill>
        <p:spPr>
          <a:xfrm>
            <a:off x="331470" y="2576830"/>
            <a:ext cx="578485" cy="61023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215" y="2576830"/>
            <a:ext cx="578485" cy="578485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20" y="3329305"/>
            <a:ext cx="580390" cy="580390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2576830"/>
            <a:ext cx="601980" cy="582295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4110" y="2568575"/>
            <a:ext cx="577850" cy="577850"/>
          </a:xfrm>
          <a:prstGeom prst="rect">
            <a:avLst/>
          </a:prstGeom>
        </p:spPr>
      </p:pic>
      <p:sp>
        <p:nvSpPr>
          <p:cNvPr id="83" name="CaixaDeTexto 82"/>
          <p:cNvSpPr txBox="1"/>
          <p:nvPr/>
        </p:nvSpPr>
        <p:spPr>
          <a:xfrm>
            <a:off x="337820" y="4051935"/>
            <a:ext cx="264414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Imagens originais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21125" y="3302000"/>
            <a:ext cx="594995" cy="5784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24070" y="3302000"/>
            <a:ext cx="580390" cy="5803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03520" y="3317875"/>
            <a:ext cx="591185" cy="5759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rcRect l="-136" t="-431" r="-154" b="-431"/>
          <a:stretch>
            <a:fillRect/>
          </a:stretch>
        </p:blipFill>
        <p:spPr>
          <a:xfrm rot="5400000">
            <a:off x="3249930" y="2550160"/>
            <a:ext cx="601980" cy="6108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42485" y="2547620"/>
            <a:ext cx="563245" cy="57912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261995" y="3310255"/>
            <a:ext cx="580390" cy="5803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954780" y="2571750"/>
            <a:ext cx="579755" cy="58229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318760" y="2550160"/>
            <a:ext cx="566420" cy="577850"/>
          </a:xfrm>
          <a:prstGeom prst="rect">
            <a:avLst/>
          </a:prstGeom>
        </p:spPr>
      </p:pic>
      <p:sp>
        <p:nvSpPr>
          <p:cNvPr id="13" name="CaixaDeTexto 82"/>
          <p:cNvSpPr txBox="1"/>
          <p:nvPr/>
        </p:nvSpPr>
        <p:spPr>
          <a:xfrm>
            <a:off x="3277235" y="4029710"/>
            <a:ext cx="2712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Rotação em 90° no sentido horário</a:t>
            </a:r>
            <a:endParaRPr lang="pt-BR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1330" y="3328035"/>
            <a:ext cx="608965" cy="57848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34910" y="3328035"/>
            <a:ext cx="580390" cy="58039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09915" y="3319780"/>
            <a:ext cx="590550" cy="57658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rcRect l="-136" t="-431" r="-154" b="-431"/>
          <a:stretch>
            <a:fillRect/>
          </a:stretch>
        </p:blipFill>
        <p:spPr>
          <a:xfrm>
            <a:off x="6149975" y="2575560"/>
            <a:ext cx="578485" cy="6102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720" y="2575560"/>
            <a:ext cx="578485" cy="5784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156325" y="3328035"/>
            <a:ext cx="580390" cy="58039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505" y="2575560"/>
            <a:ext cx="601980" cy="5822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2615" y="2567305"/>
            <a:ext cx="577850" cy="57785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rcRect l="-136" t="-431" r="-154" b="-431"/>
          <a:stretch>
            <a:fillRect/>
          </a:stretch>
        </p:blipFill>
        <p:spPr>
          <a:xfrm flipH="1">
            <a:off x="6149975" y="2576830"/>
            <a:ext cx="578485" cy="61023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538720" y="2576830"/>
            <a:ext cx="578485" cy="57848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34505" y="2576830"/>
            <a:ext cx="601980" cy="58229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222615" y="2568575"/>
            <a:ext cx="577850" cy="577850"/>
          </a:xfrm>
          <a:prstGeom prst="rect">
            <a:avLst/>
          </a:prstGeom>
        </p:spPr>
      </p:pic>
      <p:sp>
        <p:nvSpPr>
          <p:cNvPr id="27" name="CaixaDeTexto 82"/>
          <p:cNvSpPr txBox="1"/>
          <p:nvPr/>
        </p:nvSpPr>
        <p:spPr>
          <a:xfrm>
            <a:off x="6149340" y="4010660"/>
            <a:ext cx="26511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Espelhamento horizontal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3335" y="4450080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83845" y="2483485"/>
            <a:ext cx="2749550" cy="1880235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3181350" y="2483485"/>
            <a:ext cx="2749550" cy="1880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Retângulo 30"/>
          <p:cNvSpPr/>
          <p:nvPr/>
        </p:nvSpPr>
        <p:spPr>
          <a:xfrm>
            <a:off x="6098540" y="2483485"/>
            <a:ext cx="2749550" cy="1880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mediana, filtro bilateral);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Correção de iluminação.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8376" y="93825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b="1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54530"/>
            <a:ext cx="8660765" cy="2632710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" y="2367280"/>
            <a:ext cx="779780" cy="78105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252095" y="3148330"/>
            <a:ext cx="76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28x28px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252095" y="4690745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dirty="0">
              <a:solidFill>
                <a:schemeClr val="bg2">
                  <a:lumMod val="40000"/>
                  <a:lumOff val="6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mediana, filtro Gaussiano);</a:t>
            </a:r>
            <a:endParaRPr lang="pt-BR" sz="2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Correção de iluminação.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95730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</a:t>
            </a:r>
            <a:r>
              <a:rPr lang="pt-BR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mediana</a:t>
            </a: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);</a:t>
            </a:r>
            <a:endParaRPr lang="pt-BR" sz="2400" b="1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 de Texto 1"/>
              <p:cNvSpPr txBox="1"/>
              <p:nvPr/>
            </p:nvSpPr>
            <p:spPr>
              <a:xfrm>
                <a:off x="865505" y="2400935"/>
                <a:ext cx="2023745" cy="8978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9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pt-BR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altLang="en-US" sz="2000">
                  <a:latin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" name="Caixa de 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05" y="2400935"/>
                <a:ext cx="2023745" cy="897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 de Texto 3"/>
              <p:cNvSpPr txBox="1"/>
              <p:nvPr/>
            </p:nvSpPr>
            <p:spPr>
              <a:xfrm>
                <a:off x="2889250" y="2099310"/>
                <a:ext cx="2863850" cy="15005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pt-BR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altLang="en-US" sz="2000">
                  <a:latin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" name="Caixa de 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50" y="2099310"/>
                <a:ext cx="2863850" cy="1500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 de Texto 4"/>
              <p:cNvSpPr txBox="1"/>
              <p:nvPr/>
            </p:nvSpPr>
            <p:spPr>
              <a:xfrm>
                <a:off x="5879465" y="1821815"/>
                <a:ext cx="3001645" cy="2056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49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pt-BR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pt-BR" sz="2000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altLang="en-US" sz="2000">
                  <a:latin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Caixa de 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465" y="1821815"/>
                <a:ext cx="3001645" cy="20561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5"/>
          <p:cNvSpPr txBox="1"/>
          <p:nvPr/>
        </p:nvSpPr>
        <p:spPr>
          <a:xfrm>
            <a:off x="292306" y="4272637"/>
            <a:ext cx="80488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Quanto maior o tamanho da máscara, maior o borramento!!</a:t>
            </a:r>
            <a:endParaRPr lang="pt-BR" sz="1800" b="1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95730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mediana);</a:t>
            </a:r>
            <a:endParaRPr lang="pt-BR" sz="2400" b="1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 de Texto 1"/>
              <p:cNvSpPr txBox="1"/>
              <p:nvPr/>
            </p:nvSpPr>
            <p:spPr>
              <a:xfrm>
                <a:off x="4733290" y="2437130"/>
                <a:ext cx="2023745" cy="8978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pt-BR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9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pt-BR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pt-BR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altLang="en-US" sz="2000">
                  <a:latin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" name="Caixa de 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90" y="2437130"/>
                <a:ext cx="2023745" cy="897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54200"/>
            <a:ext cx="1877060" cy="18815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10" y="1854200"/>
            <a:ext cx="1877695" cy="1884045"/>
          </a:xfrm>
          <a:prstGeom prst="rect">
            <a:avLst/>
          </a:prstGeom>
        </p:spPr>
      </p:pic>
      <p:sp>
        <p:nvSpPr>
          <p:cNvPr id="83" name="CaixaDeTexto 82"/>
          <p:cNvSpPr txBox="1"/>
          <p:nvPr/>
        </p:nvSpPr>
        <p:spPr>
          <a:xfrm>
            <a:off x="731520" y="3928745"/>
            <a:ext cx="19227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Original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CaixaDeTexto 82"/>
          <p:cNvSpPr txBox="1"/>
          <p:nvPr/>
        </p:nvSpPr>
        <p:spPr>
          <a:xfrm>
            <a:off x="3032125" y="3928745"/>
            <a:ext cx="19227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Ruído sal e pimenta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905" y="1858010"/>
            <a:ext cx="1877060" cy="1880235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6294755" y="2886075"/>
            <a:ext cx="39560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82"/>
          <p:cNvSpPr txBox="1"/>
          <p:nvPr/>
        </p:nvSpPr>
        <p:spPr>
          <a:xfrm>
            <a:off x="6733540" y="3806825"/>
            <a:ext cx="18764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Filtro média (3x3)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8315" y="4450080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665095" y="1176020"/>
            <a:ext cx="100774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95730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</a:t>
            </a:r>
            <a:r>
              <a:rPr lang="pt-BR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média</a:t>
            </a: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mediana):</a:t>
            </a:r>
            <a:endParaRPr lang="pt-BR" sz="2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Preserva as bordas das imagens;</a:t>
            </a:r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Consiste em substituir a intensidade de cada pixel pela mediana das intensidades na vizinhança do pixel.</a:t>
            </a:r>
            <a:endParaRPr lang="pt-BR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67455" y="1125220"/>
            <a:ext cx="1409700" cy="4305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95730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</a:t>
            </a:r>
            <a:r>
              <a:rPr lang="pt-BR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média</a:t>
            </a: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mediana):</a:t>
            </a:r>
            <a:endParaRPr lang="pt-BR" sz="2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67455" y="1125220"/>
            <a:ext cx="1409700" cy="4305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aphicFrame>
        <p:nvGraphicFramePr>
          <p:cNvPr id="2" name="Tabela 1"/>
          <p:cNvGraphicFramePr/>
          <p:nvPr/>
        </p:nvGraphicFramePr>
        <p:xfrm>
          <a:off x="771525" y="2059940"/>
          <a:ext cx="1918335" cy="180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</a:tblGrid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25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20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1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  <a:endParaRPr lang="pt-BR" altLang="en-US" sz="1500" b="1">
                        <a:solidFill>
                          <a:srgbClr val="FF0000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40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905" y="2168525"/>
            <a:ext cx="3038929" cy="224121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3959225" y="2630170"/>
            <a:ext cx="1479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pt-BR" altLang="en-US" sz="1800">
                <a:solidFill>
                  <a:schemeClr val="tx1"/>
                </a:solidFill>
                <a:latin typeface="CMU Serif" panose="02000603000000000000" pitchFamily="2" charset="0"/>
                <a:cs typeface="CMU Serif" panose="02000603000000000000" pitchFamily="2" charset="0"/>
                <a:sym typeface="+mn-ea"/>
              </a:rPr>
              <a:t>ordenando</a:t>
            </a:r>
            <a:endParaRPr lang="pt-BR" altLang="en-US" sz="1800"/>
          </a:p>
        </p:txBody>
      </p:sp>
      <p:pic>
        <p:nvPicPr>
          <p:cNvPr id="10" name="2384804F-3998-4D57-9195-F3826E402611-2" descr="wp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6905" y="3235960"/>
            <a:ext cx="3038929" cy="22412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4548505" y="3192145"/>
            <a:ext cx="314325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aphicFrame>
        <p:nvGraphicFramePr>
          <p:cNvPr id="12" name="Tabela 11"/>
          <p:cNvGraphicFramePr/>
          <p:nvPr/>
        </p:nvGraphicFramePr>
        <p:xfrm>
          <a:off x="6721475" y="2103755"/>
          <a:ext cx="1918335" cy="180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</a:tblGrid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25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20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1">
                          <a:solidFill>
                            <a:srgbClr val="0000FF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25</a:t>
                      </a:r>
                      <a:endParaRPr lang="pt-BR" altLang="en-US" sz="1500" b="1">
                        <a:solidFill>
                          <a:srgbClr val="0000FF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40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5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  <a:endParaRPr lang="pt-BR" altLang="en-US" sz="15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Conector Angulado 12"/>
          <p:cNvCxnSpPr>
            <a:stCxn id="2" idx="0"/>
            <a:endCxn id="5" idx="0"/>
          </p:cNvCxnSpPr>
          <p:nvPr/>
        </p:nvCxnSpPr>
        <p:spPr>
          <a:xfrm rot="16200000" flipH="1">
            <a:off x="3159125" y="631190"/>
            <a:ext cx="108585" cy="2965450"/>
          </a:xfrm>
          <a:prstGeom prst="bentConnector3">
            <a:avLst>
              <a:gd name="adj1" fmla="val -21959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" idx="2"/>
            <a:endCxn id="12" idx="2"/>
          </p:cNvCxnSpPr>
          <p:nvPr/>
        </p:nvCxnSpPr>
        <p:spPr>
          <a:xfrm rot="5400000" flipV="1">
            <a:off x="5977890" y="2204085"/>
            <a:ext cx="431165" cy="2974975"/>
          </a:xfrm>
          <a:prstGeom prst="bentConnector3">
            <a:avLst>
              <a:gd name="adj1" fmla="val 155228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Introdução à Visão Computacional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Visão Computacional (VC)?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Transformações geométricas (redimensionamento, rotação, espelhamento);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Normalização;</a:t>
            </a:r>
            <a:endParaRPr lang="pt-BR" sz="2400" dirty="0">
              <a:solidFill>
                <a:schemeClr val="bg2">
                  <a:lumMod val="40000"/>
                  <a:lumOff val="6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BDBDBD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>
                    <a:lumMod val="25000"/>
                    <a:lumOff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Filtragem (média, mediana, filtro bilateral);</a:t>
            </a:r>
            <a:endParaRPr lang="pt-BR" sz="2400" dirty="0">
              <a:solidFill>
                <a:schemeClr val="accent2">
                  <a:lumMod val="25000"/>
                  <a:lumOff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Correção de iluminação.</a:t>
            </a:r>
            <a:endParaRPr lang="pt-BR" sz="2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737995" y="467804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98" y="1206874"/>
            <a:ext cx="1563295" cy="259029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98" y="1359274"/>
            <a:ext cx="1563295" cy="259029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98" y="1511674"/>
            <a:ext cx="1563295" cy="25902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98" y="1664074"/>
            <a:ext cx="1563295" cy="259029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98" y="1816474"/>
            <a:ext cx="1563295" cy="259029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98" y="1968874"/>
            <a:ext cx="1563295" cy="2590297"/>
          </a:xfrm>
          <a:prstGeom prst="rect">
            <a:avLst/>
          </a:prstGeom>
        </p:spPr>
      </p:pic>
      <p:sp>
        <p:nvSpPr>
          <p:cNvPr id="32" name="Chave esquerda 31"/>
          <p:cNvSpPr/>
          <p:nvPr/>
        </p:nvSpPr>
        <p:spPr>
          <a:xfrm>
            <a:off x="6112510" y="1433830"/>
            <a:ext cx="127000" cy="1042670"/>
          </a:xfrm>
          <a:prstGeom prst="leftBrace">
            <a:avLst>
              <a:gd name="adj1" fmla="val 74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/>
          </a:p>
        </p:txBody>
      </p:sp>
      <p:cxnSp>
        <p:nvCxnSpPr>
          <p:cNvPr id="34" name="Conector: Curvo 33"/>
          <p:cNvCxnSpPr>
            <a:stCxn id="5" idx="3"/>
            <a:endCxn id="32" idx="1"/>
          </p:cNvCxnSpPr>
          <p:nvPr/>
        </p:nvCxnSpPr>
        <p:spPr>
          <a:xfrm flipV="1">
            <a:off x="3738880" y="1955165"/>
            <a:ext cx="2373630" cy="201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6239510" y="1454785"/>
            <a:ext cx="1014095" cy="102171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2" name="Caixa de Texto 1"/>
          <p:cNvSpPr txBox="1"/>
          <p:nvPr/>
        </p:nvSpPr>
        <p:spPr>
          <a:xfrm>
            <a:off x="5646420" y="2595880"/>
            <a:ext cx="2199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CMU Serif" panose="02000603000000000000" pitchFamily="2" charset="0"/>
                <a:cs typeface="CMU Serif" panose="02000603000000000000" pitchFamily="2" charset="0"/>
              </a:rPr>
              <a:t>Célula fotovoltaica de silício monocristalino com ruído</a:t>
            </a:r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5" y="1470660"/>
            <a:ext cx="973455" cy="9886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69005" y="2037715"/>
            <a:ext cx="269875" cy="23876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26134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Pré-Processamento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2" y="1123977"/>
            <a:ext cx="1146720" cy="190005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33650" y="1529080"/>
            <a:ext cx="856615" cy="938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cxnSp>
        <p:nvCxnSpPr>
          <p:cNvPr id="9" name="Conector: Curvo 3"/>
          <p:cNvCxnSpPr>
            <a:stCxn id="31" idx="2"/>
          </p:cNvCxnSpPr>
          <p:nvPr/>
        </p:nvCxnSpPr>
        <p:spPr>
          <a:xfrm rot="5400000" flipH="1" flipV="1">
            <a:off x="2180472" y="1510156"/>
            <a:ext cx="26957" cy="674772"/>
          </a:xfrm>
          <a:prstGeom prst="curvedConnector4">
            <a:avLst>
              <a:gd name="adj1" fmla="val -848017"/>
              <a:gd name="adj2" fmla="val 584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: Curvo 9"/>
          <p:cNvCxnSpPr>
            <a:endCxn id="15" idx="1"/>
          </p:cNvCxnSpPr>
          <p:nvPr/>
        </p:nvCxnSpPr>
        <p:spPr>
          <a:xfrm flipV="1">
            <a:off x="3392805" y="1885950"/>
            <a:ext cx="454660" cy="134620"/>
          </a:xfrm>
          <a:prstGeom prst="curvedConnector3">
            <a:avLst>
              <a:gd name="adj1" fmla="val 50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2" y="1276377"/>
            <a:ext cx="1146720" cy="190005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92" y="1428777"/>
            <a:ext cx="1146720" cy="190005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92" y="1625419"/>
            <a:ext cx="1146720" cy="1900053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1752600" y="1682750"/>
            <a:ext cx="208280" cy="1784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5922645" y="1516380"/>
            <a:ext cx="854075" cy="9347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18" y="1349219"/>
            <a:ext cx="1145230" cy="1925136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18" y="1501619"/>
            <a:ext cx="1145230" cy="1925136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18" y="1654019"/>
            <a:ext cx="1145230" cy="1925136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418" y="1806419"/>
            <a:ext cx="1145230" cy="1925136"/>
          </a:xfrm>
          <a:prstGeom prst="rect">
            <a:avLst/>
          </a:prstGeom>
        </p:spPr>
      </p:pic>
      <p:cxnSp>
        <p:nvCxnSpPr>
          <p:cNvPr id="70" name="Conector: Curvo 69"/>
          <p:cNvCxnSpPr>
            <a:stCxn id="59" idx="3"/>
          </p:cNvCxnSpPr>
          <p:nvPr/>
        </p:nvCxnSpPr>
        <p:spPr>
          <a:xfrm>
            <a:off x="6776687" y="1983968"/>
            <a:ext cx="945392" cy="444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77825" y="3637915"/>
            <a:ext cx="16040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Imagem de módulos </a:t>
            </a:r>
            <a:r>
              <a:rPr lang="pt-BR" sz="15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FVs</a:t>
            </a:r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com ruído.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7235190" y="3745865"/>
            <a:ext cx="18078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Imagem de módulos </a:t>
            </a:r>
            <a:r>
              <a:rPr lang="pt-BR" sz="15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FVs</a:t>
            </a:r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15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</a:t>
            </a:r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-processada.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35" y="1529715"/>
            <a:ext cx="843280" cy="9213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rcRect t="4082" r="3436"/>
          <a:stretch>
            <a:fillRect/>
          </a:stretch>
        </p:blipFill>
        <p:spPr>
          <a:xfrm>
            <a:off x="5940425" y="1529715"/>
            <a:ext cx="836295" cy="90614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722235" y="1861185"/>
            <a:ext cx="182245" cy="187325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14" name="Caixa de Texto 13"/>
          <p:cNvSpPr txBox="1"/>
          <p:nvPr/>
        </p:nvSpPr>
        <p:spPr>
          <a:xfrm>
            <a:off x="3721735" y="1594485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CMU Serif" panose="02000603000000000000" pitchFamily="2" charset="0"/>
                <a:cs typeface="CMU Serif" panose="02000603000000000000" pitchFamily="2" charset="0"/>
              </a:rPr>
              <a:t>Suavização da imagem</a:t>
            </a:r>
            <a:endParaRPr lang="pt-BR" altLang="en-US" sz="16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847465" y="1578610"/>
            <a:ext cx="1675130" cy="6146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6" name="Conector: Curvo 9"/>
          <p:cNvCxnSpPr>
            <a:stCxn id="15" idx="3"/>
            <a:endCxn id="59" idx="1"/>
          </p:cNvCxnSpPr>
          <p:nvPr/>
        </p:nvCxnSpPr>
        <p:spPr>
          <a:xfrm>
            <a:off x="5522595" y="1885950"/>
            <a:ext cx="400050" cy="977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 de Texto 17"/>
          <p:cNvSpPr txBox="1"/>
          <p:nvPr/>
        </p:nvSpPr>
        <p:spPr>
          <a:xfrm>
            <a:off x="199390" y="4598670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rcRect l="702" t="3817" r="1316" b="3393"/>
          <a:stretch>
            <a:fillRect/>
          </a:stretch>
        </p:blipFill>
        <p:spPr>
          <a:xfrm>
            <a:off x="876935" y="1572895"/>
            <a:ext cx="7231380" cy="296100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Analisar as imagens em busca de suas Regiões de Interesse (ROIs);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Observar os pontos chaves das imagens que podem representar um problema.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2135" y="4055110"/>
            <a:ext cx="30327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Imagem segmentada de um módulo FV de silício </a:t>
            </a:r>
            <a:r>
              <a:rPr lang="pt-BR" sz="15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monocristalino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0245" y="1691640"/>
            <a:ext cx="2795905" cy="17602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1174115"/>
            <a:ext cx="1744980" cy="17678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174115"/>
            <a:ext cx="1722120" cy="1760220"/>
          </a:xfrm>
          <a:prstGeom prst="rect">
            <a:avLst/>
          </a:prstGeom>
        </p:spPr>
      </p:pic>
      <p:sp>
        <p:nvSpPr>
          <p:cNvPr id="8" name="CaixaDeTexto 6"/>
          <p:cNvSpPr txBox="1"/>
          <p:nvPr/>
        </p:nvSpPr>
        <p:spPr>
          <a:xfrm>
            <a:off x="4072890" y="3130550"/>
            <a:ext cx="3729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5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Células de silício policristalino segmentadas </a:t>
            </a:r>
            <a:endParaRPr lang="pt-BR" sz="15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072890" y="3872230"/>
            <a:ext cx="340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Adaptado de (Buerhop-Lutz </a:t>
            </a:r>
            <a:r>
              <a:rPr lang="pt-BR" altLang="en-US" sz="1000" i="1">
                <a:latin typeface="CMU Serif" panose="02000603000000000000" pitchFamily="2" charset="0"/>
                <a:cs typeface="CMU Serif" panose="02000603000000000000" pitchFamily="2" charset="0"/>
              </a:rPr>
              <a:t>et al</a:t>
            </a:r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., 2018)..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Técnicas clássicas: Limiarização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Binarização 	Método de Otsu;</a:t>
            </a:r>
            <a:endParaRPr lang="pt-BR" sz="2400" b="1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Gera um histograma da imagem de entrada e atribui um valor de limiar máximo e mínimo de acordo com a distribuição dos pixels. 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4362450" y="2157730"/>
            <a:ext cx="6076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Binarização 	Método de Otsu;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2633345" y="1634490"/>
            <a:ext cx="6076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/>
          <p:nvPr/>
        </p:nvPicPr>
        <p:blipFill>
          <a:blip r:embed="rId2"/>
          <a:srcRect t="7572"/>
          <a:stretch>
            <a:fillRect/>
          </a:stretch>
        </p:blipFill>
        <p:spPr>
          <a:xfrm>
            <a:off x="86360" y="2163445"/>
            <a:ext cx="2905125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3"/>
          <a:srcRect t="7911"/>
          <a:stretch>
            <a:fillRect/>
          </a:stretch>
        </p:blipFill>
        <p:spPr>
          <a:xfrm>
            <a:off x="3058160" y="2192020"/>
            <a:ext cx="2904490" cy="1951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Imagem 103"/>
          <p:cNvPicPr/>
          <p:nvPr/>
        </p:nvPicPr>
        <p:blipFill>
          <a:blip r:embed="rId4"/>
          <a:srcRect l="1600" t="3265" r="1027" b="2122"/>
          <a:stretch>
            <a:fillRect/>
          </a:stretch>
        </p:blipFill>
        <p:spPr>
          <a:xfrm>
            <a:off x="6029325" y="2192020"/>
            <a:ext cx="2961640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Caixa de Texto 17"/>
          <p:cNvSpPr txBox="1"/>
          <p:nvPr/>
        </p:nvSpPr>
        <p:spPr>
          <a:xfrm>
            <a:off x="86360" y="4143375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Binarização 	Método de Otsu;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2633345" y="1634490"/>
            <a:ext cx="6076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m 103"/>
          <p:cNvPicPr/>
          <p:nvPr/>
        </p:nvPicPr>
        <p:blipFill>
          <a:blip r:embed="rId2"/>
          <a:srcRect l="1600" t="3265" r="1027" b="2122"/>
          <a:stretch>
            <a:fillRect/>
          </a:stretch>
        </p:blipFill>
        <p:spPr>
          <a:xfrm>
            <a:off x="4883150" y="2077085"/>
            <a:ext cx="2961640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Caixa de Texto 17"/>
          <p:cNvSpPr txBox="1"/>
          <p:nvPr/>
        </p:nvSpPr>
        <p:spPr>
          <a:xfrm>
            <a:off x="1415415" y="4248150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2077085"/>
            <a:ext cx="3167380" cy="196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48211" y="942697"/>
            <a:ext cx="80488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Binarização 	Método de Otsu;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1774825" y="4779010"/>
            <a:ext cx="212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rcRect t="2209"/>
          <a:stretch>
            <a:fillRect/>
          </a:stretch>
        </p:blipFill>
        <p:spPr>
          <a:xfrm>
            <a:off x="1960245" y="1681480"/>
            <a:ext cx="1652905" cy="27178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1350" y="2230120"/>
            <a:ext cx="2662555" cy="15748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960245" y="4349115"/>
            <a:ext cx="172593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Original</a:t>
            </a:r>
            <a:endParaRPr lang="pt-BR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83000" y="4348480"/>
            <a:ext cx="161798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Nível de cinza</a:t>
            </a:r>
            <a:endParaRPr lang="pt-BR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47665" y="1685925"/>
            <a:ext cx="1574800" cy="268478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>
            <a:off x="2633345" y="1327150"/>
            <a:ext cx="6076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20"/>
          <p:cNvSpPr txBox="1"/>
          <p:nvPr/>
        </p:nvSpPr>
        <p:spPr>
          <a:xfrm>
            <a:off x="5447665" y="4392295"/>
            <a:ext cx="15678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Otsu</a:t>
            </a:r>
            <a:endParaRPr lang="pt-BR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8211" y="19809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Visão Computacional?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semântica;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panóptica.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semântica: 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Atribui rótulos ou categorias a cada pixel de uma imagem, com o objetivo de entender e identificar os objetos e as regiões semânticas presentes na cena.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de Imagens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Segmentação panóptica: 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Uma melhoria da segmentação semântica, pois inclui objetos específicos da cena e suas instâncias.</a:t>
            </a:r>
            <a:r>
              <a:rPr lang="pt-B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pt-B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Extração de Atributos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aixa de Texto 4"/>
          <p:cNvSpPr txBox="1"/>
          <p:nvPr/>
        </p:nvSpPr>
        <p:spPr>
          <a:xfrm>
            <a:off x="8683625" y="4735830"/>
            <a:ext cx="31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>
                <a:latin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pt-BR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rcRect l="526" t="2757" r="1579" b="2333"/>
          <a:stretch>
            <a:fillRect/>
          </a:stretch>
        </p:blipFill>
        <p:spPr>
          <a:xfrm>
            <a:off x="876935" y="1510665"/>
            <a:ext cx="7232015" cy="310578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Extração de Atributos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CaixaDeTexto 5"/>
          <p:cNvSpPr txBox="1"/>
          <p:nvPr/>
        </p:nvSpPr>
        <p:spPr>
          <a:xfrm>
            <a:off x="590756" y="1222732"/>
            <a:ext cx="804884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Obter um conjunto de características da imagem;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Encontrar uma codificação que represente uma determinada imagem.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Exemplos: GLCM (</a:t>
            </a:r>
            <a:r>
              <a:rPr lang="pt-BR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Gray Level Co-ocurrency Matrix</a:t>
            </a: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); LBP (</a:t>
            </a:r>
            <a:r>
              <a:rPr lang="pt-BR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Binary Pattern</a:t>
            </a: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Extração de Atributos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0050" y="1135380"/>
            <a:ext cx="8048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Extração de atributos de textura de uma célula FV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monocristalina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através da </a:t>
            </a:r>
            <a:r>
              <a:rPr lang="pt-BR" sz="2000" i="1" dirty="0">
                <a:solidFill>
                  <a:schemeClr val="tx1"/>
                </a:solidFill>
                <a:latin typeface="CMU Serif" panose="02000603000000000000"/>
              </a:rPr>
              <a:t>Gray </a:t>
            </a:r>
            <a:r>
              <a:rPr lang="pt-BR" sz="2000" i="1" dirty="0" err="1">
                <a:solidFill>
                  <a:schemeClr val="tx1"/>
                </a:solidFill>
                <a:latin typeface="CMU Serif" panose="02000603000000000000"/>
              </a:rPr>
              <a:t>Level</a:t>
            </a:r>
            <a:r>
              <a:rPr lang="pt-BR" sz="2000" i="1" dirty="0">
                <a:solidFill>
                  <a:schemeClr val="tx1"/>
                </a:solidFill>
                <a:latin typeface="CMU Serif" panose="02000603000000000000"/>
              </a:rPr>
              <a:t> </a:t>
            </a:r>
            <a:r>
              <a:rPr lang="pt-BR" sz="2000" i="1" dirty="0" err="1">
                <a:solidFill>
                  <a:schemeClr val="tx1"/>
                </a:solidFill>
                <a:latin typeface="CMU Serif" panose="02000603000000000000"/>
              </a:rPr>
              <a:t>Co-occurrence</a:t>
            </a:r>
            <a:r>
              <a:rPr lang="pt-BR" sz="2000" i="1" dirty="0">
                <a:solidFill>
                  <a:schemeClr val="tx1"/>
                </a:solidFill>
                <a:latin typeface="CMU Serif" panose="02000603000000000000"/>
              </a:rPr>
              <a:t> Matrix</a:t>
            </a:r>
            <a:r>
              <a:rPr lang="pt-BR" sz="2000" dirty="0">
                <a:solidFill>
                  <a:schemeClr val="tx1"/>
                </a:solidFill>
                <a:latin typeface="CMU Serif" panose="02000603000000000000"/>
              </a:rPr>
              <a:t>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MU Serif" panose="02000603000000000000"/>
              </a:rPr>
              <a:t>(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CMU Serif" panose="02000603000000000000"/>
              </a:rPr>
              <a:t>Haralick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MU Serif" panose="02000603000000000000"/>
              </a:rPr>
              <a:t> 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CMU Serif" panose="02000603000000000000"/>
              </a:rPr>
              <a:t>et al.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CMU Serif" panose="02000603000000000000"/>
              </a:rPr>
              <a:t>, 1973)</a:t>
            </a:r>
            <a:r>
              <a:rPr lang="pt-BR" sz="2000" dirty="0">
                <a:solidFill>
                  <a:schemeClr val="tx1"/>
                </a:solidFill>
                <a:latin typeface="CMU Serif" panose="02000603000000000000"/>
              </a:rPr>
              <a:t>.</a:t>
            </a:r>
            <a:endParaRPr lang="pt-BR" sz="2000" dirty="0">
              <a:solidFill>
                <a:schemeClr val="tx1"/>
              </a:solidFill>
              <a:latin typeface="CMU Serif" panose="02000603000000000000"/>
            </a:endParaRP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6" y="2042028"/>
            <a:ext cx="6994954" cy="1872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5"/>
              <p:cNvSpPr txBox="1"/>
              <p:nvPr/>
            </p:nvSpPr>
            <p:spPr>
              <a:xfrm>
                <a:off x="2336475" y="4048598"/>
                <a:ext cx="4407225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Deslocamento (</a:t>
                </a:r>
                <a:r>
                  <a:rPr lang="pt-BR" sz="1400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d),</a:t>
                </a:r>
                <a:r>
                  <a:rPr lang="pt-BR" sz="1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direção (</a:t>
                </a:r>
                <a:r>
                  <a:rPr lang="pt-BR" sz="1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  <a:sym typeface="Symbol" panose="05050102010706020507" pitchFamily="18" charset="2"/>
                  </a:rPr>
                  <a:t>), Níveis de cinza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sym typeface="Symbol" panose="05050102010706020507" pitchFamily="18" charset="2"/>
                          </a:rPr>
                          <m:t>𝑔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sym typeface="Symbol" panose="05050102010706020507" pitchFamily="18" charset="2"/>
                      </a:rPr>
                      <m:t>).</m:t>
                    </m:r>
                  </m:oMath>
                </a14:m>
                <a:endParaRPr lang="pt-BR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475" y="4048598"/>
                <a:ext cx="4407225" cy="325282"/>
              </a:xfrm>
              <a:prstGeom prst="rect">
                <a:avLst/>
              </a:prstGeom>
              <a:blipFill rotWithShape="1">
                <a:blip r:embed="rId3"/>
                <a:stretch>
                  <a:fillRect l="-7" t="-14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 de Texto 6"/>
          <p:cNvSpPr txBox="1"/>
          <p:nvPr/>
        </p:nvSpPr>
        <p:spPr>
          <a:xfrm>
            <a:off x="986790" y="460946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Classificação e Reconhecimento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aixa de Texto 4"/>
          <p:cNvSpPr txBox="1"/>
          <p:nvPr/>
        </p:nvSpPr>
        <p:spPr>
          <a:xfrm>
            <a:off x="8683625" y="4735830"/>
            <a:ext cx="31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>
                <a:latin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pt-BR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428750"/>
            <a:ext cx="7415530" cy="324040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43915" y="4617085"/>
            <a:ext cx="2685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latin typeface="CMU Serif" panose="02000603000000000000" pitchFamily="2" charset="0"/>
                <a:cs typeface="CMU Serif" panose="02000603000000000000" pitchFamily="2" charset="0"/>
              </a:rPr>
              <a:t>Fonte: Elaborado pelo Autor.</a:t>
            </a:r>
            <a:endParaRPr lang="pt-BR" altLang="en-US" sz="10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Classificação e Reconhecimento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Etapa em que busca-se classificar ou agrupar as imagens de acordo com suas características.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Utiliza-se o vetor de atributos obtido na etapa de extração de atributos (características).</a:t>
            </a:r>
            <a:endParaRPr lang="pt-B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3756" y="291822"/>
            <a:ext cx="804884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Exemplo prático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aixa de Texto 4"/>
          <p:cNvSpPr txBox="1"/>
          <p:nvPr/>
        </p:nvSpPr>
        <p:spPr>
          <a:xfrm>
            <a:off x="8683625" y="4735830"/>
            <a:ext cx="31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>
                <a:latin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pt-BR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CaixaDeTexto 5"/>
          <p:cNvSpPr txBox="1"/>
          <p:nvPr/>
        </p:nvSpPr>
        <p:spPr>
          <a:xfrm>
            <a:off x="590756" y="1222732"/>
            <a:ext cx="8048847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500" b="1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Modelo computacional para discriminação de células fotovoltaicas defeituosas em imagens eletroluminescentes</a:t>
            </a:r>
            <a:endParaRPr lang="pt-BR" sz="2500" b="1" dirty="0">
              <a:solidFill>
                <a:srgbClr val="0000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83740" y="462280"/>
            <a:ext cx="5175885" cy="152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84" y="2673933"/>
            <a:ext cx="448321" cy="3169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123" y="3097773"/>
            <a:ext cx="478882" cy="4858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23" y="3690518"/>
            <a:ext cx="478882" cy="42492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62005" y="2683458"/>
            <a:ext cx="321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eng.alanmarquesrocha@gmail.com</a:t>
            </a:r>
            <a:endParaRPr lang="pt-B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71395" y="32442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in/</a:t>
            </a:r>
            <a:r>
              <a:rPr lang="pt-BR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alanmarquesrocha</a:t>
            </a:r>
            <a:r>
              <a:rPr lang="pt-BR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</a:t>
            </a:r>
            <a:endParaRPr lang="pt-B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62005" y="37490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github.com/</a:t>
            </a:r>
            <a:r>
              <a:rPr lang="pt-BR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alanmarquesrocha</a:t>
            </a:r>
            <a:endParaRPr lang="pt-B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 rot="5400000">
            <a:off x="3573942" y="681037"/>
            <a:ext cx="1996114" cy="3956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73942" y="932497"/>
            <a:ext cx="1996114" cy="3956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3573942" y="1009648"/>
            <a:ext cx="1996114" cy="39566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780" y="1009650"/>
            <a:ext cx="1995805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7576" y="292841"/>
            <a:ext cx="804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que é a Visão Computacional (VC)?</a:t>
            </a:r>
            <a:endParaRPr lang="pt-BR" sz="3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l="17861" r="18319"/>
          <a:stretch>
            <a:fillRect/>
          </a:stretch>
        </p:blipFill>
        <p:spPr>
          <a:xfrm>
            <a:off x="3510915" y="939165"/>
            <a:ext cx="2121535" cy="391096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632450" y="4460240"/>
            <a:ext cx="2465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latin typeface="CMU Serif" panose="02000603000000000000" pitchFamily="2" charset="0"/>
                <a:cs typeface="CMU Serif" panose="02000603000000000000" pitchFamily="2" charset="0"/>
              </a:rPr>
              <a:t>Fonte: Adaptado de Apple.com.</a:t>
            </a:r>
            <a:endParaRPr lang="pt-BR" altLang="en-US" sz="120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i45NjQyODU3MTQyODU3MSxcIndpZHRoXCI6MjM5LjI4NTcxNDI4NTcxNDI1fSIsCgkiTGF0ZXgiIDogIlxcezE1LCAxMCwgMjUsIDIwLCAzNSwgMTAsIDM1LCA0MCwgMzVcXH0gIiwKCSJMYXRleEltZ0Jhc2U2NCIgOiAiUEhOMlp5QjRiV3h1Y3owaWFIUjBjRG92TDNkM2R5NTNNeTV2Y21jdk1qQXdNQzl6ZG1jaUlIZHBaSFJvUFNJek1DNDJOek5sZUNJZ2FHVnBaMmgwUFNJeUxqSTJNbVY0SWlCeWIyeGxQU0pwYldjaUlHWnZZM1Z6WVdKc1pUMGlabUZzYzJVaUlIWnBaWGRDYjNnOUlqQWdMVGMxTUNBeE16VTFOeTR6SURFd01EQWlJSGh0Ykc1ek9uaHNhVzVyUFNKb2RIUndPaTh2ZDNkM0xuY3pMbTl5Wnk4eE9UazVMM2hzYVc1cklpQmhjbWxoTFdocFpHUmxiajBpZEhKMVpTSWdjM1I1YkdVOUluWmxjblJwWTJGc0xXRnNhV2R1T2lBdE1DNDFOalpsZURzZ2JXRjRMWGRwWkhSb09pQTVPQ1U3SWo0OFpHVm1jejQ4Y0dGMGFDQnBaRDBpVFVwWUxUYzBMVlJGV0MxT0xUZENJaUJrUFNKTk5ETTBJQzB5TXpGUk5ETTBJQzB5TkRRZ05ESTRJQzB5TlRCSU5ERXdVVEk0TVNBdE1qVXdJREl6TUNBdE1UZzBVVEl5TlNBdE1UYzNJREl5TWlBdE1UY3lWREl4TnlBdE1UWXhWREl4TXlBdE1UUTRWREl4TVNBdE1UTXpWREl4TUNBdE1URXhWREl3T1NBdE9EUlVNakE1SUMwME4xUXlNRGtnTUZFeU1Ea2dNakVnTWpBNUlEVXpVVEl3T0NBeE5ESWdNakEwSURFMU0xRXlNRE1nTVRVMElESXdNeUF4TlRWUk1UZzVJREU1TVNBeE5UTWdNakV4VkRneUlESXpNVkUzTVNBeU16RWdOamdnTWpNMFZEWTFJREkxTUZRMk9DQXlOalpVT0RJZ01qWTVVVEV4TmlBeU5qa2dNVFV5SURJNE9WUXlNRE1nTXpRMVVUSXdPQ0F6TlRZZ01qQTRJRE0zTjFReU1Ea2dOVEk1VmpVM09WRXlNRGtnTmpNMElESXhOU0EyTlRaVU1qUTBJRFk1T0ZFeU56QWdOekkwSURNeU5DQTNOREJSTXpZeElEYzBPQ0F6TnpjZ056UTVVVE0zT1NBM05Ea2dNemt3SURjME9WUTBNRGdnTnpVd1NEUXlPRkUwTXpRZ056UTBJRFF6TkNBM016SlJORE0wSURjeE9TQTBNekVnTnpFMlVUUXlPU0EzTVRNZ05ERTFJRGN4TTFFek5qSWdOekV3SURNek1pQTJPRGxVTWprMklEWTBOMUV5T1RFZ05qTTBJREk1TVNBME9UbFdOREUzVVRJNU1TQXpOekFnTWpnNElETTFNMVF5TnpFZ016RTBVVEkwTUNBeU56RWdNVGcwSURJMU5Vd3hOekFnTWpVd1RERTROQ0F5TkRWUk1qQXlJREl6T1NBeU1qQWdNak13VkRJMk1pQXhPVFpVTWprd0lERXpOMUV5T1RFZ01UTXhJREk1TVNBeFVUSTVNU0F0TVRNMElESTVOaUF0TVRRM1VUTXdOaUF0TVRjMElETXpPU0F0TVRreVZEUXhOU0F0TWpFelVUUXlPU0F0TWpFeklEUXpNU0F0TWpFMlVUUXpOQ0F0TWpFNUlEUXpOQ0F0TWpNeFdpSXZQanh3WVhSb0lHbGtQU0pOU2xndE56U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npRdFZFVllMVTR0TXpVaUlHUTlJazB4TmpRZ01UVTNVVEUyTkNBeE16TWdNVFE0SURFeE4xUXhNRGtnTVRBeFNERXdNbEV4TkRnZ01qSWdNakkwSURJeVVUSTVOQ0F5TWlBek1qWWdPREpSTXpRMUlERXhOU0F6TkRVZ01qRXdVVE0wTlNBek1UTWdNekU0SURNME9WRXlPVElnTXpneUlESTJNQ0F6T0RKSU1qVTBVVEUzTmlBek9ESWdNVE0ySURNeE5GRXhNeklnTXpBM0lERXlPU0F6TURaVU1URTBJRE13TkZFNU55QXpNRFFnT1RVZ016RXdVVGt6SURNeE5DQTVNeUEwT0RWV05qRTBVVGt6SURZMk5DQTVPQ0EyTmpSUk1UQXdJRFkyTmlBeE1ESWdOalkyVVRFd015QTJOallnTVRJeklEWTFPRlF4TnpnZ05qUXlWREkxTXlBMk16UlJNekkwSURZek5DQXpPRGtnTmpZeVVUTTVOeUEyTmpZZ05EQXlJRFkyTmxFME1UQWdOalkySURReE1DQTJORGhXTmpNMVVUTXlPQ0ExTXpnZ01qQTFJRFV6T0ZFeE56UWdOVE00SURFME9TQTFORFJNTVRNNUlEVTBObFl6TnpSUk1UVTRJRE00T0NBeE5qa2dNemsyVkRJd05TQTBNVEpVTWpVMklEUXlNRkV6TXpjZ05ESXdJRE01TXlBek5UVlVORFE1SURJd01WRTBORGtnTVRBNUlETTROU0EwTkZReU1qa2dMVEl5VVRFME9DQXRNaklnT1RrZ016SlVOVEFnTVRVMFVUVXdJREUzT0NBMk1TQXhPVEpVT0RRZ01qRXdWREV3TnlBeU1UUlJNVE15SURJeE5DQXhORGdnTVRrM1ZERTJOQ0F4TlRkYUlpOCtQSEJoZEdnZ2FXUTlJazFLV0MwM05DMVVSVmd0VGkweVF5SWdaRDBpVFRjNElETTFWRGM0SURZd1ZEazBJREV3TTFReE16Y2dNVEl4VVRFMk5TQXhNakVnTVRnM0lEazJWREl4TUNBNFVUSXhNQ0F0TWpjZ01qQXhJQzAyTUZReE9EQWdMVEV4TjFReE5UUWdMVEUxT0ZReE16QWdMVEU0TlZReE1UY2dMVEU1TkZFeE1UTWdMVEU1TkNBeE1EUWdMVEU0TlZRNU5TQXRNVGN5VVRrMUlDMHhOamdnTVRBMklDMHhOVFpVTVRNeElDMHhNalpVTVRVM0lDMDNObFF4TnpNZ0xUTldPVXd4TnpJZ09GRXhOekFnTnlBeE5qY2dObFF4TmpFZ00xUXhOVElnTVZReE5EQWdNRkV4TVRNZ01DQTVOaUF4TjFvaUx6NDhjR0YwYUNCcFpEMGlUVXBZTFRjMExWUkZXQzFPTFRNd0lpQmtQU0pOT1RZZ05UZzFVVEUxTWlBMk5qWWdNalE1SURZMk5sRXlPVGNnTmpZMklETTBOU0EyTkRCVU5ESXpJRFUwT0ZFME5qQWdORFkxSURRMk1DQXpNakJSTkRZd0lERTJOU0EwTVRjZ09ETlJNemszSURReElETTJNaUF4TmxRek1ERWdMVEUxVkRJMU1DQXRNakpSTWpJMElDMHlNaUF4T1RnZ0xURTJWREV6TnlBeE5sUTRNaUE0TTFFek9TQXhOalVnTXprZ016SXdVVE01SURRNU5DQTVOaUExT0RWYVRUTXlNU0ExT1RkUk1qa3hJRFl5T1NBeU5UQWdOakk1VVRJd09DQTJNamtnTVRjNElEVTVOMUV4TlRNZ05UY3hJREUwTlNBMU1qVlVNVE0zSURNek0xRXhNemNnTVRjMUlERTBOU0F4TWpWVU1UZ3hJRFEyVVRJd09TQXhOaUF5TlRBZ01UWlJNamt3SURFMklETXhPQ0EwTmxFek5EY2dOellnTXpVMElERXpNRlF6TmpJZ016TXpVVE0yTWlBME56Z2dNelUwSURVeU5GUXpNakVnTlRrM1dpSXZQanh3WVhSb0lHbGtQU0pOU2xndE56U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YzB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YzB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jME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ZJajQ4ZFhObElHUmhkR0V0WXowaU4wSWlJSGhzYVc1ck9taHlaV1k5SWlOTlNsZ3ROelF0VkVWWUxVNHROMElpTHo0OEwyYytQR2NnWkdGMFlTMXRiV3d0Ym05a1pUMGliVzRpSUhSeVlXNXpabTl5YlQwaWRISmhibk5zWVhSbEtEVXdNQ3d3S1NJK1BIVnpaU0JrWVhSaExXTTlJak14SWlCNGJHbHVhenBvY21WbVBTSWpUVXBZTFRjMExWUkZXQzFPTFRNeElpOCtQSFZ6WlNCa1lYUmhMV005SWpNMUlpQjRiR2x1YXpwb2NtVm1QU0lqVFVwWUxUYzBMVlJGV0MxT0xUTTFJaUIwY21GdWMyWnZjbTA5SW5SeVlXNXpiR0YwWlNnMU1EQXNNQ2tpTHo0OEwyYytQR2NnWkdGMFlTMXRiV3d0Ym05a1pUMGliVzhpSUhSeVlXNXpabTl5YlQwaWRISmhibk5zWVhSbEtERTFNREFzTUNraVBqeDFjMlVnWkdGMFlTMWpQU0l5UXlJZ2VHeHBibXM2YUhKbFpqMGlJMDFLV0MwM05DMVVSVmd0VGkweVF5SXZQand2Wno0OFp5QmtZWFJoTFcxdGJDMXViMlJsUFNKdGJpSWdkSEpoYm5ObWIzSnRQU0owY21GdWMyeGhkR1VvTVRrME5DNDNMREFwSWo0OGRYTmxJR1JoZEdFdFl6MGlNekVpSUhoc2FXNXJPbWh5WldZOUlpTk5TbGd0TnpRdFZFVllMVTR0TXpFaUx6NDhkWE5sSUdSaGRHRXRZejBpTXpBaUlIaHNhVzVyT21oeVpXWTlJaU5OU2xndE56UXRWRVZZTFU0dE16QWlJSFJ5WVc1elptOXliVDBpZEhKaGJuTnNZWFJsS0RVd01Dd3dLU0l2UGp3dlp6NDhaeUJrWVhSaExXMXRiQzF1YjJSbFBTSnRieUlnZEhKaGJuTm1iM0p0UFNKMGNtRnVjMnhoZEdVb01qazBOQzQzTERBcElqNDhkWE5sSUdSaGRHRXRZejBpTWtNaUlIaHNhVzVyT21oeVpXWTlJaU5OU2xndE56UXRWRVZZTFU0dE1rTWlMejQ4TDJjK1BHY2daR0YwWVMxdGJXd3RibTlrWlQwaWJXNGlJSFJ5WVc1elptOXliVDBpZEhKaGJuTnNZWFJsS0RNek9Ea3VNeXd3S1NJK1BIVnpaU0JrWVhSaExXTTlJak15SWlCNGJHbHVhenBvY21WbVBTSWpUVXBZTFRjMExWUkZXQzFPTFRNeUlpOCtQSFZ6WlNCa1lYUmhMV005SWpNMUlpQjRiR2x1YXpwb2NtVm1QU0lqVFVwWUxUYzBMVlJGV0MxT0xUTTFJaUIwY21GdWMyWnZjbTA5SW5SeVlXNXpiR0YwWlNnMU1EQXNNQ2tpTHo0OEwyYytQR2NnWkdGMFlTMXRiV3d0Ym05a1pUMGliVzhpSUhSeVlXNXpabTl5YlQwaWRISmhibk5zWVhSbEtEUXpPRGt1TXl3d0tTSStQSFZ6WlNCa1lYUmhMV005SWpKRElpQjRiR2x1YXpwb2NtVm1QU0lqVFVwWUxUYzBMVlJGV0MxT0xUSkRJaTgrUEM5blBqeG5JR1JoZEdFdGJXMXNMVzV2WkdVOUltMXVJaUIwY21GdWMyWnZjbTA5SW5SeVlXNXpiR0YwWlNnME9ETTBMREFwSWo0OGRYTmxJR1JoZEdFdFl6MGlNeklpSUhoc2FXNXJPbWh5WldZOUlpTk5TbGd0TnpRdFZFVllMVTR0TXpJaUx6NDhkWE5sSUdSaGRHRXRZejBpTXpBaUlIaHNhVzVyT21oeVpXWTlJaU5OU2xndE56UXRWRVZZTFU0dE16QWlJSFJ5WVc1elptOXliVDBpZEhKaGJuTnNZWFJsS0RVd01Dd3dLU0l2UGp3dlp6NDhaeUJrWVhSaExXMXRiQzF1YjJSbFBTSnRieUlnZEhKaGJuTm1iM0p0UFNKMGNtRnVjMnhoZEdVb05UZ3pOQ3d3S1NJK1BIVnpaU0JrWVhSaExXTTlJakpESWlCNGJHbHVhenBvY21WbVBTSWpUVXBZTFRjMExWUkZXQzFPTFRKRElpOCtQQzluUGp4bklHUmhkR0V0Ylcxc0xXNXZaR1U5SW0xdUlpQjBjbUZ1YzJadmNtMDlJblJ5WVc1emJHRjBaU2cyTWpjNExqY3NNQ2tpUGp4MWMyVWdaR0YwWVMxalBTSXpNeUlnZUd4cGJtczZhSEpsWmowaUkwMUtXQzAzTkMxVVJWZ3RUaTB6TXlJdlBqeDFjMlVnWkdGMFlTMWpQU0l6TlNJZ2VHeHBibXM2YUhKbFpqMGlJMDFLV0MwM05DMVVSVmd0VGkwek5TSWdkSEpoYm5ObWIzSnRQU0owY21GdWMyeGhkR1VvTlRBd0xEQXBJaTgrUEM5blBqeG5JR1JoZEdFdGJXMXNMVzV2WkdVOUltMXZJaUIwY21GdWMyWnZjbTA5SW5SeVlXNXpiR0YwWlNnM01qYzRMamNzTUNraVBqeDFjMlVnWkdGMFlTMWpQU0l5UXlJZ2VHeHBibXM2YUhKbFpqMGlJMDFLV0MwM05DMVVSVmd0VGkweVF5SXZQand2Wno0OFp5QmtZWFJoTFcxdGJDMXViMlJsUFNKdGJpSWdkSEpoYm5ObWIzSnRQU0owY21GdWMyeGhkR1VvTnpjeU15NHpMREFwSWo0OGRYTmxJR1JoZEdFdFl6MGlNekVpSUhoc2FXNXJPbWh5WldZOUlpTk5TbGd0TnpRdFZFVllMVTR0TXpFaUx6NDhkWE5sSUdSaGRHRXRZejBpTXpBaUlIaHNhVzVyT21oeVpXWTlJaU5OU2xndE56UXRWRVZZTFU0dE16QWlJSFJ5WVc1elptOXliVDBpZEhKaGJuTnNZWFJsS0RVd01Dd3dLU0l2UGp3dlp6NDhaeUJrWVhSaExXMXRiQzF1YjJSbFBTSnRieUlnZEhKaGJuTm1iM0p0UFNKMGNtRnVjMnhoZEdVb09EY3lNeTR6TERBcElqNDhkWE5sSUdSaGRHRXRZejBpTWtNaUlIaHNhVzVyT21oeVpXWTlJaU5OU2xndE56UXRWRVZZTFU0dE1rTWlMejQ4TDJjK1BHY2daR0YwWVMxdGJXd3RibTlrWlQwaWJXNGlJSFJ5WVc1elptOXliVDBpZEhKaGJuTnNZWFJsS0RreE5qZ3NNQ2tpUGp4MWMyVWdaR0YwWVMxalBTSXpNeUlnZUd4cGJtczZhSEpsWmowaUkwMUtXQzAzTkMxVVJWZ3RUaTB6TXlJdlBqeDFjMlVnWkdGMFlTMWpQU0l6TlNJZ2VHeHBibXM2YUhKbFpqMGlJMDFLV0MwM05DMVVSVmd0VGkwek5TSWdkSEpoYm5ObWIzSnRQU0owY21GdWMyeGhkR1VvTlRBd0xEQXBJaTgrUEM5blBqeG5JR1JoZEdFdGJXMXNMVzV2WkdVOUltMXZJaUIwY21GdWMyWnZjbTA5SW5SeVlXNXpiR0YwWlNneE1ERTJPQ3d3S1NJK1BIVnpaU0JrWVhSaExXTTlJakpESWlCNGJHbHVhenBvY21WbVBTSWpUVXBZTFRjMExWUkZXQzFPTFRKRElpOCtQQzluUGp4bklHUmhkR0V0Ylcxc0xXNXZaR1U5SW0xdUlpQjBjbUZ1YzJadmNtMDlJblJ5WVc1emJHRjBaU2d4TURZeE1pNDNMREFwSWo0OGRYTmxJR1JoZEdFdFl6MGlNelFpSUhoc2FXNXJPbWh5WldZOUlpTk5TbGd0TnpRdFZFVllMVTR0TXpRaUx6NDhkWE5sSUdSaGRHRXRZejBpTXpBaUlIaHNhVzVyT21oeVpXWTlJaU5OU2xndE56UXRWRVZZTFU0dE16QWlJSFJ5WVc1elptOXliVDBpZEhKaGJuTnNZWFJsS0RVd01Dd3dLU0l2UGp3dlp6NDhaeUJrWVhSaExXMXRiQzF1YjJSbFBTSnRieUlnZEhKaGJuTm1iM0p0UFNKMGNtRnVjMnhoZEdVb01URTJNVEl1Tnl3d0tTSStQSFZ6WlNCa1lYUmhMV005SWpKRElpQjRiR2x1YXpwb2NtVm1QU0lqVFVwWUxUYzBMVlJGV0MxT0xUSkRJaTgrUEM5blBqeG5JR1JoZEdFdGJXMXNMVzV2WkdVOUltMXVJaUIwY21GdWMyWnZjbTA5SW5SeVlXNXpiR0YwWlNneE1qQTFOeTR6TERBcElqNDhkWE5sSUdSaGRHRXRZejBpTXpNaUlIaHNhVzVyT21oeVpXWTlJaU5OU2xndE56UXRWRVZZTFU0dE16TWlMejQ4ZFhObElHUmhkR0V0WXowaU16VWlJSGhzYVc1ck9taHlaV1k5SWlOTlNsZ3ROelF0VkVWWUxVNHRNelVpSUhSeVlXNXpabTl5YlQwaWRISmhibk5zWVhSbEtEVXdNQ3d3S1NJdlBqd3ZaejQ4WnlCa1lYUmhMVzF0YkMxdWIyUmxQU0p0YnlJZ2RISmhibk5tYjNKdFBTSjBjbUZ1YzJ4aGRHVW9NVE13TlRjdU15d3dLU0krUEhWelpTQmtZWFJoTFdNOUlqZEVJaUI0YkdsdWF6cG9jbVZtUFNJalRVcFlMVGMwTFZSRldDMU9MVGRFSWk4K1BDOW5Qand2Wno0OEwyYytQQzl6ZG1jKyIsCgkiUmVhbFZpZXdTaXplSnNvbiIgOiAie1wiaGVpZ2h0XCI6MzUzLFwid2lkdGhcIjo0Nzg2fSIKfQo="/>
    </extobj>
    <extobj name="2384804F-3998-4D57-9195-F3826E402611-2">
      <extobjdata type="2384804F-3998-4D57-9195-F3826E402611" data="ewoJIkltZ1NldHRpbmdKc29uIiA6ICJ7XCJoZWlnaHRcIjoxNi45NjQyODU3MTQyODU3MSxcIndpZHRoXCI6MjM5LjI4NTcxNDI4NTcxNDI1fSIsCgkiTGF0ZXgiIDogIlxcezEwLCAxMCwgMTUsIDIwLCAyNSwgMzUsIDM1LCAzNSwgNDBcXH1cXFxcIiwKCSJMYXRleEltZ0Jhc2U2NCIgOiAiUEhOMlp5QjRiV3h1Y3owaWFIUjBjRG92TDNkM2R5NTNNeTV2Y21jdk1qQXdNQzl6ZG1jaUlIZHBaSFJvUFNJek1DNDJOek5sZUNJZ2FHVnBaMmgwUFNJeUxqSTJNbVY0SWlCeWIyeGxQU0pwYldjaUlHWnZZM1Z6WVdKc1pUMGlabUZzYzJVaUlIWnBaWGRDYjNnOUlqQWdMVGMxTUNBeE16VTFOeTR6SURFd01EQWlJSGh0Ykc1ek9uaHNhVzVyUFNKb2RIUndPaTh2ZDNkM0xuY3pMbTl5Wnk4eE9UazVMM2hzYVc1cklpQmhjbWxoTFdocFpHUmxiajBpZEhKMVpTSWdjM1I1YkdVOUluWmxjblJwWTJGc0xXRnNhV2R1T2lBdE1DNDFOalpsZURzZ2JXRjRMWGRwWkhSb09pQTVPQ1U3SWo0OFpHVm1jejQ4Y0dGMGFDQnBaRDBpVFVwWUxUVXpMVlJGV0MxT0xUZENJaUJrUFNKTk5ETTBJQzB5TXpGUk5ETTBJQzB5TkRRZ05ESTRJQzB5TlRCSU5ERXdVVEk0TVNBdE1qVXdJREl6TUNBdE1UZzBVVEl5TlNBdE1UYzNJREl5TWlBdE1UY3lWREl4TnlBdE1UWXhWREl4TXlBdE1UUTRWREl4TVNBdE1UTXpWREl4TUNBdE1URXhWREl3T1NBdE9EUlVNakE1SUMwME4xUXlNRGtnTUZFeU1Ea2dNakVnTWpBNUlEVXpVVEl3T0NBeE5ESWdNakEwSURFMU0xRXlNRE1nTVRVMElESXdNeUF4TlRWUk1UZzVJREU1TVNBeE5UTWdNakV4VkRneUlESXpNVkUzTVNBeU16RWdOamdnTWpNMFZEWTFJREkxTUZRMk9DQXlOalpVT0RJZ01qWTVVVEV4TmlBeU5qa2dNVFV5SURJNE9WUXlNRE1nTXpRMVVUSXdPQ0F6TlRZZ01qQTRJRE0zTjFReU1Ea2dOVEk1VmpVM09WRXlNRGtnTmpNMElESXhOU0EyTlRaVU1qUTBJRFk1T0ZFeU56QWdOekkwSURNeU5DQTNOREJSTXpZeElEYzBPQ0F6TnpjZ056UTVVVE0zT1NBM05Ea2dNemt3SURjME9WUTBNRGdnTnpVd1NEUXlPRkUwTXpRZ056UTBJRFF6TkNBM016SlJORE0wSURjeE9TQTBNekVnTnpFMlVUUXlPU0EzTVRNZ05ERTFJRGN4TTFFek5qSWdOekV3SURNek1pQTJPRGxVTWprMklEWTBOMUV5T1RFZ05qTTBJREk1TVNBME9UbFdOREUzVVRJNU1TQXpOekFnTWpnNElETTFNMVF5TnpFZ016RTBVVEkwTUNBeU56RWdNVGcwSURJMU5Vd3hOekFnTWpVd1RERTROQ0F5TkRWUk1qQXlJREl6T1NBeU1qQWdNak13VkRJMk1pQXhPVFpVTWprd0lERXpOMUV5T1RFZ01UTXhJREk1TVNBeFVUSTVNU0F0TVRNMElESTVOaUF0TVRRM1VUTXdOaUF0TVRjMElETXpPU0F0TVRreVZEUXhOU0F0TWpFelVUUXlPU0F0TWpFeklEUXpNU0F0TWpFMlVUUXpOQ0F0TWpFNUlEUXpOQ0F0TWpNeFdpSXZQanh3WVhSb0lHbGtQU0pOU2xndE5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l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15MVVSVmd0VGkweVF5SWdaRDBpVFRjNElETTFWRGM0SURZd1ZEazBJREV3TTFReE16Y2dNVEl4VVRFMk5TQXhNakVnTVRnM0lEazJWREl4TUNBNFVUSXhNQ0F0TWpjZ01qQXhJQzAyTUZReE9EQWdMVEV4TjFReE5UUWdMVEUxT0ZReE16QWdMVEU0TlZReE1UY2dMVEU1TkZFeE1UTWdMVEU1TkNBeE1EUWdMVEU0TlZRNU5TQXRNVGN5VVRrMUlDMHhOamdnTVRBMklDMHhOVFpVTVRNeElDMHhNalpVTVRVM0lDMDNObFF4TnpNZ0xUTldPVXd4TnpJZ09GRXhOekFnTnlBeE5qY2dObFF4TmpFZ00xUXhOVElnTVZReE5EQWdNRkV4TVRNZ01DQTVOaUF4TjFvaUx6NDhjR0YwYUNCcFpEMGlUVXBZTFRVekxWUkZXQzFPTFRNMUlpQmtQU0pOTVRZMElERTFOMUV4TmpRZ01UTXpJREUwT0NBeE1UZFVNVEE1SURFd01VZ3hNREpSTVRRNElESXlJREl5TkNBeU1sRXlPVFFnTWpJZ016STJJRGd5VVRNME5TQXhNVFVnTXpRMUlESXhNRkV6TkRVZ016RXpJRE14T0NBek5EbFJNamt5SURNNE1pQXlOakFnTXpneVNESTFORkV4TnpZZ016Z3lJREV6TmlBek1UUlJNVE15SURNd055QXhNamtnTXpBMlZERXhOQ0F6TURSUk9UY2dNekEwSURrMUlETXhNRkU1TXlBek1UUWdPVE1nTkRnMVZqWXhORkU1TXlBMk5qUWdPVGdnTmpZMFVURXdNQ0EyTmpZZ01UQXlJRFkyTmxFeE1ETWdOalkySURFeU15QTJOVGhVTVRjNElEWTBNbFF5TlRNZ05qTTBVVE15TkNBMk16UWdNemc1SURZMk1sRXpPVGNnTmpZMklEUXdNaUEyTmpaUk5ERXdJRFkyTmlBME1UQWdOalE0VmpZek5WRXpNamdnTlRNNElESXdOU0ExTXpoUk1UYzBJRFV6T0NBeE5Ea2dOVFEwVERFek9TQTFORFpXTXpjMFVURTFPQ0F6T0RnZ01UWTVJRE01TmxReU1EVWdOREV5VkRJMU5pQTBNakJSTXpNM0lEUXlNQ0F6T1RNZ016VTFWRFEwT1NBeU1ERlJORFE1SURFd09TQXpPRFVnTkRSVU1qSTVJQzB5TWxFeE5EZ2dMVEl5SURrNUlETXlWRFV3SURFMU5GRTFNQ0F4TnpnZ05qRWdNVGt5VkRnMElESXhNRlF4TURjZ01qRTBVVEV6TWlBeU1UUWdNVFE0SURFNU4xUXhOalFnTVRVM1dpSXZQanh3WVhSb0lHbGtQU0pOU2xndE5UT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VXp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VXp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Vek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ZJajQ4ZFhObElHUmhkR0V0WXowaU4wSWlJSGhzYVc1ck9taHlaV1k5SWlOTlNsZ3ROVE10VkVWWUxVNHROMElpTHo0OEwyYytQR2NnWkdGMFlTMXRiV3d0Ym05a1pUMGliVzRpSUhSeVlXNXpabTl5YlQwaWRISmhibk5zWVhSbEtEVXdNQ3d3S1NJK1BIVnpaU0JrWVhSaExXTTlJak14SWlCNGJHbHVhenBvY21WbVBTSWpUVXBZTFRVekxWUkZXQzFPTFRNeElpOCtQSFZ6WlNCa1lYUmhMV005SWpNd0lpQjRiR2x1YXpwb2NtVm1QU0lqVFVwWUxUVXpMVlJGV0MxT0xUTXdJaUIwY21GdWMyWnZjbTA5SW5SeVlXNXpiR0YwWlNnMU1EQXNNQ2tpTHo0OEwyYytQR2NnWkdGMFlTMXRiV3d0Ym05a1pUMGliVzhpSUhSeVlXNXpabTl5YlQwaWRISmhibk5zWVhSbEtERTFNREFzTUNraVBqeDFjMlVnWkdGMFlTMWpQU0l5UXlJZ2VHeHBibXM2YUhKbFpqMGlJMDFLV0MwMU15MVVSVmd0VGkweVF5SXZQand2Wno0OFp5QmtZWFJoTFcxdGJDMXViMlJsUFNKdGJpSWdkSEpoYm5ObWIzSnRQU0owY21GdWMyeGhkR1VvTVRrME5DNDNMREFwSWo0OGRYTmxJR1JoZEdFdFl6MGlNekVpSUhoc2FXNXJPbWh5WldZOUlpTk5TbGd0TlRNdFZFVllMVTR0TXpFaUx6NDhkWE5sSUdSaGRHRXRZejBpTXpBaUlIaHNhVzVyT21oeVpXWTlJaU5OU2xndE5UTXRWRVZZTFU0dE16QWlJSFJ5WVc1elptOXliVDBpZEhKaGJuTnNZWFJsS0RVd01Dd3dLU0l2UGp3dlp6NDhaeUJrWVhSaExXMXRiQzF1YjJSbFBTSnRieUlnZEhKaGJuTm1iM0p0UFNKMGNtRnVjMnhoZEdVb01qazBOQzQzTERBcElqNDhkWE5sSUdSaGRHRXRZejBpTWtNaUlIaHNhVzVyT21oeVpXWTlJaU5OU2xndE5UTXRWRVZZTFU0dE1rTWlMejQ4TDJjK1BHY2daR0YwWVMxdGJXd3RibTlrWlQwaWJXNGlJSFJ5WVc1elptOXliVDBpZEhKaGJuTnNZWFJsS0RNek9Ea3VNeXd3S1NJK1BIVnpaU0JrWVhSaExXTTlJak14SWlCNGJHbHVhenBvY21WbVBTSWpUVXBZTFRVekxWUkZXQzFPTFRNeElpOCtQSFZ6WlNCa1lYUmhMV005SWpNMUlpQjRiR2x1YXpwb2NtVm1QU0lqVFVwWUxUVXpMVlJGV0MxT0xUTTFJaUIwY21GdWMyWnZjbTA5SW5SeVlXNXpiR0YwWlNnMU1EQXNNQ2tpTHo0OEwyYytQR2NnWkdGMFlTMXRiV3d0Ym05a1pUMGliVzhpSUhSeVlXNXpabTl5YlQwaWRISmhibk5zWVhSbEtEUXpPRGt1TXl3d0tTSStQSFZ6WlNCa1lYUmhMV005SWpKRElpQjRiR2x1YXpwb2NtVm1QU0lqVFVwWUxUVXpMVlJGV0MxT0xUSkRJaTgrUEM5blBqeG5JR1JoZEdFdGJXMXNMVzV2WkdVOUltMXVJaUIwY21GdWMyWnZjbTA5SW5SeVlXNXpiR0YwWlNnME9ETTBMREFwSWo0OGRYTmxJR1JoZEdFdFl6MGlNeklpSUhoc2FXNXJPbWh5WldZOUlpTk5TbGd0TlRNdFZFVllMVTR0TXpJaUx6NDhkWE5sSUdSaGRHRXRZejBpTXpBaUlIaHNhVzVyT21oeVpXWTlJaU5OU2xndE5UTXRWRVZZTFU0dE16QWlJSFJ5WVc1elptOXliVDBpZEhKaGJuTnNZWFJsS0RVd01Dd3dLU0l2UGp3dlp6NDhaeUJrWVhSaExXMXRiQzF1YjJSbFBTSnRieUlnZEhKaGJuTm1iM0p0UFNKMGNtRnVjMnhoZEdVb05UZ3pOQ3d3S1NJK1BIVnpaU0JrWVhSaExXTTlJakpESWlCNGJHbHVhenBvY21WbVBTSWpUVXBZTFRVekxWUkZXQzFPTFRKRElpOCtQQzluUGp4bklHUmhkR0V0Ylcxc0xXNXZaR1U5SW0xdUlpQjBjbUZ1YzJadmNtMDlJblJ5WVc1emJHRjBaU2cyTWpjNExqY3NNQ2tpUGp4MWMyVWdaR0YwWVMxalBTSXpNaUlnZUd4cGJtczZhSEpsWmowaUkwMUtXQzAxTXkxVVJWZ3RUaTB6TWlJdlBqeDFjMlVnWkdGMFlTMWpQU0l6TlNJZ2VHeHBibXM2YUhKbFpqMGlJMDFLV0MwMU15MVVSVmd0VGkwek5TSWdkSEpoYm5ObWIzSnRQU0owY21GdWMyeGhkR1VvTlRBd0xEQXBJaTgrUEM5blBqeG5JR1JoZEdFdGJXMXNMVzV2WkdVOUltMXZJaUIwY21GdWMyWnZjbTA5SW5SeVlXNXpiR0YwWlNnM01qYzRMamNzTUNraVBqeDFjMlVnWkdGMFlTMWpQU0l5UXlJZ2VHeHBibXM2YUhKbFpqMGlJMDFLV0MwMU15MVVSVmd0VGkweVF5SXZQand2Wno0OFp5QmtZWFJoTFcxdGJDMXViMlJsUFNKdGJpSWdkSEpoYm5ObWIzSnRQU0owY21GdWMyeGhkR1VvTnpjeU15NHpMREFwSWo0OGRYTmxJR1JoZEdFdFl6MGlNek1pSUhoc2FXNXJPbWh5WldZOUlpTk5TbGd0TlRNdFZFVllMVTR0TXpNaUx6NDhkWE5sSUdSaGRHRXRZejBpTXpVaUlIaHNhVzVyT21oeVpXWTlJaU5OU2xndE5UTXRWRVZZTFU0dE16VWlJSFJ5WVc1elptOXliVDBpZEhKaGJuTnNZWFJsS0RVd01Dd3dLU0l2UGp3dlp6NDhaeUJrWVhSaExXMXRiQzF1YjJSbFBTSnRieUlnZEhKaGJuTm1iM0p0UFNKMGNtRnVjMnhoZEdVb09EY3lNeTR6TERBcElqNDhkWE5sSUdSaGRHRXRZejBpTWtNaUlIaHNhVzVyT21oeVpXWTlJaU5OU2xndE5UTXRWRVZZTFU0dE1rTWlMejQ4TDJjK1BHY2daR0YwWVMxdGJXd3RibTlrWlQwaWJXNGlJSFJ5WVc1elptOXliVDBpZEhKaGJuTnNZWFJsS0RreE5qZ3NNQ2tpUGp4MWMyVWdaR0YwWVMxalBTSXpNeUlnZUd4cGJtczZhSEpsWmowaUkwMUtXQzAxTXkxVVJWZ3RUaTB6TXlJdlBqeDFjMlVnWkdGMFlTMWpQU0l6TlNJZ2VHeHBibXM2YUhKbFpqMGlJMDFLV0MwMU15MVVSVmd0VGkwek5TSWdkSEpoYm5ObWIzSnRQU0owY21GdWMyeGhkR1VvTlRBd0xEQXBJaTgrUEM5blBqeG5JR1JoZEdFdGJXMXNMVzV2WkdVOUltMXZJaUIwY21GdWMyWnZjbTA5SW5SeVlXNXpiR0YwWlNneE1ERTJPQ3d3S1NJK1BIVnpaU0JrWVhSaExXTTlJakpESWlCNGJHbHVhenBvY21WbVBTSWpUVXBZTFRVekxWUkZXQzFPTFRKRElpOCtQQzluUGp4bklHUmhkR0V0Ylcxc0xXNXZaR1U5SW0xdUlpQjBjbUZ1YzJadmNtMDlJblJ5WVc1emJHRjBaU2d4TURZeE1pNDNMREFwSWo0OGRYTmxJR1JoZEdFdFl6MGlNek1pSUhoc2FXNXJPbWh5WldZOUlpTk5TbGd0TlRNdFZFVllMVTR0TXpNaUx6NDhkWE5sSUdSaGRHRXRZejBpTXpVaUlIaHNhVzVyT21oeVpXWTlJaU5OU2xndE5UTXRWRVZZTFU0dE16VWlJSFJ5WVc1elptOXliVDBpZEhKaGJuTnNZWFJsS0RVd01Dd3dLU0l2UGp3dlp6NDhaeUJrWVhSaExXMXRiQzF1YjJSbFBTSnRieUlnZEhKaGJuTm1iM0p0UFNKMGNtRnVjMnhoZEdVb01URTJNVEl1Tnl3d0tTSStQSFZ6WlNCa1lYUmhMV005SWpKRElpQjRiR2x1YXpwb2NtVm1QU0lqVFVwWUxUVXpMVlJGV0MxT0xUSkRJaTgrUEM5blBqeG5JR1JoZEdFdGJXMXNMVzV2WkdVOUltMXVJaUIwY21GdWMyWnZjbTA5SW5SeVlXNXpiR0YwWlNneE1qQTFOeTR6TERBcElqNDhkWE5sSUdSaGRHRXRZejBpTXpRaUlIaHNhVzVyT21oeVpXWTlJaU5OU2xndE5UTXRWRVZZTFU0dE16UWlMejQ4ZFhObElHUmhkR0V0WXowaU16QWlJSGhzYVc1ck9taHlaV1k5SWlOTlNsZ3ROVE10VkVWWUxVNHRNekFpSUhSeVlXNXpabTl5YlQwaWRISmhibk5zWVhSbEtEVXdNQ3d3S1NJdlBqd3ZaejQ4WnlCa1lYUmhMVzF0YkMxdWIyUmxQU0p0YnlJZ2RISmhibk5tYjNKdFBTSjBjbUZ1YzJ4aGRHVW9NVE13TlRjdU15d3dLU0krUEhWelpTQmtZWFJoTFdNOUlqZEVJaUI0YkdsdWF6cG9jbVZtUFNJalRVcFlMVFV6TFZSRldDMU9MVGRFSWk4K1BDOW5QanhuSUdSaGRHRXRiVzFzTFc1dlpHVTlJbTF6Y0dGalpTSWdkSEpoYm5ObWIzSnRQU0owY21GdWMyeGhkR1VvTVRNMU5UY3VNeXd3S1NJdlBqd3ZaejQ4TDJjK1BDOXpkbWMrIiwKCSJSZWFsVmlld1NpemVKc29uIiA6ICJ7XCJoZWlnaHRcIjozNTMsXCJ3aWR0aFwiOjQ3ODZ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5911</Words>
  <Application>WPS Presentation</Application>
  <PresentationFormat>Apresentação na tela (16:9)</PresentationFormat>
  <Paragraphs>339</Paragraphs>
  <Slides>49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SimSun</vt:lpstr>
      <vt:lpstr>Wingdings</vt:lpstr>
      <vt:lpstr>Arial</vt:lpstr>
      <vt:lpstr>CMU Serif</vt:lpstr>
      <vt:lpstr>Microsoft YaHei</vt:lpstr>
      <vt:lpstr>Arial Unicode MS</vt:lpstr>
      <vt:lpstr>Cambria Math</vt:lpstr>
      <vt:lpstr>MS Mincho</vt:lpstr>
      <vt:lpstr>AMGDT</vt:lpstr>
      <vt:lpstr>CMU Serif</vt:lpstr>
      <vt:lpstr>Symbol</vt:lpstr>
      <vt:lpstr>Simple Light</vt:lpstr>
      <vt:lpstr>Uma Breve Introdução à Visão Computacional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Based Polycrystalline Silicon Photovoltaic Cell Linear Defect Diagnosis Using Electroluminescence Images¹</dc:title>
  <dc:creator>Rosalia Souza</dc:creator>
  <cp:lastModifiedBy>alane</cp:lastModifiedBy>
  <cp:revision>128</cp:revision>
  <dcterms:created xsi:type="dcterms:W3CDTF">2022-09-14T12:32:00Z</dcterms:created>
  <dcterms:modified xsi:type="dcterms:W3CDTF">2023-07-12T03:25:42Z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2692BC14D00B4A6EAFAD4436BA317725</vt:lpwstr>
  </property>
  <property fmtid="{D5CDD505-2E9C-101B-9397-08002B2CF9AE}" pid="3" name="KSOProductBuildVer">
    <vt:lpwstr>1046-11.2.0.11537</vt:lpwstr>
  </property>
</Properties>
</file>