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50" r:id="rId2"/>
    <p:sldId id="352" r:id="rId3"/>
    <p:sldId id="389" r:id="rId4"/>
    <p:sldId id="383" r:id="rId5"/>
    <p:sldId id="385" r:id="rId6"/>
    <p:sldId id="386" r:id="rId7"/>
    <p:sldId id="353" r:id="rId8"/>
    <p:sldId id="358" r:id="rId9"/>
    <p:sldId id="354" r:id="rId10"/>
    <p:sldId id="355" r:id="rId11"/>
    <p:sldId id="392" r:id="rId12"/>
    <p:sldId id="357" r:id="rId13"/>
    <p:sldId id="356" r:id="rId14"/>
    <p:sldId id="370" r:id="rId15"/>
    <p:sldId id="371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2" r:id="rId28"/>
    <p:sldId id="373" r:id="rId29"/>
    <p:sldId id="381" r:id="rId30"/>
    <p:sldId id="394" r:id="rId31"/>
    <p:sldId id="374" r:id="rId32"/>
    <p:sldId id="375" r:id="rId33"/>
    <p:sldId id="393" r:id="rId34"/>
    <p:sldId id="391" r:id="rId3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">
          <p15:clr>
            <a:srgbClr val="A4A3A4"/>
          </p15:clr>
        </p15:guide>
        <p15:guide id="2" pos="4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05E"/>
    <a:srgbClr val="000000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418" autoAdjust="0"/>
  </p:normalViewPr>
  <p:slideViewPr>
    <p:cSldViewPr snapToGrid="0" snapToObjects="1">
      <p:cViewPr varScale="1">
        <p:scale>
          <a:sx n="134" d="100"/>
          <a:sy n="134" d="100"/>
        </p:scale>
        <p:origin x="936" y="91"/>
      </p:cViewPr>
      <p:guideLst>
        <p:guide orient="horz" pos="252"/>
        <p:guide pos="44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33C5265C-484D-4DBD-A983-5E055DA422D0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22BF3EBF-B67E-40B1-9503-FDDD148EB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Chart from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disable Flow static</a:t>
            </a:r>
            <a:r>
              <a:rPr lang="en-US" baseline="0" dirty="0" smtClean="0"/>
              <a:t> type checking in a file, use the // @</a:t>
            </a:r>
            <a:r>
              <a:rPr lang="en-US" baseline="0" dirty="0" err="1" smtClean="0"/>
              <a:t>noflow</a:t>
            </a:r>
            <a:r>
              <a:rPr lang="en-US" baseline="0" dirty="0" smtClean="0"/>
              <a:t> declaration. This is useful if you have added </a:t>
            </a:r>
            <a:r>
              <a:rPr lang="en-US" baseline="0" dirty="0" err="1" smtClean="0"/>
              <a:t>eslint</a:t>
            </a:r>
            <a:r>
              <a:rPr lang="en-US" baseline="0" dirty="0" smtClean="0"/>
              <a:t>-plugin-</a:t>
            </a:r>
            <a:r>
              <a:rPr lang="en-US" baseline="0" dirty="0" err="1" smtClean="0"/>
              <a:t>flowtype</a:t>
            </a:r>
            <a:r>
              <a:rPr lang="en-US" baseline="0" dirty="0" smtClean="0"/>
              <a:t> and need to disable checking in specific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disable Flow warnings on a particular line of code, precede the line of code with the // $</a:t>
            </a:r>
            <a:r>
              <a:rPr lang="en-US" baseline="0" dirty="0" err="1" smtClean="0"/>
              <a:t>FlowFixMe</a:t>
            </a:r>
            <a:r>
              <a:rPr lang="en-US" baseline="0" dirty="0" smtClean="0"/>
              <a:t>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flow gen-flow-files and the flow-copy-source scripts copy the original source files to the destination directory, but change the extension to .flow.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Flow parses included libraries and discovers .flow files, it will consume those types for your benefit.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JavaScript and TypeScript validation</a:t>
            </a:r>
            <a:r>
              <a:rPr lang="en-US" baseline="0" dirty="0" smtClean="0"/>
              <a:t> interfere with the Flow plugin.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install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gcazaciuc.vscode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-flow-ide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make it Array&lt;?T&gt; you can use parenthesis like: (?Type)[]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1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Every component needs to define</a:t>
            </a:r>
            <a:r>
              <a:rPr lang="en-US" baseline="0" dirty="0" smtClean="0"/>
              <a:t> Props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using state must define State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should be typed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properties should be marked </a:t>
            </a:r>
            <a:r>
              <a:rPr lang="en-US" smtClean="0"/>
              <a:t>as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Leading provider of commercial real estate analytics, information and online marketplaces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Publicly held company, had about 20-25% growth year over year. We hit $1B in revenue and our goal is to grow to $2B by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Headquartered in Washington, DC, CoStar has ~3700 employees in 80 offices across 7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Largest and most comprehensive database of commercial real estate information – data used</a:t>
            </a:r>
            <a:r>
              <a:rPr lang="en-US" baseline="0" dirty="0" smtClean="0"/>
              <a:t> to compute GDP!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CoStar data powers the $17 trillion world of real estate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Apartments.com is the #1 most visited apartment listing network, with 45 million monthly visits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 “Shipping </a:t>
            </a:r>
            <a:r>
              <a:rPr lang="en-US" dirty="0" err="1" smtClean="0"/>
              <a:t>Flowtype</a:t>
            </a:r>
            <a:r>
              <a:rPr lang="en-US" dirty="0" smtClean="0"/>
              <a:t> Definitions in NPM Packages”</a:t>
            </a:r>
            <a:r>
              <a:rPr lang="en-US" baseline="0" dirty="0" smtClean="0"/>
              <a:t>, </a:t>
            </a:r>
            <a:r>
              <a:rPr lang="en-US" i="1" baseline="0" dirty="0" smtClean="0"/>
              <a:t>Patrick </a:t>
            </a:r>
            <a:r>
              <a:rPr lang="en-US" i="1" baseline="0" dirty="0" err="1" smtClean="0"/>
              <a:t>Stapfer</a:t>
            </a:r>
            <a:r>
              <a:rPr lang="en-US" baseline="0" dirty="0" smtClean="0"/>
              <a:t>, (https://medium.com/netscape/shipping-flowtype-definitions-in-npm-packages-c987917efb65)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** Script to create .flow files, </a:t>
            </a:r>
            <a:r>
              <a:rPr lang="en-US" i="1" baseline="0" dirty="0" err="1" smtClean="0"/>
              <a:t>Macil</a:t>
            </a:r>
            <a:r>
              <a:rPr lang="en-US" i="1" baseline="0" dirty="0" smtClean="0"/>
              <a:t>/flow-copy-source</a:t>
            </a:r>
            <a:r>
              <a:rPr lang="en-US" baseline="0" dirty="0" smtClean="0"/>
              <a:t>, (https://github.com/Macil/flow-copy-source)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See “You Might Not Need TypeScript (or Static Types)”, </a:t>
            </a:r>
            <a:r>
              <a:rPr lang="en-US" i="1" dirty="0" smtClean="0"/>
              <a:t>Eric Elliott</a:t>
            </a:r>
            <a:r>
              <a:rPr lang="en-US" dirty="0" smtClean="0"/>
              <a:t> (https://medium.com/javascript-scene/you-might-not-need-typescript-or-static-types-aa7cb670a77b)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CoStar delivers sale, lease, property, tenant, contact, reporting and industry information to over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200,000 clients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 of the nation’s commercial real estate transactions involve a CoStar subscriber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95% of the leading 1,000 brokerage firms use CoStar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6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From </a:t>
            </a:r>
            <a:r>
              <a:rPr lang="en-US" sz="1200" dirty="0" smtClean="0"/>
              <a:t>“To Type or Not to Type: Quantifying Detectable Bugs in JavaScript”, Gao et al., </a:t>
            </a:r>
            <a:r>
              <a:rPr lang="en-US" sz="1200" i="1" dirty="0" smtClean="0"/>
              <a:t>ICSE 2017</a:t>
            </a:r>
            <a:r>
              <a:rPr lang="en-US" sz="1200" dirty="0" smtClean="0"/>
              <a:t> (http://earlbarr.com/publications/typestudy.pdf)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can do both static and</a:t>
            </a:r>
            <a:r>
              <a:rPr lang="en-US" baseline="0" dirty="0" smtClean="0"/>
              <a:t> deductive analysis (e.g.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type)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Facebook’s original announcement of Flow: https://code.fb.com/web/flow-a-new-static-type-checker-for-javascript/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and how Facebook</a:t>
            </a:r>
            <a:r>
              <a:rPr lang="en-US" baseline="0" dirty="0" smtClean="0"/>
              <a:t> built Flow: https://flow.org/en/docs/lang/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information, r</a:t>
            </a:r>
            <a:r>
              <a:rPr lang="en-US" dirty="0" smtClean="0"/>
              <a:t>efer to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3" y="3351"/>
            <a:ext cx="9147053" cy="5152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13953"/>
          <a:stretch/>
        </p:blipFill>
        <p:spPr>
          <a:xfrm>
            <a:off x="74082" y="0"/>
            <a:ext cx="3402309" cy="9434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9" y="4052049"/>
            <a:ext cx="6506104" cy="3971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9" y="4625943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 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|  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Title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05886" y="535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00036"/>
            <a:ext cx="7031946" cy="0"/>
          </a:xfrm>
          <a:prstGeom prst="line">
            <a:avLst/>
          </a:prstGeom>
          <a:ln w="28575" cap="sq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9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553449" cy="361734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3666A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 typeface="Arial"/>
              <a:buChar char="•"/>
              <a:defRPr sz="1800">
                <a:solidFill>
                  <a:srgbClr val="63666A"/>
                </a:solidFill>
                <a:latin typeface="Arial"/>
                <a:cs typeface="Arial"/>
              </a:defRPr>
            </a:lvl2pPr>
            <a:lvl3pPr marL="1200150" indent="-285750">
              <a:buFont typeface="Arial"/>
              <a:buChar char="•"/>
              <a:defRPr sz="1600">
                <a:solidFill>
                  <a:srgbClr val="63666A"/>
                </a:solidFill>
                <a:latin typeface="Arial"/>
                <a:cs typeface="Arial"/>
              </a:defRPr>
            </a:lvl3pPr>
            <a:lvl4pPr marL="1657350" indent="-285750">
              <a:buSzPct val="100000"/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4pPr>
            <a:lvl5pPr marL="2114550" indent="-285750"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1" y="590541"/>
            <a:ext cx="3435350" cy="4503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1" y="120650"/>
            <a:ext cx="4528014" cy="393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 to Go Here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5" y="4635584"/>
            <a:ext cx="5746891" cy="481153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6049818" y="4911441"/>
            <a:ext cx="3094182" cy="0"/>
          </a:xfrm>
          <a:prstGeom prst="line">
            <a:avLst/>
          </a:prstGeom>
          <a:ln>
            <a:solidFill>
              <a:srgbClr val="3620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"/>
            <a:ext cx="9223943" cy="519615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4" y="758523"/>
            <a:ext cx="6506104" cy="5823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4" y="1340884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Subhead goes here</a:t>
            </a:r>
            <a:endParaRPr lang="en-US" sz="15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emf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ollographql/apollo-cl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lanMunsonTech" TargetMode="External"/><Relationship Id="rId7" Type="http://schemas.openxmlformats.org/officeDocument/2006/relationships/hyperlink" Target="https://github.com/AlanMunson/flow-examples" TargetMode="External"/><Relationship Id="rId2" Type="http://schemas.openxmlformats.org/officeDocument/2006/relationships/hyperlink" Target="https://github.com/AlanMun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sullivan@costar.com" TargetMode="External"/><Relationship Id="rId5" Type="http://schemas.openxmlformats.org/officeDocument/2006/relationships/hyperlink" Target="mailto:amunson@costar.com" TargetMode="External"/><Relationship Id="rId4" Type="http://schemas.openxmlformats.org/officeDocument/2006/relationships/hyperlink" Target="https://www.linkedin.com/in/alanmuns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400" y="555305"/>
            <a:ext cx="9195827" cy="1547446"/>
          </a:xfrm>
        </p:spPr>
        <p:txBody>
          <a:bodyPr anchor="ctr"/>
          <a:lstStyle/>
          <a:p>
            <a:r>
              <a:rPr lang="en-US" sz="2400" b="1" dirty="0"/>
              <a:t>How to Statically Type Your JavaScript Code Using </a:t>
            </a:r>
            <a:r>
              <a:rPr lang="en-US" sz="2400" b="1" dirty="0" smtClean="0"/>
              <a:t>Flow.js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7406" y="4497169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Munson, Senior Software Developer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CoStar Research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34950" y="1101720"/>
            <a:ext cx="3645535" cy="3383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Similarities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have type systems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can infer types</a:t>
            </a:r>
          </a:p>
          <a:p>
            <a:r>
              <a:rPr lang="en-US" sz="1600" dirty="0" smtClean="0"/>
              <a:t>Most </a:t>
            </a:r>
            <a:r>
              <a:rPr lang="en-US" sz="1600" dirty="0"/>
              <a:t>type names are the same (e.g. </a:t>
            </a:r>
            <a:r>
              <a:rPr lang="en-US" sz="1600" dirty="0" smtClean="0"/>
              <a:t>‘string’)</a:t>
            </a:r>
            <a:endParaRPr lang="en-US" sz="1600" dirty="0"/>
          </a:p>
          <a:p>
            <a:r>
              <a:rPr lang="en-US" sz="1600" dirty="0" smtClean="0"/>
              <a:t>Near-identical </a:t>
            </a:r>
            <a:r>
              <a:rPr lang="en-US" sz="1600" dirty="0" smtClean="0"/>
              <a:t>type declaration syntax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 smtClean="0">
                <a:latin typeface="Consolas" panose="020B0609020204030204" pitchFamily="49" charset="0"/>
              </a:rPr>
              <a:t>let </a:t>
            </a:r>
            <a:r>
              <a:rPr lang="en-US" sz="1200" dirty="0">
                <a:latin typeface="Consolas" panose="020B0609020204030204" pitchFamily="49" charset="0"/>
              </a:rPr>
              <a:t>foo: string;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type </a:t>
            </a:r>
            <a:r>
              <a:rPr lang="en-US" sz="1200" dirty="0">
                <a:latin typeface="Consolas" panose="020B0609020204030204" pitchFamily="49" charset="0"/>
              </a:rPr>
              <a:t>Foo = { </a:t>
            </a:r>
            <a:r>
              <a:rPr lang="en-US" sz="1200" dirty="0" smtClean="0">
                <a:latin typeface="Consolas" panose="020B0609020204030204" pitchFamily="49" charset="0"/>
              </a:rPr>
              <a:t>bar: number };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20465" y="1101719"/>
            <a:ext cx="5309235" cy="357886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Differences</a:t>
            </a:r>
          </a:p>
          <a:p>
            <a:r>
              <a:rPr lang="en-US" sz="1600" dirty="0" smtClean="0"/>
              <a:t>TypeScript is a language – superset of Javascript</a:t>
            </a:r>
          </a:p>
          <a:p>
            <a:r>
              <a:rPr lang="en-US" sz="1600" dirty="0"/>
              <a:t>TypeScript is more permissive by default than Flow, but can be </a:t>
            </a:r>
            <a:r>
              <a:rPr lang="en-US" sz="1600" dirty="0" smtClean="0"/>
              <a:t>fixed using </a:t>
            </a:r>
            <a:r>
              <a:rPr lang="en-US" sz="1200" dirty="0" err="1" smtClean="0">
                <a:latin typeface="Consolas" panose="020B0609020204030204" pitchFamily="49" charset="0"/>
              </a:rPr>
              <a:t>noImplicitAny</a:t>
            </a:r>
            <a:r>
              <a:rPr lang="en-US" sz="1200" dirty="0" smtClean="0">
                <a:latin typeface="Consolas" panose="020B0609020204030204" pitchFamily="49" charset="0"/>
              </a:rPr>
              <a:t> /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strictNullChecks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600" dirty="0" smtClean="0"/>
              <a:t>TypeScript is AST directed</a:t>
            </a:r>
          </a:p>
          <a:p>
            <a:pPr lvl="1"/>
            <a:r>
              <a:rPr lang="en-US" sz="1200" dirty="0" smtClean="0"/>
              <a:t>Builds collection of discovered types</a:t>
            </a:r>
          </a:p>
          <a:p>
            <a:pPr lvl="1"/>
            <a:r>
              <a:rPr lang="en-US" sz="1200" dirty="0" smtClean="0"/>
              <a:t>Unknown types cause problems – declare as any type? Error?</a:t>
            </a:r>
          </a:p>
          <a:p>
            <a:r>
              <a:rPr lang="en-US" sz="1600" dirty="0" smtClean="0">
                <a:latin typeface="+mj-lt"/>
              </a:rPr>
              <a:t>Flow is Graph directed</a:t>
            </a:r>
          </a:p>
          <a:p>
            <a:pPr lvl="1"/>
            <a:r>
              <a:rPr lang="en-US" sz="1200" dirty="0" smtClean="0">
                <a:latin typeface="+mj-lt"/>
              </a:rPr>
              <a:t>Builds collection of discovered &amp; unknown types</a:t>
            </a:r>
          </a:p>
          <a:p>
            <a:pPr lvl="1"/>
            <a:r>
              <a:rPr lang="en-US" sz="1200" dirty="0" smtClean="0">
                <a:latin typeface="+mj-lt"/>
              </a:rPr>
              <a:t>Infers unknown types after considering types that “flow” through</a:t>
            </a:r>
            <a:endParaRPr lang="en-US" sz="12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9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15900" y="1101720"/>
            <a:ext cx="3986530" cy="3498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Adding Flow or Typescript to existing codebase</a:t>
            </a:r>
          </a:p>
          <a:p>
            <a:r>
              <a:rPr lang="en-US" sz="1800" dirty="0" smtClean="0"/>
              <a:t>Flow</a:t>
            </a:r>
          </a:p>
          <a:p>
            <a:pPr lvl="1"/>
            <a:r>
              <a:rPr lang="en-US" sz="1600" dirty="0" smtClean="0"/>
              <a:t>Lots of instant coverage</a:t>
            </a:r>
          </a:p>
          <a:p>
            <a:pPr lvl="1"/>
            <a:r>
              <a:rPr lang="en-US" sz="1600" dirty="0" smtClean="0"/>
              <a:t>Adding type annotations improves coverage, but at diminishing cost</a:t>
            </a:r>
            <a:endParaRPr lang="en-US" sz="1600" dirty="0" smtClean="0"/>
          </a:p>
          <a:p>
            <a:r>
              <a:rPr lang="en-US" sz="1800" dirty="0" smtClean="0"/>
              <a:t>Typescript</a:t>
            </a:r>
          </a:p>
          <a:p>
            <a:pPr lvl="1"/>
            <a:r>
              <a:rPr lang="en-US" sz="1600" dirty="0" smtClean="0"/>
              <a:t>Not as much instant coverage</a:t>
            </a:r>
          </a:p>
          <a:p>
            <a:pPr lvl="1"/>
            <a:r>
              <a:rPr lang="en-US" sz="1600" dirty="0" smtClean="0"/>
              <a:t>Coverage increases linearly as you add type annotations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15" y="1399044"/>
            <a:ext cx="4918446" cy="26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/>
              <a:t>Babel</a:t>
            </a:r>
            <a:r>
              <a:rPr lang="en-US" dirty="0"/>
              <a:t>: </a:t>
            </a:r>
            <a:r>
              <a:rPr lang="en-US" sz="1600" dirty="0"/>
              <a:t>install babel-cli, flow-bin, babel-preset-flow packages</a:t>
            </a:r>
          </a:p>
          <a:p>
            <a:r>
              <a:rPr lang="en-US" dirty="0" smtClean="0"/>
              <a:t>With </a:t>
            </a:r>
            <a:r>
              <a:rPr lang="en-US" b="1" dirty="0"/>
              <a:t>flow-remove-types</a:t>
            </a:r>
            <a:r>
              <a:rPr lang="en-US" dirty="0"/>
              <a:t>: </a:t>
            </a:r>
            <a:r>
              <a:rPr lang="en-US" sz="1600" dirty="0"/>
              <a:t>install flow-remove-types, flow-bin</a:t>
            </a:r>
            <a:endParaRPr lang="en-US" dirty="0"/>
          </a:p>
          <a:p>
            <a:r>
              <a:rPr lang="en-US" i="1" dirty="0" smtClean="0"/>
              <a:t>Optional: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sz="1600" dirty="0" err="1" smtClean="0">
                <a:latin typeface="Consolas" panose="020B0609020204030204" pitchFamily="49" charset="0"/>
              </a:rPr>
              <a:t>eslint</a:t>
            </a:r>
            <a:r>
              <a:rPr lang="en-US" sz="1600" dirty="0" smtClean="0">
                <a:latin typeface="Consolas" panose="020B0609020204030204" pitchFamily="49" charset="0"/>
              </a:rPr>
              <a:t>-plugin-</a:t>
            </a:r>
            <a:r>
              <a:rPr lang="en-US" sz="1600" dirty="0" err="1" smtClean="0">
                <a:latin typeface="Consolas" panose="020B0609020204030204" pitchFamily="49" charset="0"/>
              </a:rPr>
              <a:t>flowtype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package to validate Flow usage</a:t>
            </a:r>
          </a:p>
          <a:p>
            <a:r>
              <a:rPr lang="en-US" i="1" dirty="0" smtClean="0"/>
              <a:t>Optional:</a:t>
            </a:r>
            <a:r>
              <a:rPr lang="en-US" dirty="0" smtClean="0"/>
              <a:t> install </a:t>
            </a:r>
            <a:r>
              <a:rPr lang="en-US" sz="1600" dirty="0" smtClean="0">
                <a:latin typeface="Consolas" panose="020B0609020204030204" pitchFamily="49" charset="0"/>
              </a:rPr>
              <a:t>flow-typed</a:t>
            </a:r>
            <a:r>
              <a:rPr lang="en-US" dirty="0"/>
              <a:t> </a:t>
            </a:r>
            <a:r>
              <a:rPr lang="en-US" dirty="0" smtClean="0"/>
              <a:t>package, add libraries’ Flow </a:t>
            </a:r>
            <a:r>
              <a:rPr lang="en-US" dirty="0" err="1" smtClean="0"/>
              <a:t>typedefs</a:t>
            </a:r>
            <a:endParaRPr lang="en-US" dirty="0"/>
          </a:p>
          <a:p>
            <a:r>
              <a:rPr lang="en-US" dirty="0"/>
              <a:t>Add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r>
              <a:rPr lang="en-US" dirty="0"/>
              <a:t>declaration only to files ready to be checked</a:t>
            </a:r>
          </a:p>
          <a:p>
            <a:r>
              <a:rPr lang="en-US" dirty="0" smtClean="0"/>
              <a:t>Add </a:t>
            </a:r>
            <a:r>
              <a:rPr lang="en-US" dirty="0"/>
              <a:t>Flow type </a:t>
            </a:r>
            <a:r>
              <a:rPr lang="en-US" dirty="0" smtClean="0"/>
              <a:t>annotations to your code as needed</a:t>
            </a:r>
            <a:endParaRPr lang="en-US" dirty="0"/>
          </a:p>
          <a:p>
            <a:r>
              <a:rPr lang="en-US" dirty="0"/>
              <a:t>Start Flow server to analyze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Fix any errors that Flow reports</a:t>
            </a:r>
            <a:endParaRPr lang="en-US" dirty="0"/>
          </a:p>
          <a:p>
            <a:r>
              <a:rPr lang="en-US" dirty="0"/>
              <a:t>That’s it!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do you use Flow?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Flow checks files </a:t>
            </a:r>
            <a:r>
              <a:rPr lang="en-US" dirty="0"/>
              <a:t>annotated with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Flow reports errors to console (or IDE plugin)</a:t>
            </a:r>
          </a:p>
          <a:p>
            <a:r>
              <a:rPr lang="en-US" dirty="0" smtClean="0"/>
              <a:t>During </a:t>
            </a:r>
            <a:r>
              <a:rPr lang="en-US" dirty="0"/>
              <a:t>transpilation, all Flow types are </a:t>
            </a:r>
            <a:r>
              <a:rPr lang="en-US" dirty="0" smtClean="0"/>
              <a:t>removed </a:t>
            </a:r>
            <a:endParaRPr lang="en-US" dirty="0"/>
          </a:p>
          <a:p>
            <a:r>
              <a:rPr lang="en-US" dirty="0"/>
              <a:t>Distributed code is type-less Javascript (but has been checked by Flow</a:t>
            </a:r>
            <a:r>
              <a:rPr lang="en-US" dirty="0" smtClean="0"/>
              <a:t>!)</a:t>
            </a:r>
          </a:p>
          <a:p>
            <a:r>
              <a:rPr lang="en-US" dirty="0"/>
              <a:t>If creating </a:t>
            </a:r>
            <a:r>
              <a:rPr lang="en-US" dirty="0" smtClean="0"/>
              <a:t>module and want </a:t>
            </a:r>
            <a:r>
              <a:rPr lang="en-US" dirty="0"/>
              <a:t>to ship </a:t>
            </a:r>
            <a:r>
              <a:rPr lang="en-US" dirty="0" err="1" smtClean="0"/>
              <a:t>typedefs</a:t>
            </a:r>
            <a:r>
              <a:rPr lang="en-US" dirty="0"/>
              <a:t>, </a:t>
            </a:r>
            <a:r>
              <a:rPr lang="en-US" dirty="0" smtClean="0"/>
              <a:t>include into build pipeline: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latin typeface="Consolas" panose="020B0609020204030204" pitchFamily="49" charset="0"/>
              </a:rPr>
              <a:t>$ f</a:t>
            </a:r>
            <a:r>
              <a:rPr lang="en-US" sz="1600" dirty="0" smtClean="0">
                <a:latin typeface="Consolas" panose="020B0609020204030204" pitchFamily="49" charset="0"/>
              </a:rPr>
              <a:t>low </a:t>
            </a:r>
            <a:r>
              <a:rPr lang="en-US" sz="1600" dirty="0">
                <a:latin typeface="Consolas" panose="020B0609020204030204" pitchFamily="49" charset="0"/>
              </a:rPr>
              <a:t>gen-flow-files ./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 –out-</a:t>
            </a:r>
            <a:r>
              <a:rPr lang="en-US" sz="1600" dirty="0" err="1">
                <a:latin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use </a:t>
            </a:r>
            <a:r>
              <a:rPr lang="en-US" sz="1600" dirty="0" err="1" smtClean="0">
                <a:latin typeface="Consolas" panose="020B0609020204030204" pitchFamily="49" charset="0"/>
              </a:rPr>
              <a:t>Macil</a:t>
            </a:r>
            <a:r>
              <a:rPr lang="en-US" sz="1600" dirty="0" smtClean="0">
                <a:latin typeface="Consolas" panose="020B0609020204030204" pitchFamily="49" charset="0"/>
              </a:rPr>
              <a:t>/flow-copy-source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package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Flow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6208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Disable </a:t>
            </a:r>
            <a:r>
              <a:rPr lang="en-US" dirty="0" err="1"/>
              <a:t>javascript</a:t>
            </a:r>
            <a:r>
              <a:rPr lang="en-US" dirty="0"/>
              <a:t> and typescript </a:t>
            </a:r>
            <a:r>
              <a:rPr lang="en-US" dirty="0" smtClean="0"/>
              <a:t>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extension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flowtype.flow</a:t>
            </a:r>
            <a:r>
              <a:rPr lang="en-US" dirty="0"/>
              <a:t>-for-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288005" cy="450336"/>
          </a:xfrm>
        </p:spPr>
        <p:txBody>
          <a:bodyPr/>
          <a:lstStyle/>
          <a:p>
            <a:r>
              <a:rPr lang="en-US" dirty="0" smtClean="0"/>
              <a:t>IDE Configuration – VS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1446719"/>
            <a:ext cx="7334655" cy="1566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68" y="3181045"/>
            <a:ext cx="3926557" cy="10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/>
              <a:t>Configure Settings &gt; Languages &amp; Frameworks &gt; Javascript to use Flow</a:t>
            </a:r>
          </a:p>
          <a:p>
            <a:r>
              <a:rPr lang="en-US" dirty="0"/>
              <a:t>Add a .</a:t>
            </a:r>
            <a:r>
              <a:rPr lang="en-US" dirty="0" err="1"/>
              <a:t>flowconfig</a:t>
            </a:r>
            <a:r>
              <a:rPr lang="en-US" dirty="0"/>
              <a:t> to see Flow</a:t>
            </a:r>
            <a:br>
              <a:rPr lang="en-US" dirty="0"/>
            </a:br>
            <a:r>
              <a:rPr lang="en-US" dirty="0"/>
              <a:t>tab in project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528015" cy="450336"/>
          </a:xfrm>
        </p:spPr>
        <p:txBody>
          <a:bodyPr/>
          <a:lstStyle/>
          <a:p>
            <a:r>
              <a:rPr lang="en-US" dirty="0" smtClean="0"/>
              <a:t>IDE Configuration – Web Storm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32" y="1576899"/>
            <a:ext cx="4364877" cy="226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4" y="2160559"/>
            <a:ext cx="2673358" cy="1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665452" cy="3617345"/>
          </a:xfrm>
        </p:spPr>
        <p:txBody>
          <a:bodyPr/>
          <a:lstStyle/>
          <a:p>
            <a:r>
              <a:rPr lang="en-US" dirty="0"/>
              <a:t>Booleans, strings, numbers, null, undefined (void), symbols</a:t>
            </a:r>
          </a:p>
          <a:p>
            <a:r>
              <a:rPr lang="en-US" dirty="0"/>
              <a:t>Primitive types can be literals (true, “Hello”, 42, …)</a:t>
            </a:r>
            <a:br>
              <a:rPr lang="en-US" dirty="0"/>
            </a:br>
            <a:r>
              <a:rPr lang="en-US" dirty="0"/>
              <a:t>or they can be wrapper classes (new String(“Goodbye”))</a:t>
            </a:r>
          </a:p>
          <a:p>
            <a:r>
              <a:rPr lang="en-US" dirty="0"/>
              <a:t>Note that types for literals are lower case, wrapper types are </a:t>
            </a:r>
            <a:r>
              <a:rPr lang="en-US" dirty="0" smtClean="0"/>
              <a:t>upper-case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project demonstrating Flow typing</a:t>
            </a:r>
            <a:r>
              <a:rPr lang="en-US" dirty="0"/>
              <a:t>: </a:t>
            </a:r>
            <a:br>
              <a:rPr lang="en-US" dirty="0"/>
            </a:b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github.com/AlanMunson/flow-examples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Primitive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2606125"/>
            <a:ext cx="7237379" cy="1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Null and undefined are the types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in Flow</a:t>
            </a:r>
          </a:p>
          <a:p>
            <a:r>
              <a:rPr lang="en-US" dirty="0"/>
              <a:t>Note that Flow considers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to be different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Null and undefined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8" y="1882103"/>
            <a:ext cx="6342822" cy="2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8393078" cy="3617345"/>
          </a:xfrm>
        </p:spPr>
        <p:txBody>
          <a:bodyPr/>
          <a:lstStyle/>
          <a:p>
            <a:r>
              <a:rPr lang="en-US" dirty="0"/>
              <a:t>A maybe type’s value is optional - can use the typed value, null, or undefined</a:t>
            </a:r>
          </a:p>
          <a:p>
            <a:r>
              <a:rPr lang="en-US" dirty="0"/>
              <a:t>Preface the type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Maybe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6" y="2158593"/>
            <a:ext cx="5611587" cy="22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may have optional parameters – </a:t>
            </a:r>
            <a:r>
              <a:rPr lang="en-US" dirty="0" err="1"/>
              <a:t>param</a:t>
            </a:r>
            <a:r>
              <a:rPr lang="en-US" dirty="0"/>
              <a:t> may have typed value or undefined but NOT null</a:t>
            </a:r>
          </a:p>
          <a:p>
            <a:r>
              <a:rPr lang="en-US" dirty="0"/>
              <a:t>Preface the parameter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Optional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2139413"/>
            <a:ext cx="7532993" cy="19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953" y="1164326"/>
            <a:ext cx="8792095" cy="3418425"/>
            <a:chOff x="200253" y="1297888"/>
            <a:chExt cx="8792095" cy="34184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3DF4BF-EE91-6041-96AB-DA40E6EBC633}"/>
                </a:ext>
              </a:extLst>
            </p:cNvPr>
            <p:cNvSpPr txBox="1"/>
            <p:nvPr/>
          </p:nvSpPr>
          <p:spPr>
            <a:xfrm>
              <a:off x="907989" y="2140362"/>
              <a:ext cx="2808323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Largest Commercial Real Estate Information &amp; Analytics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1000E-8C7F-B446-AFAA-DD74649184F0}"/>
                </a:ext>
              </a:extLst>
            </p:cNvPr>
            <p:cNvSpPr txBox="1"/>
            <p:nvPr/>
          </p:nvSpPr>
          <p:spPr>
            <a:xfrm>
              <a:off x="5357596" y="212138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Digital Rental Marketplace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72480E-A310-3240-9299-E17E8D8566AB}"/>
                </a:ext>
              </a:extLst>
            </p:cNvPr>
            <p:cNvCxnSpPr/>
            <p:nvPr/>
          </p:nvCxnSpPr>
          <p:spPr>
            <a:xfrm flipH="1">
              <a:off x="3089433" y="2877956"/>
              <a:ext cx="3732" cy="1557486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AB987-BB20-6D4D-AF77-5E72AA1D0C02}"/>
                </a:ext>
              </a:extLst>
            </p:cNvPr>
            <p:cNvCxnSpPr/>
            <p:nvPr/>
          </p:nvCxnSpPr>
          <p:spPr>
            <a:xfrm>
              <a:off x="6040416" y="2869292"/>
              <a:ext cx="11993" cy="156615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13615-A66A-6046-BB56-6234A0F3F5D1}"/>
                </a:ext>
              </a:extLst>
            </p:cNvPr>
            <p:cNvSpPr txBox="1"/>
            <p:nvPr/>
          </p:nvSpPr>
          <p:spPr>
            <a:xfrm>
              <a:off x="20025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</a:t>
              </a:r>
              <a:br>
                <a:rPr lang="en-US" sz="1400" b="1" dirty="0">
                  <a:solidFill>
                    <a:srgbClr val="00345B"/>
                  </a:solidFill>
                  <a:cs typeface="Arial"/>
                </a:rPr>
              </a:br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Business for Sale Marketplace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1DD6A2-72D6-7C42-B649-1CBA82B43306}"/>
                </a:ext>
              </a:extLst>
            </p:cNvPr>
            <p:cNvCxnSpPr/>
            <p:nvPr/>
          </p:nvCxnSpPr>
          <p:spPr>
            <a:xfrm>
              <a:off x="4563676" y="1297888"/>
              <a:ext cx="0" cy="1567504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DB5D03-9292-3C4B-B78B-BF5C5337F3AB}"/>
                </a:ext>
              </a:extLst>
            </p:cNvPr>
            <p:cNvCxnSpPr/>
            <p:nvPr/>
          </p:nvCxnSpPr>
          <p:spPr>
            <a:xfrm>
              <a:off x="206860" y="2872165"/>
              <a:ext cx="8666152" cy="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Y:\Marketing Department\2014 Design\Branding\Presentations\Internal Brand Launch\Assets\CoStar_logo.jpg">
              <a:extLst>
                <a:ext uri="{FF2B5EF4-FFF2-40B4-BE49-F238E27FC236}">
                  <a16:creationId xmlns:a16="http://schemas.microsoft.com/office/drawing/2014/main" id="{AD65D363-D5B3-D54C-88EB-70645D6B0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53" y="1383869"/>
              <a:ext cx="2244488" cy="66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Y:\Marketing Department\2014 Design\Branding\Presentations\Internal Brand Launch\Assets\Loopnet_logo.jpg">
              <a:extLst>
                <a:ext uri="{FF2B5EF4-FFF2-40B4-BE49-F238E27FC236}">
                  <a16:creationId xmlns:a16="http://schemas.microsoft.com/office/drawing/2014/main" id="{0F5F6274-8B58-8048-A5B1-F2CDD731A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373" y="3193772"/>
              <a:ext cx="2013943" cy="56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Y:\Marketing Department\2014 Design\Branding\Presentations\Internal Brand Launch\Assets\apartments_logo.jpg">
              <a:extLst>
                <a:ext uri="{FF2B5EF4-FFF2-40B4-BE49-F238E27FC236}">
                  <a16:creationId xmlns:a16="http://schemas.microsoft.com/office/drawing/2014/main" id="{813389BF-BF4F-4346-B163-126372A14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0" r="26187"/>
            <a:stretch/>
          </p:blipFill>
          <p:spPr bwMode="auto">
            <a:xfrm>
              <a:off x="5200493" y="1382844"/>
              <a:ext cx="2860599" cy="66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oStarGroup_Portfolio_logos-02.jpg">
              <a:extLst>
                <a:ext uri="{FF2B5EF4-FFF2-40B4-BE49-F238E27FC236}">
                  <a16:creationId xmlns:a16="http://schemas.microsoft.com/office/drawing/2014/main" id="{1E8BFDE3-1F63-5847-80E1-13C0C8894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37" t="73742" r="4614" b="10450"/>
            <a:stretch/>
          </p:blipFill>
          <p:spPr>
            <a:xfrm>
              <a:off x="6139190" y="3130767"/>
              <a:ext cx="2746730" cy="6892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E8FD7-D71C-3146-8F4B-02974ED9F17B}"/>
                </a:ext>
              </a:extLst>
            </p:cNvPr>
            <p:cNvSpPr txBox="1"/>
            <p:nvPr/>
          </p:nvSpPr>
          <p:spPr>
            <a:xfrm>
              <a:off x="3378917" y="388453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Commercial R.E. Marketplace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13008B-C6D7-EC46-87EF-125DBD07BE9A}"/>
                </a:ext>
              </a:extLst>
            </p:cNvPr>
            <p:cNvSpPr txBox="1"/>
            <p:nvPr/>
          </p:nvSpPr>
          <p:spPr>
            <a:xfrm>
              <a:off x="603276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Rural Land for Sale Marketplace</a:t>
              </a:r>
            </a:p>
          </p:txBody>
        </p:sp>
        <p:pic>
          <p:nvPicPr>
            <p:cNvPr id="19" name="Picture 2" descr="C:\Users\dsweeney\AppData\Local\Microsoft\Windows\Temporary Internet Files\Content.Outlook\J24S8QBA\biz_t_rgb_blu_pos.jpg">
              <a:extLst>
                <a:ext uri="{FF2B5EF4-FFF2-40B4-BE49-F238E27FC236}">
                  <a16:creationId xmlns:a16="http://schemas.microsoft.com/office/drawing/2014/main" id="{182A293C-8537-D149-9D86-33E59A832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14" y="3244592"/>
              <a:ext cx="2520459" cy="51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3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4083317" cy="3617345"/>
          </a:xfrm>
        </p:spPr>
        <p:txBody>
          <a:bodyPr/>
          <a:lstStyle/>
          <a:p>
            <a:r>
              <a:rPr lang="en-US" dirty="0"/>
              <a:t>Types can be comprised of multiple types, the Flow term is </a:t>
            </a:r>
            <a:r>
              <a:rPr lang="en-US" i="1" dirty="0"/>
              <a:t>union types</a:t>
            </a:r>
          </a:p>
          <a:p>
            <a:r>
              <a:rPr lang="en-US" dirty="0"/>
              <a:t>Union types can be comprised of other types or literals</a:t>
            </a:r>
          </a:p>
          <a:p>
            <a:r>
              <a:rPr lang="en-US" dirty="0"/>
              <a:t>The </a:t>
            </a:r>
            <a:r>
              <a:rPr lang="en-US" i="1" dirty="0"/>
              <a:t>mixed</a:t>
            </a:r>
            <a:r>
              <a:rPr lang="en-US" dirty="0"/>
              <a:t> type can be anything including null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Mixed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69" y="1050372"/>
            <a:ext cx="4458293" cy="34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i="1" dirty="0"/>
              <a:t>any</a:t>
            </a:r>
            <a:r>
              <a:rPr lang="en-US" sz="1800" dirty="0"/>
              <a:t> type is unsafe and is considered a bad practice</a:t>
            </a:r>
          </a:p>
          <a:p>
            <a:r>
              <a:rPr lang="en-US" sz="1800" dirty="0"/>
              <a:t>Use of the </a:t>
            </a:r>
            <a:r>
              <a:rPr lang="en-US" sz="1800" i="1" dirty="0"/>
              <a:t>any</a:t>
            </a:r>
            <a:r>
              <a:rPr lang="en-US" sz="1800" dirty="0"/>
              <a:t> type may not catch potential errors</a:t>
            </a:r>
          </a:p>
          <a:p>
            <a:r>
              <a:rPr lang="en-US" sz="1800" dirty="0"/>
              <a:t>Only use the </a:t>
            </a:r>
            <a:r>
              <a:rPr lang="en-US" sz="1800" i="1" dirty="0"/>
              <a:t>any</a:t>
            </a:r>
            <a:r>
              <a:rPr lang="en-US" sz="1800" dirty="0"/>
              <a:t> type in the following situations:</a:t>
            </a:r>
          </a:p>
          <a:p>
            <a:pPr lvl="1"/>
            <a:r>
              <a:rPr lang="en-US" dirty="0"/>
              <a:t>In the process of converting existing code to using Flow types and currently blocked by Flow checking (try to fix your types eventually)</a:t>
            </a:r>
          </a:p>
          <a:p>
            <a:pPr lvl="1"/>
            <a:r>
              <a:rPr lang="en-US" dirty="0"/>
              <a:t>When you are certain your code works and for some reason Flow is unable to type check it correctly (hopefully a Flow update will be able to resolve)</a:t>
            </a:r>
          </a:p>
          <a:p>
            <a:pPr lvl="1"/>
            <a:r>
              <a:rPr lang="en-US" dirty="0"/>
              <a:t>Sometimes necessary when casting one type to a different type </a:t>
            </a:r>
          </a:p>
          <a:p>
            <a:r>
              <a:rPr lang="en-US" sz="1800" dirty="0"/>
              <a:t>Prevent leaking </a:t>
            </a:r>
            <a:r>
              <a:rPr lang="en-US" sz="1800" i="1" dirty="0"/>
              <a:t>any</a:t>
            </a:r>
            <a:r>
              <a:rPr lang="en-US" sz="1800" dirty="0"/>
              <a:t> by casting types away from </a:t>
            </a:r>
            <a:r>
              <a:rPr lang="en-US" sz="1800" i="1" dirty="0"/>
              <a:t>any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Any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6068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have parameter types and a return type</a:t>
            </a:r>
          </a:p>
          <a:p>
            <a:r>
              <a:rPr lang="en-US" dirty="0"/>
              <a:t>Parameters may be optional or maybe types</a:t>
            </a:r>
          </a:p>
          <a:p>
            <a:r>
              <a:rPr lang="en-US" dirty="0"/>
              <a:t>Note that there is a syntax for declaring a </a:t>
            </a:r>
            <a:r>
              <a:rPr lang="en-US" i="1" dirty="0"/>
              <a:t>function type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Function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4" y="2305502"/>
            <a:ext cx="7723762" cy="12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 typing uses syntax similar to Javascript</a:t>
            </a:r>
          </a:p>
          <a:p>
            <a:r>
              <a:rPr lang="en-US" dirty="0"/>
              <a:t>Object properties are typed like variables or functions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Object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3" y="1873129"/>
            <a:ext cx="6220275" cy="23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 / Tuple elements can be typed like variables</a:t>
            </a:r>
          </a:p>
          <a:p>
            <a:r>
              <a:rPr lang="en-US" dirty="0"/>
              <a:t>Note that array access is unsafe – Flow cannot verify value exists (yet)</a:t>
            </a:r>
          </a:p>
          <a:p>
            <a:r>
              <a:rPr lang="en-US" dirty="0"/>
              <a:t>Tuple elements can have different types</a:t>
            </a:r>
          </a:p>
          <a:p>
            <a:r>
              <a:rPr lang="en-US" dirty="0"/>
              <a:t>Flow verifies tuple length and type of the element accessed</a:t>
            </a:r>
          </a:p>
          <a:p>
            <a:r>
              <a:rPr lang="en-US" dirty="0"/>
              <a:t>Careful </a:t>
            </a:r>
            <a:r>
              <a:rPr lang="en-US" dirty="0" smtClean="0"/>
              <a:t>– ?Type</a:t>
            </a:r>
            <a:r>
              <a:rPr lang="en-US" dirty="0"/>
              <a:t>[] is the equivalent of ?Array&lt;T&gt; and not Array&lt;?T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Array and tuple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" y="3023347"/>
            <a:ext cx="5241577" cy="12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 Alias: Existing types can be declared as new types</a:t>
            </a:r>
          </a:p>
          <a:p>
            <a:r>
              <a:rPr lang="en-US" dirty="0"/>
              <a:t>Unions: Type can be multiple types or even multiple literal values</a:t>
            </a:r>
          </a:p>
          <a:p>
            <a:r>
              <a:rPr lang="en-US" dirty="0"/>
              <a:t>Intersections: Type can be comprised of other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6836652" cy="450336"/>
          </a:xfrm>
        </p:spPr>
        <p:txBody>
          <a:bodyPr/>
          <a:lstStyle/>
          <a:p>
            <a:r>
              <a:rPr lang="en-US" dirty="0" smtClean="0"/>
              <a:t>Flow Typing – Aliases</a:t>
            </a:r>
            <a:r>
              <a:rPr lang="en-US" dirty="0"/>
              <a:t>, </a:t>
            </a:r>
            <a:r>
              <a:rPr lang="en-US" dirty="0" smtClean="0"/>
              <a:t>unions, and intersections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1" y="2214080"/>
            <a:ext cx="2980890" cy="22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Flow supports generic types</a:t>
            </a:r>
          </a:p>
          <a:p>
            <a:r>
              <a:rPr lang="en-US" dirty="0"/>
              <a:t>Generic types may be used with classes or functions</a:t>
            </a:r>
          </a:p>
          <a:p>
            <a:r>
              <a:rPr lang="en-US" dirty="0"/>
              <a:t>Flow typing in React uses generic types for Props and State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Generics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3" y="2235097"/>
            <a:ext cx="4172886" cy="22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React import – need to import as namespace if using React types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* as React from “react”;</a:t>
            </a:r>
          </a:p>
          <a:p>
            <a:r>
              <a:rPr lang="en-US" dirty="0"/>
              <a:t>React class definitions require props &amp; state types</a:t>
            </a:r>
          </a:p>
          <a:p>
            <a:pPr lvl="1"/>
            <a:r>
              <a:rPr lang="en-US" sz="1600" dirty="0"/>
              <a:t>Note: Don’t need default props types after v0.53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React.Component</a:t>
            </a:r>
            <a:r>
              <a:rPr lang="en-US" sz="1400" dirty="0">
                <a:latin typeface="Consolas" panose="020B0609020204030204" pitchFamily="49" charset="0"/>
              </a:rPr>
              <a:t>&lt;Props, State&gt; {</a:t>
            </a:r>
          </a:p>
          <a:p>
            <a:r>
              <a:rPr lang="en-US" dirty="0"/>
              <a:t>React stateless functional components are typed like functions in Flow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= (props: Props) =&gt; {</a:t>
            </a:r>
          </a:p>
          <a:p>
            <a:r>
              <a:rPr lang="en-US" dirty="0"/>
              <a:t>Use default props as usual to supply values for props </a:t>
            </a:r>
          </a:p>
          <a:p>
            <a:r>
              <a:rPr lang="en-US" dirty="0"/>
              <a:t>React provides utility types for help with typing components</a:t>
            </a:r>
          </a:p>
          <a:p>
            <a:pPr lvl="1"/>
            <a:r>
              <a:rPr lang="en-US" sz="1600" dirty="0" err="1"/>
              <a:t>React.Node</a:t>
            </a:r>
            <a:r>
              <a:rPr lang="en-US" sz="1600" dirty="0"/>
              <a:t>, </a:t>
            </a:r>
            <a:r>
              <a:rPr lang="en-US" sz="1600" dirty="0" err="1"/>
              <a:t>React.Element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</a:t>
            </a:r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…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738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/>
              <a:t>State, Actions, and Reducers need Flow types</a:t>
            </a:r>
          </a:p>
          <a:p>
            <a:r>
              <a:rPr lang="en-US" dirty="0"/>
              <a:t>State – type as you would other objects but mark as immutable</a:t>
            </a:r>
          </a:p>
          <a:p>
            <a:r>
              <a:rPr lang="en-US" dirty="0"/>
              <a:t>Actions – type Flux Standard Actions and other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Each action should have specific type (using constant)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union </a:t>
            </a:r>
            <a:r>
              <a:rPr lang="en-US" dirty="0" smtClean="0"/>
              <a:t>type of all action types needed for your reducer</a:t>
            </a:r>
            <a:endParaRPr lang="en-US" dirty="0"/>
          </a:p>
          <a:p>
            <a:r>
              <a:rPr lang="en-US" dirty="0"/>
              <a:t>Reducers</a:t>
            </a:r>
          </a:p>
          <a:p>
            <a:pPr lvl="1"/>
            <a:r>
              <a:rPr lang="en-US" sz="1600" dirty="0"/>
              <a:t>State type is passed in state </a:t>
            </a:r>
            <a:r>
              <a:rPr lang="en-US" sz="1600" dirty="0" err="1"/>
              <a:t>param</a:t>
            </a:r>
            <a:r>
              <a:rPr lang="en-US" sz="1600" dirty="0"/>
              <a:t>, returns new State type</a:t>
            </a:r>
          </a:p>
          <a:p>
            <a:pPr lvl="1"/>
            <a:r>
              <a:rPr lang="en-US" sz="1600" dirty="0"/>
              <a:t>Actions union type is passed in actions </a:t>
            </a:r>
            <a:r>
              <a:rPr lang="en-US" sz="1600" dirty="0" err="1"/>
              <a:t>param</a:t>
            </a:r>
            <a:endParaRPr lang="en-US" sz="1600" dirty="0"/>
          </a:p>
          <a:p>
            <a:pPr lvl="1"/>
            <a:r>
              <a:rPr lang="en-US" sz="1600" dirty="0"/>
              <a:t>May have to cast action to correct type to keep Flow happy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9581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1040877"/>
            <a:ext cx="4534015" cy="3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5489" y="1117068"/>
            <a:ext cx="8433022" cy="3533518"/>
            <a:chOff x="22751" y="606272"/>
            <a:chExt cx="9020800" cy="4283337"/>
          </a:xfrm>
        </p:grpSpPr>
        <p:pic>
          <p:nvPicPr>
            <p:cNvPr id="21" name="Picture 39" descr="LibertyTrust.png">
              <a:extLst>
                <a:ext uri="{FF2B5EF4-FFF2-40B4-BE49-F238E27FC236}">
                  <a16:creationId xmlns:a16="http://schemas.microsoft.com/office/drawing/2014/main" id="{3D33F304-6787-1449-89E6-46C14940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084" y="4064545"/>
              <a:ext cx="135413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9" descr="cbre_new2.png">
              <a:extLst>
                <a:ext uri="{FF2B5EF4-FFF2-40B4-BE49-F238E27FC236}">
                  <a16:creationId xmlns:a16="http://schemas.microsoft.com/office/drawing/2014/main" id="{C9A609AC-BE11-E041-89AF-916D6BF4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345" y="713560"/>
              <a:ext cx="1046515" cy="41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6" descr="ml_rm_4cc_lr [Converted].png">
              <a:extLst>
                <a:ext uri="{FF2B5EF4-FFF2-40B4-BE49-F238E27FC236}">
                  <a16:creationId xmlns:a16="http://schemas.microsoft.com/office/drawing/2014/main" id="{6A6EE8C3-48CE-5342-A702-9B9D4E64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41" y="1618785"/>
              <a:ext cx="540180" cy="430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FEC72525-D35B-5142-A120-1E06BDF7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42941" y="713559"/>
              <a:ext cx="977972" cy="4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E6FA408-60F7-0746-821A-09FDCF3B6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481" y="4237779"/>
              <a:ext cx="510119" cy="51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1C78BFE0-EC39-7840-96C0-9CF30941B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96649" y="3111833"/>
              <a:ext cx="1020763" cy="373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14B0D9BD-FBCA-7E40-BCE6-30CBF860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91154" y="3634664"/>
              <a:ext cx="912025" cy="60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BAC7B01B-0630-AC42-9D4F-E7B9E790D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777" y="606272"/>
              <a:ext cx="1751298" cy="52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 descr="CushmanLogo.png">
              <a:extLst>
                <a:ext uri="{FF2B5EF4-FFF2-40B4-BE49-F238E27FC236}">
                  <a16:creationId xmlns:a16="http://schemas.microsoft.com/office/drawing/2014/main" id="{DAF3575A-629B-554E-A34E-768D05A5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952" y="639385"/>
              <a:ext cx="1509941" cy="533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9" descr="tish 2.png">
              <a:extLst>
                <a:ext uri="{FF2B5EF4-FFF2-40B4-BE49-F238E27FC236}">
                  <a16:creationId xmlns:a16="http://schemas.microsoft.com/office/drawing/2014/main" id="{5EA5E1FE-26EC-804A-9E66-1B9E0377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741" y="3438662"/>
              <a:ext cx="1843088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0" descr="Prudential-1.png">
              <a:extLst>
                <a:ext uri="{FF2B5EF4-FFF2-40B4-BE49-F238E27FC236}">
                  <a16:creationId xmlns:a16="http://schemas.microsoft.com/office/drawing/2014/main" id="{9E932D15-FC3D-AC4F-A79D-10176259F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460" y="2057103"/>
              <a:ext cx="703860" cy="54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1" descr="Citibank.png">
              <a:extLst>
                <a:ext uri="{FF2B5EF4-FFF2-40B4-BE49-F238E27FC236}">
                  <a16:creationId xmlns:a16="http://schemas.microsoft.com/office/drawing/2014/main" id="{3074FBE8-DECB-874F-9E79-663D2398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1" y="1571140"/>
              <a:ext cx="785018" cy="48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3" descr="Federal-Reserve-Seal-logo.png">
              <a:extLst>
                <a:ext uri="{FF2B5EF4-FFF2-40B4-BE49-F238E27FC236}">
                  <a16:creationId xmlns:a16="http://schemas.microsoft.com/office/drawing/2014/main" id="{FE2DC051-1C83-8147-8484-739E0970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025" y="2802802"/>
              <a:ext cx="552449" cy="55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5" descr="hammerson.png">
              <a:extLst>
                <a:ext uri="{FF2B5EF4-FFF2-40B4-BE49-F238E27FC236}">
                  <a16:creationId xmlns:a16="http://schemas.microsoft.com/office/drawing/2014/main" id="{882CF94D-FF1A-2E4A-AEA2-A9BC5E37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001" y="3696841"/>
              <a:ext cx="134302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6" descr="lasSalee.png">
              <a:extLst>
                <a:ext uri="{FF2B5EF4-FFF2-40B4-BE49-F238E27FC236}">
                  <a16:creationId xmlns:a16="http://schemas.microsoft.com/office/drawing/2014/main" id="{5787CA18-990D-0D47-9318-068D4EA77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724796"/>
              <a:ext cx="1027526" cy="32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7" descr="wells_fargo_logo.eps">
              <a:extLst>
                <a:ext uri="{FF2B5EF4-FFF2-40B4-BE49-F238E27FC236}">
                  <a16:creationId xmlns:a16="http://schemas.microsoft.com/office/drawing/2014/main" id="{371077FA-0963-3647-B914-E218D4B9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432" y="698477"/>
              <a:ext cx="492844" cy="489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" descr="UPS_Delivery-1.png">
              <a:extLst>
                <a:ext uri="{FF2B5EF4-FFF2-40B4-BE49-F238E27FC236}">
                  <a16:creationId xmlns:a16="http://schemas.microsoft.com/office/drawing/2014/main" id="{30AB9D1B-5889-5E42-B5CD-E55D6949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220" y="2802802"/>
              <a:ext cx="551920" cy="682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2" descr="Colliers_logo_.png">
              <a:extLst>
                <a:ext uri="{FF2B5EF4-FFF2-40B4-BE49-F238E27FC236}">
                  <a16:creationId xmlns:a16="http://schemas.microsoft.com/office/drawing/2014/main" id="{6AFD0E30-0E32-204E-A2A8-0356C396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1" y="1533864"/>
              <a:ext cx="723348" cy="5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226A9721-A3C7-194E-84E9-311B5893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00025" y="3634664"/>
              <a:ext cx="843526" cy="57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2" descr="Simon.png">
              <a:extLst>
                <a:ext uri="{FF2B5EF4-FFF2-40B4-BE49-F238E27FC236}">
                  <a16:creationId xmlns:a16="http://schemas.microsoft.com/office/drawing/2014/main" id="{B740C3FD-BD15-7D49-B0A1-5D41E4FC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84" y="4464003"/>
              <a:ext cx="1088499" cy="283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5">
              <a:extLst>
                <a:ext uri="{FF2B5EF4-FFF2-40B4-BE49-F238E27FC236}">
                  <a16:creationId xmlns:a16="http://schemas.microsoft.com/office/drawing/2014/main" id="{83AC7637-1958-3348-81E6-088B9FCB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604" y="4470056"/>
              <a:ext cx="2540000" cy="41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JPMorgan.png">
              <a:extLst>
                <a:ext uri="{FF2B5EF4-FFF2-40B4-BE49-F238E27FC236}">
                  <a16:creationId xmlns:a16="http://schemas.microsoft.com/office/drawing/2014/main" id="{E796760D-AFAD-174B-B391-94EFE8F5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249411"/>
              <a:ext cx="1306512" cy="32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9" descr="BlackRock.png">
              <a:extLst>
                <a:ext uri="{FF2B5EF4-FFF2-40B4-BE49-F238E27FC236}">
                  <a16:creationId xmlns:a16="http://schemas.microsoft.com/office/drawing/2014/main" id="{9D2F99A8-BE1A-9243-91B9-162168E0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35" y="1268214"/>
              <a:ext cx="1245725" cy="22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0" descr="walgreens.png">
              <a:extLst>
                <a:ext uri="{FF2B5EF4-FFF2-40B4-BE49-F238E27FC236}">
                  <a16:creationId xmlns:a16="http://schemas.microsoft.com/office/drawing/2014/main" id="{18AD0FDA-A622-9C4A-8AB4-D80CB7F3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84" y="3448595"/>
              <a:ext cx="1712382" cy="51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37" descr="DTZ-logo.png">
              <a:extLst>
                <a:ext uri="{FF2B5EF4-FFF2-40B4-BE49-F238E27FC236}">
                  <a16:creationId xmlns:a16="http://schemas.microsoft.com/office/drawing/2014/main" id="{279AA4BA-759C-4743-8325-4DC97D05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648" y="3485233"/>
              <a:ext cx="995582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1" descr="credit_suisse_logo.png">
              <a:extLst>
                <a:ext uri="{FF2B5EF4-FFF2-40B4-BE49-F238E27FC236}">
                  <a16:creationId xmlns:a16="http://schemas.microsoft.com/office/drawing/2014/main" id="{614ADBD2-9309-564F-B98D-A2585E0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85" y="3988345"/>
              <a:ext cx="1508401" cy="440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Bank_of_America.png">
              <a:extLst>
                <a:ext uri="{FF2B5EF4-FFF2-40B4-BE49-F238E27FC236}">
                  <a16:creationId xmlns:a16="http://schemas.microsoft.com/office/drawing/2014/main" id="{DA9EF73B-0B44-054C-A9F3-70D05B8A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411" y="1410241"/>
              <a:ext cx="1135062" cy="46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359A1A93-602D-9D48-94F1-A59F2C5AA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1331" y="1659483"/>
              <a:ext cx="2247382" cy="389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0" descr="\\dcimage1\ImageAttach105\at00011\05-0000009882-15-10_20080819184337098.jpg">
              <a:extLst>
                <a:ext uri="{FF2B5EF4-FFF2-40B4-BE49-F238E27FC236}">
                  <a16:creationId xmlns:a16="http://schemas.microsoft.com/office/drawing/2014/main" id="{3EE4BE71-DCBC-0B40-B43A-23DAAC0C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0" y="2602691"/>
              <a:ext cx="1129314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8" descr="\\dcimage1\ImageAttach105\at00011\05-0000050570-15-10_20120105180207517.jpg">
              <a:extLst>
                <a:ext uri="{FF2B5EF4-FFF2-40B4-BE49-F238E27FC236}">
                  <a16:creationId xmlns:a16="http://schemas.microsoft.com/office/drawing/2014/main" id="{4D36B76C-7F06-6540-90E2-C0AD7C0F1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291" y="1455096"/>
              <a:ext cx="465203" cy="46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5">
              <a:extLst>
                <a:ext uri="{FF2B5EF4-FFF2-40B4-BE49-F238E27FC236}">
                  <a16:creationId xmlns:a16="http://schemas.microsoft.com/office/drawing/2014/main" id="{D1016D54-2908-104C-AEBD-961CC75DD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80756" y="2195220"/>
              <a:ext cx="1426630" cy="30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6">
              <a:extLst>
                <a:ext uri="{FF2B5EF4-FFF2-40B4-BE49-F238E27FC236}">
                  <a16:creationId xmlns:a16="http://schemas.microsoft.com/office/drawing/2014/main" id="{E3FC09BC-DC7F-204D-ABC3-761BE463E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127" y="3641863"/>
              <a:ext cx="808037" cy="47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9">
              <a:extLst>
                <a:ext uri="{FF2B5EF4-FFF2-40B4-BE49-F238E27FC236}">
                  <a16:creationId xmlns:a16="http://schemas.microsoft.com/office/drawing/2014/main" id="{DB1A4BB5-40B7-814F-A2DE-7318EC76E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92557" y="4297195"/>
              <a:ext cx="703772" cy="45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0">
              <a:extLst>
                <a:ext uri="{FF2B5EF4-FFF2-40B4-BE49-F238E27FC236}">
                  <a16:creationId xmlns:a16="http://schemas.microsoft.com/office/drawing/2014/main" id="{1F6147D3-186F-B343-A435-0EBDF4264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25991" y="739946"/>
              <a:ext cx="1107550" cy="40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52">
              <a:extLst>
                <a:ext uri="{FF2B5EF4-FFF2-40B4-BE49-F238E27FC236}">
                  <a16:creationId xmlns:a16="http://schemas.microsoft.com/office/drawing/2014/main" id="{6678EE00-1E42-AA48-81F4-5E59E87C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5985" y="4293145"/>
              <a:ext cx="760900" cy="454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" descr="L:\SWAPMAN\Accounting\RoadShow\2016\5 - May\Greystar.png">
              <a:extLst>
                <a:ext uri="{FF2B5EF4-FFF2-40B4-BE49-F238E27FC236}">
                  <a16:creationId xmlns:a16="http://schemas.microsoft.com/office/drawing/2014/main" id="{B28AB7AF-4303-FA49-B2E9-6F5537277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648" y="2187393"/>
              <a:ext cx="93821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sSlide.png">
              <a:extLst>
                <a:ext uri="{FF2B5EF4-FFF2-40B4-BE49-F238E27FC236}">
                  <a16:creationId xmlns:a16="http://schemas.microsoft.com/office/drawing/2014/main" id="{E86B41F5-5B9E-DA42-8CB3-6DB77A2C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1" y="2240444"/>
              <a:ext cx="5257312" cy="905304"/>
            </a:xfrm>
            <a:prstGeom prst="rect">
              <a:avLst/>
            </a:prstGeom>
            <a:solidFill>
              <a:srgbClr val="1E396E"/>
            </a:solidFill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F01510-84B9-CC44-B2FC-EC82C285F27A}"/>
                </a:ext>
              </a:extLst>
            </p:cNvPr>
            <p:cNvSpPr txBox="1"/>
            <p:nvPr/>
          </p:nvSpPr>
          <p:spPr>
            <a:xfrm>
              <a:off x="53602" y="2457032"/>
              <a:ext cx="5192552" cy="535509"/>
            </a:xfrm>
            <a:prstGeom prst="rect">
              <a:avLst/>
            </a:prstGeom>
            <a:noFill/>
          </p:spPr>
          <p:txBody>
            <a:bodyPr wrap="square" lIns="91418" tIns="45709" rIns="91418" bIns="45709" rtlCol="0">
              <a:spAutoFit/>
            </a:bodyPr>
            <a:lstStyle/>
            <a:p>
              <a:pPr algn="ctr" defTabSz="457067" fontAlgn="base">
                <a:lnSpc>
                  <a:spcPct val="80000"/>
                </a:lnSpc>
                <a:spcBef>
                  <a:spcPts val="200"/>
                </a:spcBef>
                <a:spcAft>
                  <a:spcPct val="0"/>
                </a:spcAft>
                <a:defRPr/>
              </a:pPr>
              <a:r>
                <a:rPr lang="en-US" sz="3600" spc="1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~200,000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2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 smtClean="0"/>
              <a:t>External packages (ex: React)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flow-typed </a:t>
            </a:r>
            <a:r>
              <a:rPr lang="en-US" dirty="0" smtClean="0"/>
              <a:t>package: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flow-typed install</a:t>
            </a:r>
          </a:p>
          <a:p>
            <a:pPr lvl="1"/>
            <a:r>
              <a:rPr lang="en-US" dirty="0" smtClean="0"/>
              <a:t>Commit flow-typed modules to project repo</a:t>
            </a:r>
            <a:endParaRPr lang="en-US" dirty="0" smtClean="0"/>
          </a:p>
          <a:p>
            <a:r>
              <a:rPr lang="en-US" dirty="0" smtClean="0"/>
              <a:t>Internal packages / modules</a:t>
            </a:r>
          </a:p>
          <a:p>
            <a:pPr lvl="1"/>
            <a:r>
              <a:rPr lang="en-US" dirty="0" smtClean="0"/>
              <a:t>Export Flow type definitions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export type Foo = { bar: string };</a:t>
            </a:r>
          </a:p>
          <a:p>
            <a:pPr lvl="1"/>
            <a:r>
              <a:rPr lang="en-US" dirty="0" smtClean="0"/>
              <a:t>Generate .flow type files for consumption by other clients* **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 </a:t>
            </a:r>
            <a:r>
              <a:rPr lang="en-US" sz="1400" dirty="0">
                <a:latin typeface="Consolas" panose="020B0609020204030204" pitchFamily="49" charset="0"/>
              </a:rPr>
              <a:t>gen-flow-files [OPTIONS] [FILE</a:t>
            </a:r>
            <a:r>
              <a:rPr lang="en-US" sz="1400" dirty="0" smtClean="0"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Or: $ </a:t>
            </a:r>
            <a:r>
              <a:rPr lang="en-US" sz="1400" dirty="0" smtClean="0">
                <a:latin typeface="Consolas" panose="020B0609020204030204" pitchFamily="49" charset="0"/>
              </a:rPr>
              <a:t>flow-copy-source</a:t>
            </a:r>
          </a:p>
          <a:p>
            <a:pPr lvl="1"/>
            <a:r>
              <a:rPr lang="en-US" dirty="0" smtClean="0"/>
              <a:t>Ship the .flow files along with your distributed source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013449" cy="450336"/>
          </a:xfrm>
        </p:spPr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Typing </a:t>
            </a:r>
            <a:r>
              <a:rPr lang="en-US" dirty="0" smtClean="0"/>
              <a:t>– Typing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805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Flow-</a:t>
            </a:r>
            <a:r>
              <a:rPr lang="en-US" sz="1800" dirty="0" err="1"/>
              <a:t>ify</a:t>
            </a:r>
            <a:r>
              <a:rPr lang="en-US" sz="1800" dirty="0"/>
              <a:t> files that are ready to be checked</a:t>
            </a:r>
            <a:r>
              <a:rPr lang="en-US" sz="1800" dirty="0" smtClean="0"/>
              <a:t>: </a:t>
            </a:r>
            <a:r>
              <a:rPr lang="en-US" sz="1400" dirty="0">
                <a:latin typeface="Consolas" panose="020B0609020204030204" pitchFamily="49" charset="0"/>
              </a:rPr>
              <a:t>// @flow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disable type checking in a file, use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// @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noflow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800" dirty="0"/>
              <a:t>To disable Flow warnings on a </a:t>
            </a:r>
            <a:r>
              <a:rPr lang="en-US" sz="1800" dirty="0" smtClean="0"/>
              <a:t>line </a:t>
            </a:r>
            <a:r>
              <a:rPr lang="en-US" sz="1800" dirty="0"/>
              <a:t>of code, precede </a:t>
            </a:r>
            <a:r>
              <a:rPr lang="en-US" sz="1800" dirty="0" smtClean="0"/>
              <a:t>line with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>
                <a:latin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</a:rPr>
              <a:t>FlowFixMe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Move type </a:t>
            </a:r>
            <a:r>
              <a:rPr lang="en-US" sz="1800" dirty="0"/>
              <a:t>imports </a:t>
            </a:r>
            <a:r>
              <a:rPr lang="en-US" sz="1800" dirty="0" smtClean="0"/>
              <a:t>to </a:t>
            </a:r>
            <a:r>
              <a:rPr lang="en-US" sz="1800" dirty="0"/>
              <a:t>top, underneath flow annotation (convention)</a:t>
            </a:r>
          </a:p>
          <a:p>
            <a:r>
              <a:rPr lang="en-US" sz="1800" dirty="0"/>
              <a:t>Add types / annotations, types start with initial cap</a:t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</a:rPr>
              <a:t>MyType</a:t>
            </a:r>
            <a:r>
              <a:rPr lang="en-US" sz="1400" dirty="0">
                <a:latin typeface="Consolas" panose="020B0609020204030204" pitchFamily="49" charset="0"/>
              </a:rPr>
              <a:t> = string;</a:t>
            </a:r>
          </a:p>
          <a:p>
            <a:r>
              <a:rPr lang="en-US" sz="1800" dirty="0" smtClean="0"/>
              <a:t>Type </a:t>
            </a:r>
            <a:r>
              <a:rPr lang="en-US" sz="1800" dirty="0" smtClean="0"/>
              <a:t>Redux and component </a:t>
            </a:r>
            <a:r>
              <a:rPr lang="en-US" sz="1800" dirty="0"/>
              <a:t>state as </a:t>
            </a:r>
            <a:r>
              <a:rPr lang="en-US" sz="1800" dirty="0" smtClean="0"/>
              <a:t>immutable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smtClean="0">
                <a:latin typeface="Consolas" panose="020B0609020204030204" pitchFamily="49" charset="0"/>
              </a:rPr>
              <a:t>State </a:t>
            </a:r>
            <a:r>
              <a:rPr lang="en-US" sz="1400" dirty="0">
                <a:latin typeface="Consolas" panose="020B0609020204030204" pitchFamily="49" charset="0"/>
              </a:rPr>
              <a:t>= { </a:t>
            </a:r>
            <a:r>
              <a:rPr lang="en-US" sz="1400" b="1" dirty="0"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foo: string };</a:t>
            </a:r>
          </a:p>
          <a:p>
            <a:r>
              <a:rPr lang="en-US" sz="1800" dirty="0" smtClean="0"/>
              <a:t>Prefer specific types to more general types</a:t>
            </a:r>
            <a:br>
              <a:rPr lang="en-US" sz="1800" dirty="0" smtClean="0"/>
            </a:br>
            <a:r>
              <a:rPr lang="en-US" sz="1400" dirty="0" smtClean="0">
                <a:latin typeface="Consolas" panose="020B0609020204030204" pitchFamily="49" charset="0"/>
              </a:rPr>
              <a:t>let foo: </a:t>
            </a:r>
            <a:r>
              <a:rPr lang="en-US" sz="1400" dirty="0" err="1" smtClean="0">
                <a:latin typeface="Consolas" panose="020B0609020204030204" pitchFamily="49" charset="0"/>
              </a:rPr>
              <a:t>FooType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800" dirty="0" smtClean="0"/>
              <a:t> vs </a:t>
            </a:r>
            <a:r>
              <a:rPr lang="en-US" sz="1400" dirty="0" smtClean="0">
                <a:latin typeface="Consolas" panose="020B0609020204030204" pitchFamily="49" charset="0"/>
              </a:rPr>
              <a:t>let foo: {};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4517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Beware the </a:t>
            </a:r>
            <a:r>
              <a:rPr lang="en-US" dirty="0" smtClean="0"/>
              <a:t>following:</a:t>
            </a:r>
            <a:endParaRPr lang="en-US" dirty="0"/>
          </a:p>
          <a:p>
            <a:r>
              <a:rPr lang="en-US" i="1" dirty="0"/>
              <a:t>Nullable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props</a:t>
            </a:r>
          </a:p>
          <a:p>
            <a:r>
              <a:rPr lang="en-US" dirty="0"/>
              <a:t>Optional properties / parameters</a:t>
            </a:r>
          </a:p>
          <a:p>
            <a:r>
              <a:rPr lang="en-US" dirty="0"/>
              <a:t>Component refs – must be defined &amp; typed in class (they are </a:t>
            </a:r>
            <a:r>
              <a:rPr lang="en-US" dirty="0" err="1"/>
              <a:t>nullable</a:t>
            </a:r>
            <a:r>
              <a:rPr lang="en-US" dirty="0"/>
              <a:t>!)</a:t>
            </a:r>
          </a:p>
          <a:p>
            <a:pPr lvl="1"/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 </a:t>
            </a:r>
            <a:r>
              <a:rPr lang="en-US" sz="1600" dirty="0" smtClean="0"/>
              <a:t>*or* </a:t>
            </a:r>
            <a:r>
              <a:rPr lang="en-US" sz="1600" dirty="0"/>
              <a:t>button: ?</a:t>
            </a:r>
            <a:r>
              <a:rPr lang="en-US" sz="1600" dirty="0" err="1"/>
              <a:t>HTMLButtonElement</a:t>
            </a:r>
            <a:r>
              <a:rPr lang="en-US" sz="1600" dirty="0"/>
              <a:t>;</a:t>
            </a:r>
          </a:p>
          <a:p>
            <a:r>
              <a:rPr lang="en-US" i="1" dirty="0" smtClean="0"/>
              <a:t>Primitive</a:t>
            </a:r>
            <a:r>
              <a:rPr lang="en-US" dirty="0" smtClean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types --&gt; string </a:t>
            </a:r>
            <a:r>
              <a:rPr lang="en-US" b="1" dirty="0"/>
              <a:t>vs.</a:t>
            </a:r>
            <a:r>
              <a:rPr lang="en-US" dirty="0"/>
              <a:t> String</a:t>
            </a:r>
          </a:p>
          <a:p>
            <a:r>
              <a:rPr lang="en-US" dirty="0"/>
              <a:t>Object literals vs. defined types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</a:rPr>
              <a:t>let foo: bar = {}; // &lt;-- this doesn't work if bar has non-optional props</a:t>
            </a:r>
          </a:p>
          <a:p>
            <a:r>
              <a:rPr lang="en-US" dirty="0">
                <a:latin typeface="Consolas" panose="020B0609020204030204" pitchFamily="49" charset="0"/>
              </a:rPr>
              <a:t>import * as React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import React</a:t>
            </a:r>
          </a:p>
          <a:p>
            <a:r>
              <a:rPr lang="en-US" dirty="0"/>
              <a:t>The </a:t>
            </a:r>
            <a:r>
              <a:rPr lang="en-US" i="1" dirty="0"/>
              <a:t>any</a:t>
            </a:r>
            <a:r>
              <a:rPr lang="en-US" dirty="0"/>
              <a:t> type is generally bad!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0314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Small codebases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probably don’t need </a:t>
            </a:r>
            <a:r>
              <a:rPr lang="en-US" dirty="0" smtClean="0"/>
              <a:t>Flow*</a:t>
            </a:r>
          </a:p>
          <a:p>
            <a:pPr lvl="1"/>
            <a:r>
              <a:rPr lang="en-US" dirty="0" smtClean="0"/>
              <a:t>Add Flow if planning to expand code</a:t>
            </a:r>
            <a:endParaRPr lang="en-US" dirty="0"/>
          </a:p>
          <a:p>
            <a:r>
              <a:rPr lang="en-US" dirty="0" smtClean="0"/>
              <a:t>Large codebases</a:t>
            </a:r>
          </a:p>
          <a:p>
            <a:pPr lvl="1"/>
            <a:r>
              <a:rPr lang="en-US" dirty="0" smtClean="0"/>
              <a:t>Start small – Flow-</a:t>
            </a:r>
            <a:r>
              <a:rPr lang="en-US" dirty="0" err="1" smtClean="0"/>
              <a:t>ify</a:t>
            </a:r>
            <a:r>
              <a:rPr lang="en-US" dirty="0" smtClean="0"/>
              <a:t> one file at a time</a:t>
            </a:r>
          </a:p>
          <a:p>
            <a:pPr lvl="1"/>
            <a:r>
              <a:rPr lang="en-US" dirty="0" smtClean="0"/>
              <a:t>Cover key areas first – features, modules, components, etc.</a:t>
            </a:r>
          </a:p>
          <a:p>
            <a:pPr lvl="1"/>
            <a:r>
              <a:rPr lang="en-US" dirty="0" smtClean="0"/>
              <a:t>Use tools to help </a:t>
            </a:r>
          </a:p>
          <a:p>
            <a:pPr lvl="2"/>
            <a:r>
              <a:rPr lang="en-US" dirty="0" smtClean="0"/>
              <a:t>IDE plugins</a:t>
            </a:r>
          </a:p>
          <a:p>
            <a:pPr lvl="2"/>
            <a:r>
              <a:rPr lang="en-US" dirty="0"/>
              <a:t>flow-typed: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lvl="2"/>
            <a:r>
              <a:rPr lang="en-US" dirty="0" err="1" smtClean="0"/>
              <a:t>apollo</a:t>
            </a:r>
            <a:r>
              <a:rPr lang="en-US" dirty="0"/>
              <a:t>-cli: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github.com/apollographql/apollo-cli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2532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Contact</a:t>
            </a:r>
          </a:p>
          <a:p>
            <a:r>
              <a:rPr lang="en-US" dirty="0" smtClean="0"/>
              <a:t>GitHub: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github.com/AlanMunson</a:t>
            </a:r>
            <a:endParaRPr lang="en-US" dirty="0" smtClean="0"/>
          </a:p>
          <a:p>
            <a:r>
              <a:rPr lang="en-US" dirty="0"/>
              <a:t>Twitter: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AlanMunsonTech</a:t>
            </a:r>
            <a:endParaRPr lang="en-US" dirty="0" smtClean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https://www.linkedin.com/in/alanmunson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Email:    </a:t>
            </a:r>
            <a:r>
              <a:rPr lang="en-US" dirty="0" smtClean="0">
                <a:hlinkClick r:id="rId5"/>
              </a:rPr>
              <a:t>amunson@costar.com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Interested in employment?</a:t>
            </a:r>
          </a:p>
          <a:p>
            <a:r>
              <a:rPr lang="en-US" dirty="0" smtClean="0"/>
              <a:t>Email me or </a:t>
            </a:r>
            <a:r>
              <a:rPr lang="en-US" dirty="0"/>
              <a:t>Kyler Sullivan: </a:t>
            </a:r>
            <a:r>
              <a:rPr lang="en-US" dirty="0" smtClean="0">
                <a:hlinkClick r:id="rId6"/>
              </a:rPr>
              <a:t>ksullivan@costar.com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Useful</a:t>
            </a:r>
            <a:endParaRPr lang="en-US" dirty="0" smtClean="0"/>
          </a:p>
          <a:p>
            <a:r>
              <a:rPr lang="en-US" dirty="0" smtClean="0"/>
              <a:t>Sample Flow project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github.com/AlanMunson/flow-examples</a:t>
            </a:r>
            <a:endParaRPr lang="en-US" dirty="0" smtClean="0"/>
          </a:p>
          <a:p>
            <a:r>
              <a:rPr lang="en-US" dirty="0" smtClean="0"/>
              <a:t>Slide deck: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4818436" cy="450336"/>
          </a:xfrm>
        </p:spPr>
        <p:txBody>
          <a:bodyPr/>
          <a:lstStyle/>
          <a:p>
            <a:r>
              <a:rPr lang="en-US" dirty="0"/>
              <a:t>Alan Munson - About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7025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What is it, why do we need it?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Goals, comparison to TypeScript, how to add Flow</a:t>
            </a:r>
          </a:p>
          <a:p>
            <a:r>
              <a:rPr lang="en-US" dirty="0" smtClean="0"/>
              <a:t>Flow type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Optional</a:t>
            </a:r>
            <a:r>
              <a:rPr lang="en-US" dirty="0"/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$ git </a:t>
            </a:r>
            <a:r>
              <a:rPr lang="en-US" sz="1400" dirty="0">
                <a:latin typeface="Consolas" panose="020B0609020204030204" pitchFamily="49" charset="0"/>
              </a:rPr>
              <a:t>clone </a:t>
            </a:r>
            <a:r>
              <a:rPr lang="en-US" sz="1400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hlinkClick r:id="rId3"/>
              </a:rPr>
              <a:t>github.com/AlanMunson/flow-examples.git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 smtClean="0"/>
              <a:t>Flow </a:t>
            </a:r>
            <a:r>
              <a:rPr lang="en-US" dirty="0" smtClean="0"/>
              <a:t>with React / Redux</a:t>
            </a:r>
          </a:p>
          <a:p>
            <a:r>
              <a:rPr lang="en-US" dirty="0" smtClean="0"/>
              <a:t>Best </a:t>
            </a:r>
            <a:r>
              <a:rPr lang="en-US" dirty="0" smtClean="0"/>
              <a:t>Practices / Key Takeaways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009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you could do one thing that would make you as much</a:t>
            </a:r>
            <a:br>
              <a:rPr lang="en-US" dirty="0" smtClean="0"/>
            </a:br>
            <a:r>
              <a:rPr lang="en-US" dirty="0"/>
              <a:t>	as 15</a:t>
            </a:r>
            <a:r>
              <a:rPr lang="en-US" dirty="0" smtClean="0"/>
              <a:t>% more productive, would you do 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recent study found: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“... that using Flow or TypeScript could have prevented 15% of the public bugs for public projects on GitHub...”</a:t>
            </a:r>
            <a:r>
              <a:rPr lang="en-US" sz="2400" dirty="0">
                <a:solidFill>
                  <a:schemeClr val="accent2"/>
                </a:solidFill>
              </a:rPr>
              <a:t>  *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733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Analysis of code at design/compile-time, not run-time</a:t>
            </a:r>
          </a:p>
          <a:p>
            <a:r>
              <a:rPr lang="en-US" dirty="0" smtClean="0"/>
              <a:t>Multiple ways to accomplish this:</a:t>
            </a:r>
          </a:p>
          <a:p>
            <a:pPr lvl="1"/>
            <a:r>
              <a:rPr lang="en-US" dirty="0" smtClean="0"/>
              <a:t>Programmer assigns types to all variables</a:t>
            </a:r>
          </a:p>
          <a:p>
            <a:pPr lvl="1"/>
            <a:r>
              <a:rPr lang="en-US" dirty="0" smtClean="0"/>
              <a:t>Compiler deduces types from usage</a:t>
            </a:r>
          </a:p>
          <a:p>
            <a:r>
              <a:rPr lang="en-US" dirty="0"/>
              <a:t>Languages using static typing – C++, C#, Java, Haskell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709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Early </a:t>
            </a:r>
            <a:r>
              <a:rPr lang="en-US" dirty="0"/>
              <a:t>error </a:t>
            </a:r>
            <a:r>
              <a:rPr lang="en-US" dirty="0" smtClean="0"/>
              <a:t>checking – helps prevent certain types </a:t>
            </a:r>
            <a:r>
              <a:rPr lang="en-US" dirty="0"/>
              <a:t>of runtime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Provide code intelligence / intellisense</a:t>
            </a:r>
          </a:p>
          <a:p>
            <a:r>
              <a:rPr lang="en-US" dirty="0" smtClean="0"/>
              <a:t>Improve code maintainability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830851" cy="450336"/>
          </a:xfrm>
        </p:spPr>
        <p:txBody>
          <a:bodyPr/>
          <a:lstStyle/>
          <a:p>
            <a:r>
              <a:rPr lang="en-US" dirty="0" smtClean="0"/>
              <a:t>Why do we need static typing?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Implicit type casting / type coercion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3 + “1” =&gt; “31” // Not 4!</a:t>
            </a:r>
          </a:p>
          <a:p>
            <a:r>
              <a:rPr lang="en-US" dirty="0"/>
              <a:t>Missing properties / values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foo = {};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(); // </a:t>
            </a:r>
            <a:r>
              <a:rPr lang="en-US" sz="1400" dirty="0" err="1">
                <a:latin typeface="Consolas" panose="020B0609020204030204" pitchFamily="49" charset="0"/>
              </a:rPr>
              <a:t>TypeError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 is not a function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baz</a:t>
            </a:r>
            <a:r>
              <a:rPr lang="en-US" sz="1400" dirty="0">
                <a:latin typeface="Consolas" panose="020B0609020204030204" pitchFamily="49" charset="0"/>
              </a:rPr>
              <a:t> = { name: “Bob” }; 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; // Error: cannot get ‘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’</a:t>
            </a:r>
          </a:p>
          <a:p>
            <a:r>
              <a:rPr lang="en-US" dirty="0"/>
              <a:t>Use of incorrect </a:t>
            </a:r>
            <a:r>
              <a:rPr lang="en-US" dirty="0" smtClean="0"/>
              <a:t>types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 = (a, b) =&gt; a + b;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(“1”, “2”); // Output: “12”, not 3</a:t>
            </a:r>
            <a:r>
              <a:rPr lang="en-US" sz="1400" dirty="0" smtClean="0">
                <a:latin typeface="Consolas" panose="020B0609020204030204" pitchFamily="49" charset="0"/>
              </a:rPr>
              <a:t>!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408635" cy="450336"/>
          </a:xfrm>
        </p:spPr>
        <p:txBody>
          <a:bodyPr/>
          <a:lstStyle/>
          <a:p>
            <a:r>
              <a:rPr lang="en-US" dirty="0" smtClean="0"/>
              <a:t>What types of bugs does static typing catch?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9919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Open-source static type checker for JavaScript, created by Facebook</a:t>
            </a:r>
          </a:p>
          <a:p>
            <a:r>
              <a:rPr lang="en-US" dirty="0" smtClean="0"/>
              <a:t>Design goals were precision and speed:</a:t>
            </a:r>
          </a:p>
          <a:p>
            <a:pPr lvl="1"/>
            <a:r>
              <a:rPr lang="en-US" dirty="0" smtClean="0"/>
              <a:t>Wanted accurate error checking without excess noise</a:t>
            </a:r>
          </a:p>
          <a:p>
            <a:pPr lvl="1"/>
            <a:r>
              <a:rPr lang="en-US" dirty="0" smtClean="0"/>
              <a:t>Did not want Flow slowing development down</a:t>
            </a:r>
          </a:p>
          <a:p>
            <a:r>
              <a:rPr lang="en-US" dirty="0" smtClean="0"/>
              <a:t>Type checking is opt-in not mandatory</a:t>
            </a:r>
          </a:p>
          <a:p>
            <a:r>
              <a:rPr lang="en-US" dirty="0" smtClean="0"/>
              <a:t>Works by “flowing” typed data through code</a:t>
            </a:r>
          </a:p>
          <a:p>
            <a:pPr lvl="1"/>
            <a:r>
              <a:rPr lang="en-US" dirty="0" smtClean="0"/>
              <a:t>Analyzes resulting data types</a:t>
            </a:r>
          </a:p>
          <a:p>
            <a:pPr lvl="1"/>
            <a:r>
              <a:rPr lang="en-US" dirty="0" smtClean="0"/>
              <a:t>Identifies potential issues</a:t>
            </a:r>
          </a:p>
          <a:p>
            <a:r>
              <a:rPr lang="en-US" dirty="0" smtClean="0"/>
              <a:t>Used on Facebook’s entire JavaScript code base!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606059" cy="450336"/>
          </a:xfrm>
        </p:spPr>
        <p:txBody>
          <a:bodyPr/>
          <a:lstStyle/>
          <a:p>
            <a:r>
              <a:rPr lang="en-US" dirty="0"/>
              <a:t>What is 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tarGroup_16-9-Template">
  <a:themeElements>
    <a:clrScheme name="CoStar Grou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A6F"/>
      </a:accent1>
      <a:accent2>
        <a:srgbClr val="2E71B7"/>
      </a:accent2>
      <a:accent3>
        <a:srgbClr val="59C8E8"/>
      </a:accent3>
      <a:accent4>
        <a:srgbClr val="D57800"/>
      </a:accent4>
      <a:accent5>
        <a:srgbClr val="4A2567"/>
      </a:accent5>
      <a:accent6>
        <a:srgbClr val="63666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Star_ppt_template.potx" id="{F84BEA03-3CAB-4306-A17C-8AAB9FFC9E0D}" vid="{6B57603D-59CE-4909-9B63-A5F55F52D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CoStar_ppt_template</Template>
  <TotalTime>788</TotalTime>
  <Words>2217</Words>
  <Application>Microsoft Office PowerPoint</Application>
  <PresentationFormat>On-screen Show (16:9)</PresentationFormat>
  <Paragraphs>311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CoStarGroup_16-9-Template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Typing in JavaScript Using Flow</dc:title>
  <dc:subject>Static Typing Using Flow.js</dc:subject>
  <dc:creator>Alan Munson</dc:creator>
  <dc:description/>
  <cp:lastModifiedBy>Alan Munson</cp:lastModifiedBy>
  <cp:revision>119</cp:revision>
  <cp:lastPrinted>2017-04-10T19:58:14Z</cp:lastPrinted>
  <dcterms:created xsi:type="dcterms:W3CDTF">2018-08-07T13:30:47Z</dcterms:created>
  <dcterms:modified xsi:type="dcterms:W3CDTF">2018-09-22T18:02:02Z</dcterms:modified>
</cp:coreProperties>
</file>