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30" d="100"/>
          <a:sy n="130" d="100"/>
        </p:scale>
        <p:origin x="-1638" y="-2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linepiccompiler.com/compiler16f84av1ENG.php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inepiccompiler.com/compiler16f84av1ENG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43642" y="877329"/>
            <a:ext cx="8915399" cy="837171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Microcontrolador PIC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1799276"/>
            <a:ext cx="8915398" cy="152618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Un microcontrolador es un dispositivo que esta constituido de una unidad de procesamiento, una memoria de programa y periféricos (Memoria EEPROM, unidad de ancho de pulso, </a:t>
            </a:r>
            <a:r>
              <a:rPr lang="es-MX" dirty="0" err="1" smtClean="0"/>
              <a:t>Timer’s</a:t>
            </a:r>
            <a:r>
              <a:rPr lang="es-MX" dirty="0" smtClean="0"/>
              <a:t> , puerto COM, USB, convertidor Analógico Digital.</a:t>
            </a:r>
          </a:p>
          <a:p>
            <a:r>
              <a:rPr lang="es-MX" dirty="0" smtClean="0"/>
              <a:t>Posee una arquitectura RISC </a:t>
            </a:r>
            <a:endParaRPr lang="es-MX" dirty="0"/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25651" t="31915" r="32086" b="22695"/>
          <a:stretch/>
        </p:blipFill>
        <p:spPr bwMode="auto">
          <a:xfrm>
            <a:off x="6060948" y="2843783"/>
            <a:ext cx="4578220" cy="28279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733497" y="3446634"/>
            <a:ext cx="43274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VDD alimentación Positiva (+)</a:t>
            </a:r>
          </a:p>
          <a:p>
            <a:r>
              <a:rPr lang="es-MX" sz="1600" dirty="0" smtClean="0"/>
              <a:t>VSS alimentación negativa (-)</a:t>
            </a:r>
          </a:p>
          <a:p>
            <a:r>
              <a:rPr lang="es-MX" sz="1600" dirty="0" smtClean="0"/>
              <a:t>OSC1 /CLK IN ENTRADA DE RELOJ (4Mhz)</a:t>
            </a:r>
          </a:p>
          <a:p>
            <a:r>
              <a:rPr lang="es-MX" sz="1600" dirty="0" smtClean="0"/>
              <a:t>OSC2/ CLOUT Salida de reloj (sincronía externa)</a:t>
            </a:r>
          </a:p>
          <a:p>
            <a:r>
              <a:rPr lang="es-MX" sz="1600" dirty="0" smtClean="0"/>
              <a:t>MCLR* Este coloca en Tercer estado al </a:t>
            </a:r>
            <a:r>
              <a:rPr lang="es-MX" sz="1600" dirty="0" err="1" smtClean="0"/>
              <a:t>Microcontrolador</a:t>
            </a:r>
            <a:r>
              <a:rPr lang="es-MX" sz="1600" dirty="0" smtClean="0"/>
              <a:t> llevando a RESET</a:t>
            </a:r>
          </a:p>
          <a:p>
            <a:r>
              <a:rPr lang="es-MX" sz="1600" dirty="0" smtClean="0"/>
              <a:t>RB0 a RB7 Puertos o terminales de entrada y salida (configurables)</a:t>
            </a:r>
          </a:p>
          <a:p>
            <a:r>
              <a:rPr lang="es-MX" sz="1600" dirty="0" smtClean="0"/>
              <a:t>RA0 a RA5 </a:t>
            </a:r>
            <a:r>
              <a:rPr lang="es-MX" sz="1600" dirty="0"/>
              <a:t>Puertos o terminales de entrada y salida (configurables</a:t>
            </a:r>
            <a:r>
              <a:rPr lang="es-MX" sz="1600" dirty="0" smtClean="0"/>
              <a:t>)</a:t>
            </a:r>
          </a:p>
          <a:p>
            <a:r>
              <a:rPr lang="es-MX" sz="1600" dirty="0" smtClean="0"/>
              <a:t>Cada bit del puerto es independiente</a:t>
            </a:r>
            <a:endParaRPr lang="es-MX" sz="1600" dirty="0"/>
          </a:p>
          <a:p>
            <a:endParaRPr lang="es-MX" sz="1600" dirty="0" smtClean="0"/>
          </a:p>
          <a:p>
            <a:endParaRPr lang="es-MX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101341" y="5671750"/>
            <a:ext cx="3137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Tiene 35 instrucciones</a:t>
            </a:r>
          </a:p>
          <a:p>
            <a:r>
              <a:rPr lang="es-MX" dirty="0" smtClean="0"/>
              <a:t>Internamente, tiene registros de propósito específico y generales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695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06222" y="745067"/>
            <a:ext cx="6084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La arquitectura de las Familias PIC, esta hecha para que utilice solo unas pocas instrucciones, para hacer circuitos de control muy sofisticados con mínimos recursos.  Para esto usa 35 instrucciones y un conjunto de registros distribuidos en hojas o bancos.</a:t>
            </a:r>
            <a:endParaRPr lang="es-MX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360" t="24949" r="53300" b="29264"/>
          <a:stretch/>
        </p:blipFill>
        <p:spPr>
          <a:xfrm>
            <a:off x="1573427" y="1878226"/>
            <a:ext cx="4308084" cy="475157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881511" y="2031149"/>
            <a:ext cx="34351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Las instrucciones se clasifican en 4 tipos</a:t>
            </a:r>
          </a:p>
          <a:p>
            <a:r>
              <a:rPr lang="es-MX" dirty="0" smtClean="0"/>
              <a:t>Direccionamiento</a:t>
            </a:r>
          </a:p>
          <a:p>
            <a:r>
              <a:rPr lang="es-MX" dirty="0" smtClean="0"/>
              <a:t>Operaciones Aritméticas</a:t>
            </a:r>
          </a:p>
          <a:p>
            <a:r>
              <a:rPr lang="es-MX" dirty="0" smtClean="0"/>
              <a:t>Y Lógicas</a:t>
            </a:r>
          </a:p>
          <a:p>
            <a:r>
              <a:rPr lang="es-MX" dirty="0" smtClean="0"/>
              <a:t>Salto incondicional</a:t>
            </a:r>
          </a:p>
          <a:p>
            <a:r>
              <a:rPr lang="es-MX" dirty="0" smtClean="0"/>
              <a:t>Salto condicional</a:t>
            </a:r>
          </a:p>
        </p:txBody>
      </p:sp>
    </p:spTree>
    <p:extLst>
      <p:ext uri="{BB962C8B-B14F-4D97-AF65-F5344CB8AC3E}">
        <p14:creationId xmlns:p14="http://schemas.microsoft.com/office/powerpoint/2010/main" val="165096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06222" y="745067"/>
            <a:ext cx="60847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La arquitectura utiliza dos registros, el primero llamada registro W (</a:t>
            </a:r>
            <a:r>
              <a:rPr lang="es-MX" sz="1400" dirty="0" err="1" smtClean="0"/>
              <a:t>Work</a:t>
            </a:r>
            <a:r>
              <a:rPr lang="es-MX" sz="1400" dirty="0" smtClean="0"/>
              <a:t>). Y los demás registros, donde cada uno de estos realiza una función específica.</a:t>
            </a:r>
          </a:p>
          <a:p>
            <a:r>
              <a:rPr lang="es-MX" sz="1400" dirty="0" smtClean="0"/>
              <a:t>Existen registros de propósito de general. Actualmente este número se ha incrementado.</a:t>
            </a:r>
            <a:endParaRPr lang="es-MX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360" t="24949" r="53300" b="29264"/>
          <a:stretch/>
        </p:blipFill>
        <p:spPr>
          <a:xfrm>
            <a:off x="1573426" y="1878226"/>
            <a:ext cx="3373755" cy="372106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179977" y="1914618"/>
            <a:ext cx="34351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Las instrucciones de direccionamiento se clasifican en 4 tipos</a:t>
            </a:r>
          </a:p>
          <a:p>
            <a:r>
              <a:rPr lang="es-MX" dirty="0" smtClean="0"/>
              <a:t>Inmediato</a:t>
            </a:r>
          </a:p>
          <a:p>
            <a:r>
              <a:rPr lang="es-MX" dirty="0" smtClean="0"/>
              <a:t>Directo</a:t>
            </a:r>
          </a:p>
          <a:p>
            <a:r>
              <a:rPr lang="es-MX" dirty="0" smtClean="0"/>
              <a:t>Por bit</a:t>
            </a:r>
          </a:p>
          <a:p>
            <a:r>
              <a:rPr lang="es-MX" dirty="0" smtClean="0"/>
              <a:t>Indirecto &amp; *</a:t>
            </a:r>
          </a:p>
        </p:txBody>
      </p:sp>
    </p:spTree>
    <p:extLst>
      <p:ext uri="{BB962C8B-B14F-4D97-AF65-F5344CB8AC3E}">
        <p14:creationId xmlns:p14="http://schemas.microsoft.com/office/powerpoint/2010/main" val="74549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06222" y="745067"/>
            <a:ext cx="60847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La arquitectura utiliza dos registros, el primero llamada registro W (</a:t>
            </a:r>
            <a:r>
              <a:rPr lang="es-MX" sz="1400" dirty="0" err="1" smtClean="0"/>
              <a:t>Work</a:t>
            </a:r>
            <a:r>
              <a:rPr lang="es-MX" sz="1400" dirty="0" smtClean="0"/>
              <a:t>). Y los demás registros, donde cada uno de estos realiza una función específica.</a:t>
            </a:r>
          </a:p>
          <a:p>
            <a:r>
              <a:rPr lang="es-MX" sz="1400" dirty="0" smtClean="0"/>
              <a:t>Existen registros de propósito de general. Actualmente este número se ha incrementado.</a:t>
            </a:r>
            <a:endParaRPr lang="es-MX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360" t="24949" r="53300" b="29264"/>
          <a:stretch/>
        </p:blipFill>
        <p:spPr>
          <a:xfrm>
            <a:off x="1693377" y="1926289"/>
            <a:ext cx="2845672" cy="313861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539049" y="2018270"/>
            <a:ext cx="34351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Primero se debe declarar los registros, aunque en herramientas actuales , ya no se necesita declarar los registros base.</a:t>
            </a:r>
          </a:p>
          <a:p>
            <a:r>
              <a:rPr lang="es-MX" b="1" dirty="0" smtClean="0"/>
              <a:t>Nombre </a:t>
            </a:r>
            <a:r>
              <a:rPr lang="es-MX" b="1" dirty="0" err="1" smtClean="0"/>
              <a:t>equ</a:t>
            </a:r>
            <a:r>
              <a:rPr lang="es-MX" b="1" dirty="0" smtClean="0"/>
              <a:t> </a:t>
            </a:r>
            <a:r>
              <a:rPr lang="es-MX" b="1" dirty="0" err="1" smtClean="0"/>
              <a:t>h’xx</a:t>
            </a:r>
            <a:r>
              <a:rPr lang="es-MX" b="1" dirty="0" smtClean="0"/>
              <a:t>’</a:t>
            </a:r>
          </a:p>
          <a:p>
            <a:r>
              <a:rPr lang="es-MX" dirty="0" smtClean="0"/>
              <a:t>Por ejemplo</a:t>
            </a:r>
          </a:p>
          <a:p>
            <a:r>
              <a:rPr lang="es-MX" dirty="0" smtClean="0">
                <a:solidFill>
                  <a:srgbClr val="0070C0"/>
                </a:solidFill>
              </a:rPr>
              <a:t>status </a:t>
            </a:r>
            <a:r>
              <a:rPr lang="es-MX" dirty="0" err="1" smtClean="0">
                <a:solidFill>
                  <a:srgbClr val="0070C0"/>
                </a:solidFill>
              </a:rPr>
              <a:t>equ</a:t>
            </a:r>
            <a:r>
              <a:rPr lang="es-MX" dirty="0" smtClean="0">
                <a:solidFill>
                  <a:srgbClr val="0070C0"/>
                </a:solidFill>
              </a:rPr>
              <a:t> h’03’</a:t>
            </a:r>
          </a:p>
          <a:p>
            <a:r>
              <a:rPr lang="es-MX" dirty="0" smtClean="0">
                <a:solidFill>
                  <a:srgbClr val="0070C0"/>
                </a:solidFill>
              </a:rPr>
              <a:t>porta </a:t>
            </a:r>
            <a:r>
              <a:rPr lang="es-MX" dirty="0" err="1" smtClean="0">
                <a:solidFill>
                  <a:srgbClr val="0070C0"/>
                </a:solidFill>
              </a:rPr>
              <a:t>equ</a:t>
            </a:r>
            <a:r>
              <a:rPr lang="es-MX" dirty="0" smtClean="0">
                <a:solidFill>
                  <a:srgbClr val="0070C0"/>
                </a:solidFill>
              </a:rPr>
              <a:t> h’05’</a:t>
            </a:r>
          </a:p>
          <a:p>
            <a:r>
              <a:rPr lang="es-MX" dirty="0" smtClean="0">
                <a:solidFill>
                  <a:srgbClr val="0070C0"/>
                </a:solidFill>
              </a:rPr>
              <a:t>Nota: ya no se declaran</a:t>
            </a:r>
          </a:p>
          <a:p>
            <a:r>
              <a:rPr lang="es-MX" b="1" dirty="0" err="1" smtClean="0">
                <a:solidFill>
                  <a:srgbClr val="FF0000"/>
                </a:solidFill>
              </a:rPr>
              <a:t>regA</a:t>
            </a:r>
            <a:r>
              <a:rPr lang="es-MX" b="1" dirty="0" smtClean="0">
                <a:solidFill>
                  <a:srgbClr val="FF0000"/>
                </a:solidFill>
              </a:rPr>
              <a:t> </a:t>
            </a:r>
            <a:r>
              <a:rPr lang="es-MX" b="1" dirty="0" err="1" smtClean="0">
                <a:solidFill>
                  <a:srgbClr val="FF0000"/>
                </a:solidFill>
              </a:rPr>
              <a:t>equ</a:t>
            </a:r>
            <a:r>
              <a:rPr lang="es-MX" b="1" dirty="0" smtClean="0">
                <a:solidFill>
                  <a:srgbClr val="FF0000"/>
                </a:solidFill>
              </a:rPr>
              <a:t> h’0C’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Se lee de derecha a izquierda, diciendo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La localidad 0c se iguala con la etiqueta nombre</a:t>
            </a:r>
          </a:p>
        </p:txBody>
      </p:sp>
    </p:spTree>
    <p:extLst>
      <p:ext uri="{BB962C8B-B14F-4D97-AF65-F5344CB8AC3E}">
        <p14:creationId xmlns:p14="http://schemas.microsoft.com/office/powerpoint/2010/main" val="358797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12756" y="-194148"/>
            <a:ext cx="69197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Las instrucciones de </a:t>
            </a:r>
            <a:r>
              <a:rPr lang="es-MX" b="1" dirty="0" smtClean="0">
                <a:solidFill>
                  <a:srgbClr val="0070C0"/>
                </a:solidFill>
              </a:rPr>
              <a:t>direccionamiento inmediato</a:t>
            </a:r>
            <a:r>
              <a:rPr lang="es-MX" dirty="0" smtClean="0"/>
              <a:t>, permiten iniciar valores a un registro o hacer operaciones con este</a:t>
            </a:r>
          </a:p>
          <a:p>
            <a:endParaRPr lang="es-MX" dirty="0"/>
          </a:p>
          <a:p>
            <a:r>
              <a:rPr lang="es-MX" b="1" dirty="0" err="1" smtClean="0"/>
              <a:t>movlw</a:t>
            </a:r>
            <a:r>
              <a:rPr lang="es-MX" b="1" dirty="0" smtClean="0"/>
              <a:t> 0x05  ; w=05</a:t>
            </a:r>
          </a:p>
          <a:p>
            <a:r>
              <a:rPr lang="es-MX" b="1" dirty="0" err="1" smtClean="0"/>
              <a:t>addlw</a:t>
            </a:r>
            <a:r>
              <a:rPr lang="es-MX" b="1" dirty="0" smtClean="0"/>
              <a:t> 0x05  ;W=W+5</a:t>
            </a:r>
          </a:p>
          <a:p>
            <a:r>
              <a:rPr lang="es-MX" b="1" dirty="0" err="1" smtClean="0"/>
              <a:t>sublw</a:t>
            </a:r>
            <a:r>
              <a:rPr lang="es-MX" b="1" dirty="0" smtClean="0"/>
              <a:t>  0x05   ;W=5-W </a:t>
            </a:r>
          </a:p>
          <a:p>
            <a:r>
              <a:rPr lang="es-MX" b="1" dirty="0" smtClean="0">
                <a:solidFill>
                  <a:srgbClr val="0070C0"/>
                </a:solidFill>
              </a:rPr>
              <a:t>Nota: el resultado se guarda en W</a:t>
            </a:r>
          </a:p>
          <a:p>
            <a:r>
              <a:rPr lang="es-MX" b="1" dirty="0" smtClean="0">
                <a:solidFill>
                  <a:srgbClr val="0070C0"/>
                </a:solidFill>
              </a:rPr>
              <a:t>Nota el valor máximo que se puede usar es el 255 (8 bits)</a:t>
            </a:r>
          </a:p>
          <a:p>
            <a:endParaRPr lang="es-MX" dirty="0" smtClean="0"/>
          </a:p>
          <a:p>
            <a:r>
              <a:rPr lang="es-MX" dirty="0" smtClean="0"/>
              <a:t>El </a:t>
            </a:r>
            <a:r>
              <a:rPr lang="es-MX" b="1" dirty="0" smtClean="0">
                <a:solidFill>
                  <a:srgbClr val="0070C0"/>
                </a:solidFill>
              </a:rPr>
              <a:t>direccionamiento directo </a:t>
            </a:r>
            <a:r>
              <a:rPr lang="es-MX" dirty="0" smtClean="0"/>
              <a:t>es entre el registro w u otro.</a:t>
            </a:r>
          </a:p>
          <a:p>
            <a:r>
              <a:rPr lang="es-MX" dirty="0" smtClean="0"/>
              <a:t>Se mueve el contenido de W al registro mencionado</a:t>
            </a:r>
          </a:p>
          <a:p>
            <a:endParaRPr lang="es-MX" dirty="0"/>
          </a:p>
          <a:p>
            <a:r>
              <a:rPr lang="es-MX" b="1" dirty="0" err="1" smtClean="0"/>
              <a:t>movwf</a:t>
            </a:r>
            <a:r>
              <a:rPr lang="es-MX" b="1" dirty="0" smtClean="0"/>
              <a:t> </a:t>
            </a:r>
            <a:r>
              <a:rPr lang="es-MX" b="1" dirty="0" err="1" smtClean="0"/>
              <a:t>temp</a:t>
            </a:r>
            <a:r>
              <a:rPr lang="es-MX" b="1" dirty="0" smtClean="0"/>
              <a:t>;  </a:t>
            </a:r>
            <a:r>
              <a:rPr lang="es-MX" b="1" dirty="0" err="1" smtClean="0"/>
              <a:t>temp</a:t>
            </a:r>
            <a:r>
              <a:rPr lang="es-MX" b="1" dirty="0" smtClean="0"/>
              <a:t>=W</a:t>
            </a:r>
          </a:p>
          <a:p>
            <a:r>
              <a:rPr lang="es-MX" dirty="0" smtClean="0"/>
              <a:t>Para mover de un registro al registro  W, se usa</a:t>
            </a:r>
          </a:p>
          <a:p>
            <a:r>
              <a:rPr lang="es-MX" b="1" dirty="0" err="1" smtClean="0"/>
              <a:t>movf</a:t>
            </a:r>
            <a:r>
              <a:rPr lang="es-MX" b="1" dirty="0" smtClean="0"/>
              <a:t> temp,0 ;  w=</a:t>
            </a:r>
            <a:r>
              <a:rPr lang="es-MX" b="1" dirty="0" err="1" smtClean="0"/>
              <a:t>temp</a:t>
            </a:r>
            <a:r>
              <a:rPr lang="es-MX" b="1" dirty="0" smtClean="0"/>
              <a:t> y se </a:t>
            </a:r>
            <a:r>
              <a:rPr lang="es-MX" b="1" dirty="0" err="1" smtClean="0"/>
              <a:t>deb</a:t>
            </a:r>
            <a:r>
              <a:rPr lang="es-MX" b="1" dirty="0" smtClean="0"/>
              <a:t> colocar 0 o W</a:t>
            </a:r>
            <a:endParaRPr lang="es-MX" b="1" dirty="0"/>
          </a:p>
          <a:p>
            <a:r>
              <a:rPr lang="es-MX" b="1" dirty="0" err="1"/>
              <a:t>m</a:t>
            </a:r>
            <a:r>
              <a:rPr lang="es-MX" b="1" dirty="0" err="1" smtClean="0"/>
              <a:t>ovwf</a:t>
            </a:r>
            <a:r>
              <a:rPr lang="es-MX" b="1" dirty="0" smtClean="0"/>
              <a:t> </a:t>
            </a:r>
            <a:r>
              <a:rPr lang="es-MX" b="1" dirty="0" err="1" smtClean="0"/>
              <a:t>temp,w</a:t>
            </a:r>
            <a:r>
              <a:rPr lang="es-MX" b="1" dirty="0" smtClean="0"/>
              <a:t>;   w; = </a:t>
            </a:r>
            <a:r>
              <a:rPr lang="es-MX" b="1" dirty="0" err="1" smtClean="0"/>
              <a:t>temp</a:t>
            </a:r>
            <a:endParaRPr lang="es-MX" b="1" dirty="0" smtClean="0"/>
          </a:p>
          <a:p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59730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61968" y="527222"/>
            <a:ext cx="856735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Simulador </a:t>
            </a:r>
            <a:r>
              <a:rPr lang="es-MX" sz="1600" dirty="0" err="1"/>
              <a:t>On</a:t>
            </a:r>
            <a:r>
              <a:rPr lang="es-MX" sz="1600" dirty="0"/>
              <a:t> line</a:t>
            </a:r>
          </a:p>
          <a:p>
            <a:endParaRPr lang="es-MX" sz="1600" dirty="0"/>
          </a:p>
          <a:p>
            <a:r>
              <a:rPr lang="es-MX" sz="1600" dirty="0"/>
              <a:t>En este simulador en línea solo se soporta el PIC16F84A y el PIC16f628</a:t>
            </a:r>
          </a:p>
          <a:p>
            <a:r>
              <a:rPr lang="es-MX" sz="1600" dirty="0"/>
              <a:t>En este se declara diferente los saltos, no se pueden poner en la misma línea  la etiqueta y la línea de salto.</a:t>
            </a:r>
          </a:p>
          <a:p>
            <a:r>
              <a:rPr lang="es-MX" sz="1600" dirty="0"/>
              <a:t>por ejemplo copie este código y </a:t>
            </a:r>
            <a:r>
              <a:rPr lang="es-MX" sz="1600" dirty="0" smtClean="0"/>
              <a:t>péguelo </a:t>
            </a:r>
            <a:r>
              <a:rPr lang="es-MX" sz="1600" dirty="0"/>
              <a:t>en el enlace de la línea 15:</a:t>
            </a:r>
          </a:p>
          <a:p>
            <a:endParaRPr lang="es-MX" sz="1400" dirty="0"/>
          </a:p>
          <a:p>
            <a:r>
              <a:rPr lang="es-MX" sz="1400" dirty="0"/>
              <a:t>TEMP EQU 0XC    ;REGISTRO TEMP EN LOCALIDAD C NO DEBE USAR CEROS A LA IZQUIERDA</a:t>
            </a:r>
          </a:p>
          <a:p>
            <a:r>
              <a:rPr lang="es-MX" sz="1400" dirty="0"/>
              <a:t>MOVLW 0X05      ;MOVER VALOR DE 5 A W</a:t>
            </a:r>
          </a:p>
          <a:p>
            <a:r>
              <a:rPr lang="es-MX" sz="1400" dirty="0"/>
              <a:t>MOVWF TEMP   </a:t>
            </a:r>
            <a:r>
              <a:rPr lang="es-MX" sz="1400" dirty="0" smtClean="0"/>
              <a:t>  </a:t>
            </a:r>
            <a:r>
              <a:rPr lang="es-MX" sz="1400" dirty="0"/>
              <a:t>;MOVER A TEMP EL VALOR DE W</a:t>
            </a:r>
          </a:p>
          <a:p>
            <a:r>
              <a:rPr lang="es-MX" sz="1400" dirty="0"/>
              <a:t>CICLO:       </a:t>
            </a:r>
            <a:r>
              <a:rPr lang="es-MX" sz="1400" dirty="0" smtClean="0"/>
              <a:t>          </a:t>
            </a:r>
            <a:r>
              <a:rPr lang="es-MX" sz="1400" dirty="0"/>
              <a:t>;ETIQUETA DE SALTO</a:t>
            </a:r>
          </a:p>
          <a:p>
            <a:r>
              <a:rPr lang="es-MX" sz="1400" dirty="0"/>
              <a:t>INCF </a:t>
            </a:r>
            <a:r>
              <a:rPr lang="es-MX" sz="1400" dirty="0" smtClean="0"/>
              <a:t>TEMP,F        </a:t>
            </a:r>
            <a:r>
              <a:rPr lang="es-MX" sz="1400" dirty="0"/>
              <a:t>;INCREMENTAR EN 1 EL VALOR DE TEMP Y GUARDAR EN </a:t>
            </a:r>
            <a:r>
              <a:rPr lang="es-MX" sz="1400" dirty="0" smtClean="0"/>
              <a:t>F (TEMP)</a:t>
            </a:r>
            <a:endParaRPr lang="es-MX" sz="1400" dirty="0"/>
          </a:p>
          <a:p>
            <a:r>
              <a:rPr lang="es-MX" sz="1400" dirty="0"/>
              <a:t>GOTO CICLO      ;IR A LA ETIQUETA CICLO</a:t>
            </a:r>
          </a:p>
          <a:p>
            <a:endParaRPr lang="es-MX" sz="1600" dirty="0"/>
          </a:p>
          <a:p>
            <a:endParaRPr lang="es-MX" sz="1600" dirty="0"/>
          </a:p>
          <a:p>
            <a:r>
              <a:rPr lang="es-MX" sz="1600" dirty="0"/>
              <a:t>SI DESEA USAR NÚMEROS DECIMALES, UTILICE </a:t>
            </a:r>
            <a:r>
              <a:rPr lang="es-MX" sz="1600" dirty="0" smtClean="0"/>
              <a:t>D'NÚMERO‘</a:t>
            </a:r>
          </a:p>
          <a:p>
            <a:endParaRPr lang="es-MX" sz="1600" dirty="0" smtClean="0"/>
          </a:p>
          <a:p>
            <a:r>
              <a:rPr lang="es-MX" sz="1600" dirty="0">
                <a:hlinkClick r:id="rId2"/>
              </a:rPr>
              <a:t>http://</a:t>
            </a:r>
            <a:r>
              <a:rPr lang="es-MX" sz="1600" dirty="0" smtClean="0">
                <a:hlinkClick r:id="rId2"/>
              </a:rPr>
              <a:t>www.onlinepiccompiler.com/compiler16f84av1ENG.php</a:t>
            </a:r>
            <a:r>
              <a:rPr lang="es-MX" sz="1600" dirty="0" smtClean="0"/>
              <a:t> 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87080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/>
          <p:nvPr/>
        </p:nvPicPr>
        <p:blipFill rotWithShape="1">
          <a:blip r:embed="rId2"/>
          <a:srcRect t="17731" b="6147"/>
          <a:stretch/>
        </p:blipFill>
        <p:spPr bwMode="auto">
          <a:xfrm>
            <a:off x="2504303" y="2166551"/>
            <a:ext cx="7562335" cy="34681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570205" y="1243221"/>
            <a:ext cx="7364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Simulador  </a:t>
            </a:r>
            <a:r>
              <a:rPr lang="es-MX" dirty="0">
                <a:hlinkClick r:id="rId3"/>
              </a:rPr>
              <a:t>http://</a:t>
            </a:r>
            <a:r>
              <a:rPr lang="es-MX" dirty="0" smtClean="0">
                <a:hlinkClick r:id="rId3"/>
              </a:rPr>
              <a:t>www.onlinepiccompiler.com/compiler16f84av1ENG.php</a:t>
            </a: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558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70205" y="1243221"/>
            <a:ext cx="7364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Oprima compile y obtendrá en la ventana inferior los resultados si no marca error , oprima </a:t>
            </a:r>
            <a:r>
              <a:rPr lang="es-MX" dirty="0" err="1" smtClean="0"/>
              <a:t>debig</a:t>
            </a:r>
            <a:r>
              <a:rPr lang="es-MX" dirty="0" smtClean="0"/>
              <a:t> and </a:t>
            </a:r>
            <a:r>
              <a:rPr lang="es-MX" dirty="0" err="1" smtClean="0"/>
              <a:t>simulate</a:t>
            </a:r>
            <a:r>
              <a:rPr lang="es-MX" dirty="0" smtClean="0"/>
              <a:t>.</a:t>
            </a:r>
            <a:endParaRPr lang="es-MX" dirty="0"/>
          </a:p>
        </p:txBody>
      </p:sp>
      <p:grpSp>
        <p:nvGrpSpPr>
          <p:cNvPr id="5" name="Grupo 4"/>
          <p:cNvGrpSpPr/>
          <p:nvPr/>
        </p:nvGrpSpPr>
        <p:grpSpPr>
          <a:xfrm>
            <a:off x="2570205" y="2018271"/>
            <a:ext cx="7422292" cy="4234248"/>
            <a:chOff x="2570205" y="2018271"/>
            <a:chExt cx="7422292" cy="4234248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t="18203" b="6856"/>
            <a:stretch/>
          </p:blipFill>
          <p:spPr bwMode="auto">
            <a:xfrm>
              <a:off x="2570205" y="2018271"/>
              <a:ext cx="7422292" cy="360817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3"/>
            <a:srcRect t="16548" b="7328"/>
            <a:stretch/>
          </p:blipFill>
          <p:spPr bwMode="auto">
            <a:xfrm>
              <a:off x="2570205" y="3042439"/>
              <a:ext cx="7422292" cy="32100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166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/>
          <a:srcRect t="17494" b="6383"/>
          <a:stretch/>
        </p:blipFill>
        <p:spPr bwMode="auto">
          <a:xfrm>
            <a:off x="2331368" y="3133055"/>
            <a:ext cx="7224524" cy="35395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386667" y="1128889"/>
            <a:ext cx="2833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 traducir, porque no funciona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046067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567</TotalTime>
  <Words>623</Words>
  <Application>Microsoft Office PowerPoint</Application>
  <PresentationFormat>Panorámica</PresentationFormat>
  <Paragraphs>73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Microcontrolador PIC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Microcontrolador PIC</dc:title>
  <dc:creator>CHARLES ESTRADA</dc:creator>
  <cp:lastModifiedBy>CHARLES ESTRADA</cp:lastModifiedBy>
  <cp:revision>28</cp:revision>
  <dcterms:created xsi:type="dcterms:W3CDTF">2020-04-01T04:05:18Z</dcterms:created>
  <dcterms:modified xsi:type="dcterms:W3CDTF">2021-05-17T15:41:45Z</dcterms:modified>
</cp:coreProperties>
</file>