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3" r:id="rId3"/>
    <p:sldId id="264" r:id="rId4"/>
    <p:sldId id="265"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16E74-3997-4D61-830B-33A8A998C5B3}"/>
              </a:ext>
            </a:extLst>
          </p:cNvPr>
          <p:cNvSpPr>
            <a:spLocks noGrp="1"/>
          </p:cNvSpPr>
          <p:nvPr>
            <p:ph type="title"/>
          </p:nvPr>
        </p:nvSpPr>
        <p:spPr/>
        <p:txBody>
          <a:bodyPr/>
          <a:lstStyle/>
          <a:p>
            <a:r>
              <a:rPr lang="es-ES" dirty="0"/>
              <a:t>Saltos y Sus Tipos</a:t>
            </a:r>
            <a:endParaRPr lang="es-MX" dirty="0"/>
          </a:p>
        </p:txBody>
      </p:sp>
      <p:sp>
        <p:nvSpPr>
          <p:cNvPr id="3" name="Marcador de contenido 2">
            <a:extLst>
              <a:ext uri="{FF2B5EF4-FFF2-40B4-BE49-F238E27FC236}">
                <a16:creationId xmlns:a16="http://schemas.microsoft.com/office/drawing/2014/main" id="{B8FD5789-FAC8-4FB2-B20B-77544C61D846}"/>
              </a:ext>
            </a:extLst>
          </p:cNvPr>
          <p:cNvSpPr>
            <a:spLocks noGrp="1"/>
          </p:cNvSpPr>
          <p:nvPr>
            <p:ph idx="1"/>
          </p:nvPr>
        </p:nvSpPr>
        <p:spPr>
          <a:xfrm>
            <a:off x="677334" y="1488613"/>
            <a:ext cx="8596668" cy="3880773"/>
          </a:xfrm>
        </p:spPr>
        <p:txBody>
          <a:bodyPr>
            <a:normAutofit fontScale="92500" lnSpcReduction="10000"/>
          </a:bodyPr>
          <a:lstStyle/>
          <a:p>
            <a:pPr marL="0" indent="0">
              <a:buNone/>
            </a:pPr>
            <a:r>
              <a:rPr lang="es-ES" dirty="0"/>
              <a:t>(GOTO ETIQUETA) el programa salta a la secuencia donde esta la etiqueta</a:t>
            </a:r>
          </a:p>
          <a:p>
            <a:pPr marL="0" indent="0">
              <a:buNone/>
            </a:pPr>
            <a:r>
              <a:rPr lang="es-ES" dirty="0"/>
              <a:t>Salto Condicional</a:t>
            </a:r>
          </a:p>
          <a:p>
            <a:pPr marL="0" indent="0">
              <a:buNone/>
            </a:pPr>
            <a:r>
              <a:rPr lang="es-ES" dirty="0"/>
              <a:t>Salto Prueba de BIT se </a:t>
            </a:r>
            <a:r>
              <a:rPr lang="es-ES" dirty="0" err="1"/>
              <a:t>evalua</a:t>
            </a:r>
            <a:r>
              <a:rPr lang="es-ES" dirty="0"/>
              <a:t> si un bit del registro 0 a 7 es 0 o 1 Salta</a:t>
            </a:r>
          </a:p>
          <a:p>
            <a:pPr marL="0" indent="0">
              <a:buNone/>
            </a:pPr>
            <a:r>
              <a:rPr lang="es-ES" dirty="0"/>
              <a:t>	BTFSC registro ,BIT 	0a7 Bit test file si </a:t>
            </a:r>
            <a:r>
              <a:rPr lang="es-ES" dirty="0" err="1"/>
              <a:t>clear</a:t>
            </a:r>
            <a:r>
              <a:rPr lang="es-ES" dirty="0"/>
              <a:t>(0)</a:t>
            </a:r>
          </a:p>
          <a:p>
            <a:pPr marL="0" indent="0">
              <a:buNone/>
            </a:pPr>
            <a:r>
              <a:rPr lang="es-ES" dirty="0"/>
              <a:t>	BTFSC registro ,BIT 	0a7 Bit test file si set(1)</a:t>
            </a:r>
          </a:p>
          <a:p>
            <a:pPr marL="0" indent="0">
              <a:buNone/>
            </a:pPr>
            <a:r>
              <a:rPr lang="es-MX" dirty="0"/>
              <a:t>Salto por paso por cero (Arriba –incremento o abajo -decremento)</a:t>
            </a:r>
          </a:p>
          <a:p>
            <a:pPr marL="0" indent="0">
              <a:buNone/>
            </a:pPr>
            <a:r>
              <a:rPr lang="es-MX" dirty="0"/>
              <a:t>	INCFSZ REGISTRO,D   (W o F)  se incrementa y salta si es cero</a:t>
            </a:r>
          </a:p>
          <a:p>
            <a:pPr marL="0" indent="0">
              <a:buNone/>
            </a:pPr>
            <a:r>
              <a:rPr lang="es-MX" dirty="0"/>
              <a:t>	 DECFSZ REGISTRO,D   (W o F)  se decrementa y salta si es cero</a:t>
            </a:r>
          </a:p>
          <a:p>
            <a:pPr marL="0" indent="0">
              <a:buNone/>
            </a:pPr>
            <a:r>
              <a:rPr lang="es-MX" dirty="0"/>
              <a:t>SUBRUTINAS (CALL RETURN)</a:t>
            </a:r>
          </a:p>
          <a:p>
            <a:pPr marL="0" indent="0">
              <a:buNone/>
            </a:pPr>
            <a:r>
              <a:rPr lang="es-MX" dirty="0"/>
              <a:t>	salto condicional sucede encontrar la instrucción GOTO y el programa salta a </a:t>
            </a:r>
            <a:r>
              <a:rPr lang="es-MX"/>
              <a:t>la 	etiqueta</a:t>
            </a:r>
            <a:endParaRPr lang="es-MX" dirty="0"/>
          </a:p>
        </p:txBody>
      </p:sp>
    </p:spTree>
    <p:extLst>
      <p:ext uri="{BB962C8B-B14F-4D97-AF65-F5344CB8AC3E}">
        <p14:creationId xmlns:p14="http://schemas.microsoft.com/office/powerpoint/2010/main" val="304513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70043" y="459842"/>
            <a:ext cx="7685902" cy="1200329"/>
          </a:xfrm>
          <a:prstGeom prst="rect">
            <a:avLst/>
          </a:prstGeom>
          <a:noFill/>
        </p:spPr>
        <p:txBody>
          <a:bodyPr wrap="square" rtlCol="0">
            <a:spAutoFit/>
          </a:bodyPr>
          <a:lstStyle/>
          <a:p>
            <a:r>
              <a:rPr lang="es-MX" sz="3600" dirty="0"/>
              <a:t>Aritmética de un Microcontrolador. Multiplicación</a:t>
            </a:r>
          </a:p>
        </p:txBody>
      </p:sp>
      <p:sp>
        <p:nvSpPr>
          <p:cNvPr id="5" name="CuadroTexto 4"/>
          <p:cNvSpPr txBox="1"/>
          <p:nvPr/>
        </p:nvSpPr>
        <p:spPr>
          <a:xfrm>
            <a:off x="733166" y="1635211"/>
            <a:ext cx="6241959" cy="5109091"/>
          </a:xfrm>
          <a:prstGeom prst="rect">
            <a:avLst/>
          </a:prstGeom>
          <a:noFill/>
        </p:spPr>
        <p:txBody>
          <a:bodyPr wrap="square" rtlCol="0">
            <a:spAutoFit/>
          </a:bodyPr>
          <a:lstStyle/>
          <a:p>
            <a:r>
              <a:rPr lang="es-MX" sz="2400" dirty="0"/>
              <a:t>Debemos crear un ciclo de suma, donde el valor del multiplicando, se debe sumar de una forma acumulativa en el registro w</a:t>
            </a:r>
          </a:p>
          <a:p>
            <a:r>
              <a:rPr lang="es-MX" sz="1600" cap="all" dirty="0"/>
              <a:t>multiplicando </a:t>
            </a:r>
            <a:r>
              <a:rPr lang="es-MX" sz="1600" cap="all" dirty="0" err="1"/>
              <a:t>equ</a:t>
            </a:r>
            <a:r>
              <a:rPr lang="es-MX" sz="1600" cap="all" dirty="0"/>
              <a:t> 0x10</a:t>
            </a:r>
          </a:p>
          <a:p>
            <a:r>
              <a:rPr lang="es-MX" sz="1600" cap="all" dirty="0"/>
              <a:t>multiplicador </a:t>
            </a:r>
            <a:r>
              <a:rPr lang="es-MX" sz="1600" cap="all" dirty="0" err="1"/>
              <a:t>equ</a:t>
            </a:r>
            <a:r>
              <a:rPr lang="es-MX" sz="1600" cap="all" dirty="0"/>
              <a:t> 0x11</a:t>
            </a:r>
          </a:p>
          <a:p>
            <a:r>
              <a:rPr lang="es-MX" sz="1600" cap="all" dirty="0"/>
              <a:t>producto </a:t>
            </a:r>
            <a:r>
              <a:rPr lang="es-MX" sz="1600" cap="all" dirty="0" err="1"/>
              <a:t>equ</a:t>
            </a:r>
            <a:r>
              <a:rPr lang="es-MX" sz="1600" cap="all" dirty="0"/>
              <a:t> 0x12</a:t>
            </a:r>
          </a:p>
          <a:p>
            <a:r>
              <a:rPr lang="es-MX" sz="1600" cap="all" dirty="0" err="1"/>
              <a:t>movlw</a:t>
            </a:r>
            <a:r>
              <a:rPr lang="es-MX" sz="1600" cap="all" dirty="0"/>
              <a:t> 0x3</a:t>
            </a:r>
          </a:p>
          <a:p>
            <a:r>
              <a:rPr lang="es-MX" sz="1600" cap="all" dirty="0" err="1"/>
              <a:t>movwf</a:t>
            </a:r>
            <a:r>
              <a:rPr lang="es-MX" sz="1600" cap="all" dirty="0"/>
              <a:t> multiplicando</a:t>
            </a:r>
          </a:p>
          <a:p>
            <a:r>
              <a:rPr lang="es-MX" sz="1600" cap="all" dirty="0" err="1"/>
              <a:t>movlw</a:t>
            </a:r>
            <a:r>
              <a:rPr lang="es-MX" sz="1600" cap="all" dirty="0"/>
              <a:t> 0x2</a:t>
            </a:r>
          </a:p>
          <a:p>
            <a:r>
              <a:rPr lang="es-MX" sz="1600" cap="all" dirty="0" err="1"/>
              <a:t>movwf</a:t>
            </a:r>
            <a:r>
              <a:rPr lang="es-MX" sz="1600" cap="all" dirty="0"/>
              <a:t> multiplicador </a:t>
            </a:r>
          </a:p>
          <a:p>
            <a:r>
              <a:rPr lang="es-MX" sz="1600" cap="all" dirty="0" err="1"/>
              <a:t>clrw</a:t>
            </a:r>
            <a:r>
              <a:rPr lang="es-MX" sz="1600" cap="all" dirty="0"/>
              <a:t> ;limpiar w</a:t>
            </a:r>
          </a:p>
          <a:p>
            <a:r>
              <a:rPr lang="es-MX" sz="1600" cap="all" dirty="0"/>
              <a:t>regresa:</a:t>
            </a:r>
          </a:p>
          <a:p>
            <a:r>
              <a:rPr lang="es-MX" sz="1600" cap="all" dirty="0" err="1"/>
              <a:t>addwf</a:t>
            </a:r>
            <a:r>
              <a:rPr lang="es-MX" sz="1600" cap="all" dirty="0"/>
              <a:t> multiplicando,0 ;w=</a:t>
            </a:r>
            <a:r>
              <a:rPr lang="es-MX" sz="1600" cap="all" dirty="0" err="1"/>
              <a:t>w+multiplicando</a:t>
            </a:r>
            <a:endParaRPr lang="es-MX" sz="1600" cap="all" dirty="0"/>
          </a:p>
          <a:p>
            <a:r>
              <a:rPr lang="es-MX" sz="1600" cap="all" dirty="0" err="1"/>
              <a:t>decfsz</a:t>
            </a:r>
            <a:r>
              <a:rPr lang="es-MX" sz="1600" cap="all" dirty="0"/>
              <a:t> </a:t>
            </a:r>
            <a:r>
              <a:rPr lang="es-MX" sz="1600" cap="all" dirty="0" err="1"/>
              <a:t>multiplicador,f</a:t>
            </a:r>
            <a:endParaRPr lang="es-MX" sz="1600" cap="all" dirty="0"/>
          </a:p>
          <a:p>
            <a:r>
              <a:rPr lang="es-MX" sz="1600" cap="all" dirty="0"/>
              <a:t>; </a:t>
            </a:r>
            <a:r>
              <a:rPr lang="es-MX" sz="1400" cap="all" dirty="0" err="1"/>
              <a:t>decrementa</a:t>
            </a:r>
            <a:r>
              <a:rPr lang="es-MX" sz="1400" cap="all" dirty="0"/>
              <a:t> en 1 multiplicador si cero salta</a:t>
            </a:r>
          </a:p>
          <a:p>
            <a:r>
              <a:rPr lang="es-MX" sz="1600" cap="all" dirty="0" err="1"/>
              <a:t>goto</a:t>
            </a:r>
            <a:r>
              <a:rPr lang="es-MX" sz="1600" cap="all" dirty="0"/>
              <a:t> regresa</a:t>
            </a:r>
          </a:p>
          <a:p>
            <a:r>
              <a:rPr lang="es-MX" sz="1600" cap="all" dirty="0"/>
              <a:t>Fin:</a:t>
            </a:r>
          </a:p>
          <a:p>
            <a:r>
              <a:rPr lang="es-MX" sz="1600" cap="all" dirty="0" err="1"/>
              <a:t>Goto</a:t>
            </a:r>
            <a:r>
              <a:rPr lang="es-MX" sz="1600" cap="all" dirty="0"/>
              <a:t> Fin</a:t>
            </a:r>
          </a:p>
          <a:p>
            <a:r>
              <a:rPr lang="es-MX" sz="1600" dirty="0"/>
              <a:t> </a:t>
            </a:r>
          </a:p>
        </p:txBody>
      </p:sp>
      <p:cxnSp>
        <p:nvCxnSpPr>
          <p:cNvPr id="32" name="Conector recto de flecha 31"/>
          <p:cNvCxnSpPr/>
          <p:nvPr/>
        </p:nvCxnSpPr>
        <p:spPr>
          <a:xfrm flipH="1">
            <a:off x="8629908" y="5679706"/>
            <a:ext cx="1" cy="4788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9" name="Grupo 8"/>
          <p:cNvGrpSpPr/>
          <p:nvPr/>
        </p:nvGrpSpPr>
        <p:grpSpPr>
          <a:xfrm>
            <a:off x="6234374" y="1060006"/>
            <a:ext cx="4084169" cy="5418605"/>
            <a:chOff x="5772149" y="1197550"/>
            <a:chExt cx="4084169" cy="5418605"/>
          </a:xfrm>
        </p:grpSpPr>
        <p:sp>
          <p:nvSpPr>
            <p:cNvPr id="2" name="Proceso 1"/>
            <p:cNvSpPr/>
            <p:nvPr/>
          </p:nvSpPr>
          <p:spPr>
            <a:xfrm>
              <a:off x="7191500" y="1197550"/>
              <a:ext cx="1952369" cy="144064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Multiplicando=3</a:t>
              </a:r>
            </a:p>
            <a:p>
              <a:r>
                <a:rPr lang="es-MX" dirty="0"/>
                <a:t>Multiplicador=2</a:t>
              </a:r>
            </a:p>
            <a:p>
              <a:r>
                <a:rPr lang="es-MX" dirty="0"/>
                <a:t>Producto=0</a:t>
              </a:r>
            </a:p>
            <a:p>
              <a:r>
                <a:rPr lang="es-MX" dirty="0"/>
                <a:t>W=0</a:t>
              </a:r>
            </a:p>
            <a:p>
              <a:pPr algn="ctr"/>
              <a:endParaRPr lang="es-MX" dirty="0"/>
            </a:p>
          </p:txBody>
        </p:sp>
        <p:sp>
          <p:nvSpPr>
            <p:cNvPr id="3" name="Decisión 2"/>
            <p:cNvSpPr/>
            <p:nvPr/>
          </p:nvSpPr>
          <p:spPr>
            <a:xfrm>
              <a:off x="6600824" y="4847527"/>
              <a:ext cx="3133725" cy="9514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Multiplicador=0</a:t>
              </a:r>
            </a:p>
          </p:txBody>
        </p:sp>
        <p:sp>
          <p:nvSpPr>
            <p:cNvPr id="6" name="Proceso 5"/>
            <p:cNvSpPr/>
            <p:nvPr/>
          </p:nvSpPr>
          <p:spPr>
            <a:xfrm>
              <a:off x="6493993" y="3227983"/>
              <a:ext cx="3362325" cy="8278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W= W+ Multiplicando</a:t>
              </a:r>
            </a:p>
            <a:p>
              <a:pPr algn="ctr"/>
              <a:r>
                <a:rPr lang="es-MX" dirty="0"/>
                <a:t>Multiplicador=Multiplicador -1</a:t>
              </a:r>
            </a:p>
          </p:txBody>
        </p:sp>
        <p:grpSp>
          <p:nvGrpSpPr>
            <p:cNvPr id="24" name="Grupo 23"/>
            <p:cNvGrpSpPr/>
            <p:nvPr/>
          </p:nvGrpSpPr>
          <p:grpSpPr>
            <a:xfrm>
              <a:off x="5772149" y="3707842"/>
              <a:ext cx="828675" cy="1615420"/>
              <a:chOff x="5772149" y="3981450"/>
              <a:chExt cx="828675" cy="1341812"/>
            </a:xfrm>
          </p:grpSpPr>
          <p:cxnSp>
            <p:nvCxnSpPr>
              <p:cNvPr id="17" name="Conector angular 16"/>
              <p:cNvCxnSpPr>
                <a:stCxn id="3" idx="1"/>
              </p:cNvCxnSpPr>
              <p:nvPr/>
            </p:nvCxnSpPr>
            <p:spPr>
              <a:xfrm rot="10800000">
                <a:off x="5772150" y="3981450"/>
                <a:ext cx="828674" cy="134181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V="1">
                <a:off x="5772149" y="3981450"/>
                <a:ext cx="67685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8" name="Conector recto de flecha 27"/>
            <p:cNvCxnSpPr>
              <a:stCxn id="6" idx="2"/>
              <a:endCxn id="3" idx="0"/>
            </p:cNvCxnSpPr>
            <p:nvPr/>
          </p:nvCxnSpPr>
          <p:spPr>
            <a:xfrm flipH="1">
              <a:off x="8167687" y="4055881"/>
              <a:ext cx="7469" cy="791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a:stCxn id="2" idx="2"/>
            </p:cNvCxnSpPr>
            <p:nvPr/>
          </p:nvCxnSpPr>
          <p:spPr>
            <a:xfrm>
              <a:off x="8167685" y="2638198"/>
              <a:ext cx="0" cy="5814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rminador 30"/>
            <p:cNvSpPr/>
            <p:nvPr/>
          </p:nvSpPr>
          <p:spPr>
            <a:xfrm>
              <a:off x="7710485" y="6314403"/>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t>
              </a:r>
            </a:p>
          </p:txBody>
        </p:sp>
        <p:sp>
          <p:nvSpPr>
            <p:cNvPr id="33" name="Rectángulo 32"/>
            <p:cNvSpPr/>
            <p:nvPr/>
          </p:nvSpPr>
          <p:spPr>
            <a:xfrm>
              <a:off x="5848039" y="4187702"/>
              <a:ext cx="573982" cy="31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No</a:t>
              </a:r>
            </a:p>
          </p:txBody>
        </p:sp>
        <p:sp>
          <p:nvSpPr>
            <p:cNvPr id="34" name="Rectángulo 33"/>
            <p:cNvSpPr/>
            <p:nvPr/>
          </p:nvSpPr>
          <p:spPr>
            <a:xfrm>
              <a:off x="8370210" y="5835504"/>
              <a:ext cx="573982" cy="31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Sí</a:t>
              </a:r>
            </a:p>
          </p:txBody>
        </p:sp>
      </p:grpSp>
    </p:spTree>
    <p:extLst>
      <p:ext uri="{BB962C8B-B14F-4D97-AF65-F5344CB8AC3E}">
        <p14:creationId xmlns:p14="http://schemas.microsoft.com/office/powerpoint/2010/main" val="861831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96139" y="213642"/>
            <a:ext cx="10057370" cy="646331"/>
          </a:xfrm>
          <a:prstGeom prst="rect">
            <a:avLst/>
          </a:prstGeom>
          <a:noFill/>
        </p:spPr>
        <p:txBody>
          <a:bodyPr wrap="square" rtlCol="0">
            <a:spAutoFit/>
          </a:bodyPr>
          <a:lstStyle/>
          <a:p>
            <a:r>
              <a:rPr lang="es-MX" sz="3600" dirty="0"/>
              <a:t>Aritmética de un Microcontrolador. División.</a:t>
            </a:r>
          </a:p>
        </p:txBody>
      </p:sp>
      <p:sp>
        <p:nvSpPr>
          <p:cNvPr id="5" name="CuadroTexto 4"/>
          <p:cNvSpPr txBox="1"/>
          <p:nvPr/>
        </p:nvSpPr>
        <p:spPr>
          <a:xfrm>
            <a:off x="787766" y="767790"/>
            <a:ext cx="5184309" cy="7478970"/>
          </a:xfrm>
          <a:prstGeom prst="rect">
            <a:avLst/>
          </a:prstGeom>
          <a:noFill/>
        </p:spPr>
        <p:txBody>
          <a:bodyPr wrap="square" rtlCol="0">
            <a:spAutoFit/>
          </a:bodyPr>
          <a:lstStyle/>
          <a:p>
            <a:r>
              <a:rPr lang="es-MX" sz="2400" dirty="0"/>
              <a:t>Debemos crear un ciclo de restas iterativas, en este caso se debe restar el dividendo divisor, hasta que de un número negativo. Cuando termine la resta, se suma uno al cociente para adecuar el valor.</a:t>
            </a:r>
          </a:p>
          <a:p>
            <a:r>
              <a:rPr lang="es-MX" sz="2400" dirty="0"/>
              <a:t>C=1</a:t>
            </a:r>
          </a:p>
          <a:p>
            <a:r>
              <a:rPr lang="es-MX" sz="2400" dirty="0"/>
              <a:t>Dividendo=7-3 =4</a:t>
            </a:r>
          </a:p>
          <a:p>
            <a:r>
              <a:rPr lang="es-MX" sz="2400" dirty="0"/>
              <a:t>Regresa</a:t>
            </a:r>
          </a:p>
          <a:p>
            <a:r>
              <a:rPr lang="es-MX" sz="2400" dirty="0"/>
              <a:t>C=2</a:t>
            </a:r>
          </a:p>
          <a:p>
            <a:r>
              <a:rPr lang="es-MX" sz="2400" dirty="0"/>
              <a:t>Dividendo =4-3=1</a:t>
            </a:r>
          </a:p>
          <a:p>
            <a:r>
              <a:rPr lang="es-MX" sz="2400" dirty="0"/>
              <a:t>Regresa</a:t>
            </a:r>
          </a:p>
          <a:p>
            <a:r>
              <a:rPr lang="es-MX" sz="2400" dirty="0"/>
              <a:t>C=3</a:t>
            </a:r>
          </a:p>
          <a:p>
            <a:r>
              <a:rPr lang="es-MX" sz="2400" dirty="0"/>
              <a:t>Dividendo= 1-3=-2</a:t>
            </a:r>
          </a:p>
          <a:p>
            <a:r>
              <a:rPr lang="es-MX" sz="2400" dirty="0"/>
              <a:t>Dio negativo se detiene el ciclo (sale)</a:t>
            </a:r>
          </a:p>
          <a:p>
            <a:r>
              <a:rPr lang="es-MX" sz="2400" dirty="0"/>
              <a:t>C=C-1=2</a:t>
            </a:r>
          </a:p>
          <a:p>
            <a:r>
              <a:rPr lang="es-MX" sz="2400" dirty="0"/>
              <a:t> residuo=dividendo +divisor en este caso residuo</a:t>
            </a:r>
          </a:p>
          <a:p>
            <a:r>
              <a:rPr lang="es-MX" sz="2400" dirty="0"/>
              <a:t> (-2)+3=1</a:t>
            </a:r>
          </a:p>
        </p:txBody>
      </p:sp>
      <p:sp>
        <p:nvSpPr>
          <p:cNvPr id="2" name="Proceso 1"/>
          <p:cNvSpPr/>
          <p:nvPr/>
        </p:nvSpPr>
        <p:spPr>
          <a:xfrm>
            <a:off x="7287193" y="866232"/>
            <a:ext cx="1952369" cy="15728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dirty="0"/>
              <a:t>Dividendo=7</a:t>
            </a:r>
          </a:p>
          <a:p>
            <a:r>
              <a:rPr lang="es-MX" dirty="0"/>
              <a:t>Divisor=3</a:t>
            </a:r>
          </a:p>
          <a:p>
            <a:r>
              <a:rPr lang="es-MX" dirty="0"/>
              <a:t>Cociente=0</a:t>
            </a:r>
          </a:p>
          <a:p>
            <a:r>
              <a:rPr lang="es-MX" dirty="0"/>
              <a:t>Residuo=0</a:t>
            </a:r>
          </a:p>
          <a:p>
            <a:r>
              <a:rPr lang="es-MX" dirty="0"/>
              <a:t>W=0</a:t>
            </a:r>
          </a:p>
          <a:p>
            <a:pPr algn="ctr"/>
            <a:endParaRPr lang="es-MX" dirty="0"/>
          </a:p>
        </p:txBody>
      </p:sp>
      <p:sp>
        <p:nvSpPr>
          <p:cNvPr id="3" name="Decisión 2"/>
          <p:cNvSpPr/>
          <p:nvPr/>
        </p:nvSpPr>
        <p:spPr>
          <a:xfrm>
            <a:off x="6600824" y="4507275"/>
            <a:ext cx="3133725" cy="95147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Dividendo&lt;0</a:t>
            </a:r>
          </a:p>
        </p:txBody>
      </p:sp>
      <p:sp>
        <p:nvSpPr>
          <p:cNvPr id="6" name="Proceso 5"/>
          <p:cNvSpPr/>
          <p:nvPr/>
        </p:nvSpPr>
        <p:spPr>
          <a:xfrm>
            <a:off x="6483304" y="2984422"/>
            <a:ext cx="3362325" cy="8278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Cociente=Cociente+1</a:t>
            </a:r>
          </a:p>
          <a:p>
            <a:pPr algn="ctr"/>
            <a:r>
              <a:rPr lang="es-MX" dirty="0"/>
              <a:t>Dividendo=Dividendo-Divisor</a:t>
            </a:r>
          </a:p>
        </p:txBody>
      </p:sp>
      <p:grpSp>
        <p:nvGrpSpPr>
          <p:cNvPr id="11" name="Grupo 10"/>
          <p:cNvGrpSpPr/>
          <p:nvPr/>
        </p:nvGrpSpPr>
        <p:grpSpPr>
          <a:xfrm>
            <a:off x="5788289" y="3621904"/>
            <a:ext cx="828675" cy="1352443"/>
            <a:chOff x="5788289" y="3621904"/>
            <a:chExt cx="828675" cy="1352443"/>
          </a:xfrm>
        </p:grpSpPr>
        <p:cxnSp>
          <p:nvCxnSpPr>
            <p:cNvPr id="17" name="Conector angular 16"/>
            <p:cNvCxnSpPr>
              <a:stCxn id="3" idx="1"/>
            </p:cNvCxnSpPr>
            <p:nvPr/>
          </p:nvCxnSpPr>
          <p:spPr>
            <a:xfrm rot="10800000">
              <a:off x="5788290" y="3632535"/>
              <a:ext cx="828674" cy="1341812"/>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V="1">
              <a:off x="5788289" y="3621904"/>
              <a:ext cx="67685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8" name="Conector recto de flecha 27"/>
          <p:cNvCxnSpPr>
            <a:stCxn id="6" idx="2"/>
          </p:cNvCxnSpPr>
          <p:nvPr/>
        </p:nvCxnSpPr>
        <p:spPr>
          <a:xfrm>
            <a:off x="8164467" y="3812320"/>
            <a:ext cx="12511" cy="6639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flipH="1">
            <a:off x="8176978" y="2457376"/>
            <a:ext cx="1" cy="4788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rminador 30"/>
          <p:cNvSpPr/>
          <p:nvPr/>
        </p:nvSpPr>
        <p:spPr>
          <a:xfrm>
            <a:off x="7729072" y="6460993"/>
            <a:ext cx="914400" cy="30175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t>
            </a:r>
          </a:p>
        </p:txBody>
      </p:sp>
      <p:cxnSp>
        <p:nvCxnSpPr>
          <p:cNvPr id="32" name="Conector recto de flecha 31"/>
          <p:cNvCxnSpPr>
            <a:stCxn id="3" idx="2"/>
          </p:cNvCxnSpPr>
          <p:nvPr/>
        </p:nvCxnSpPr>
        <p:spPr>
          <a:xfrm>
            <a:off x="8167687" y="5458745"/>
            <a:ext cx="9291" cy="3829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5909322" y="4041936"/>
            <a:ext cx="573982" cy="31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No</a:t>
            </a:r>
          </a:p>
        </p:txBody>
      </p:sp>
      <p:sp>
        <p:nvSpPr>
          <p:cNvPr id="34" name="Rectángulo 33"/>
          <p:cNvSpPr/>
          <p:nvPr/>
        </p:nvSpPr>
        <p:spPr>
          <a:xfrm>
            <a:off x="8805727" y="5300903"/>
            <a:ext cx="573982" cy="31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Sí</a:t>
            </a:r>
          </a:p>
        </p:txBody>
      </p:sp>
      <p:sp>
        <p:nvSpPr>
          <p:cNvPr id="21" name="Proceso 20"/>
          <p:cNvSpPr/>
          <p:nvPr/>
        </p:nvSpPr>
        <p:spPr>
          <a:xfrm>
            <a:off x="6529135" y="5882617"/>
            <a:ext cx="3391042" cy="3088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Cociente=Cociente -1</a:t>
            </a:r>
          </a:p>
        </p:txBody>
      </p:sp>
      <p:cxnSp>
        <p:nvCxnSpPr>
          <p:cNvPr id="25" name="Conector recto de flecha 24"/>
          <p:cNvCxnSpPr/>
          <p:nvPr/>
        </p:nvCxnSpPr>
        <p:spPr>
          <a:xfrm>
            <a:off x="8206585" y="6078998"/>
            <a:ext cx="9291" cy="3829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9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70043" y="459842"/>
            <a:ext cx="7685902" cy="1200329"/>
          </a:xfrm>
          <a:prstGeom prst="rect">
            <a:avLst/>
          </a:prstGeom>
          <a:noFill/>
        </p:spPr>
        <p:txBody>
          <a:bodyPr wrap="square" rtlCol="0">
            <a:spAutoFit/>
          </a:bodyPr>
          <a:lstStyle/>
          <a:p>
            <a:r>
              <a:rPr lang="es-MX" sz="3600" dirty="0"/>
              <a:t>Aritmética de un Microcontrolador. División</a:t>
            </a:r>
          </a:p>
        </p:txBody>
      </p:sp>
      <p:sp>
        <p:nvSpPr>
          <p:cNvPr id="5" name="CuadroTexto 4"/>
          <p:cNvSpPr txBox="1"/>
          <p:nvPr/>
        </p:nvSpPr>
        <p:spPr>
          <a:xfrm>
            <a:off x="722533" y="1660171"/>
            <a:ext cx="6241959" cy="4278094"/>
          </a:xfrm>
          <a:prstGeom prst="rect">
            <a:avLst/>
          </a:prstGeom>
          <a:noFill/>
        </p:spPr>
        <p:txBody>
          <a:bodyPr wrap="square" rtlCol="0">
            <a:spAutoFit/>
          </a:bodyPr>
          <a:lstStyle/>
          <a:p>
            <a:r>
              <a:rPr lang="es-MX" sz="1600" dirty="0"/>
              <a:t>Dividendo </a:t>
            </a:r>
            <a:r>
              <a:rPr lang="es-MX" sz="1600" dirty="0" err="1"/>
              <a:t>equ</a:t>
            </a:r>
            <a:r>
              <a:rPr lang="es-MX" sz="1600" dirty="0"/>
              <a:t> 0x13</a:t>
            </a:r>
          </a:p>
          <a:p>
            <a:r>
              <a:rPr lang="es-MX" sz="1600" dirty="0"/>
              <a:t>Divisor </a:t>
            </a:r>
            <a:r>
              <a:rPr lang="es-MX" sz="1600" dirty="0" err="1"/>
              <a:t>equ</a:t>
            </a:r>
            <a:r>
              <a:rPr lang="es-MX" sz="1600" dirty="0"/>
              <a:t> 0x11</a:t>
            </a:r>
          </a:p>
          <a:p>
            <a:r>
              <a:rPr lang="es-MX" sz="1600" dirty="0"/>
              <a:t>Cociente </a:t>
            </a:r>
            <a:r>
              <a:rPr lang="es-MX" sz="1600" dirty="0" err="1"/>
              <a:t>equ</a:t>
            </a:r>
            <a:r>
              <a:rPr lang="es-MX" sz="1600" dirty="0"/>
              <a:t> 0x12</a:t>
            </a:r>
          </a:p>
          <a:p>
            <a:r>
              <a:rPr lang="es-MX" sz="1600" dirty="0" err="1"/>
              <a:t>movlw</a:t>
            </a:r>
            <a:r>
              <a:rPr lang="es-MX" sz="1600" dirty="0"/>
              <a:t> 0x7</a:t>
            </a:r>
          </a:p>
          <a:p>
            <a:r>
              <a:rPr lang="es-MX" sz="1600" dirty="0" err="1"/>
              <a:t>movwf</a:t>
            </a:r>
            <a:r>
              <a:rPr lang="es-MX" sz="1600" dirty="0"/>
              <a:t> dividendo</a:t>
            </a:r>
          </a:p>
          <a:p>
            <a:r>
              <a:rPr lang="es-MX" sz="1600" dirty="0" err="1"/>
              <a:t>movlw</a:t>
            </a:r>
            <a:r>
              <a:rPr lang="es-MX" sz="1600" dirty="0"/>
              <a:t> 0x3</a:t>
            </a:r>
          </a:p>
          <a:p>
            <a:r>
              <a:rPr lang="es-MX" sz="1600" dirty="0" err="1"/>
              <a:t>movwf</a:t>
            </a:r>
            <a:r>
              <a:rPr lang="es-MX" sz="1600" dirty="0"/>
              <a:t> divisor; en w queda el divisor</a:t>
            </a:r>
          </a:p>
          <a:p>
            <a:r>
              <a:rPr lang="es-MX" sz="1600" dirty="0" err="1"/>
              <a:t>clrf</a:t>
            </a:r>
            <a:r>
              <a:rPr lang="es-MX" sz="1600" dirty="0"/>
              <a:t> cociente</a:t>
            </a:r>
          </a:p>
          <a:p>
            <a:r>
              <a:rPr lang="es-MX" sz="1600" dirty="0"/>
              <a:t>restar:</a:t>
            </a:r>
          </a:p>
          <a:p>
            <a:r>
              <a:rPr lang="es-MX" sz="1600" dirty="0" err="1"/>
              <a:t>incf</a:t>
            </a:r>
            <a:r>
              <a:rPr lang="es-MX" sz="1600" dirty="0"/>
              <a:t> cociente,1</a:t>
            </a:r>
          </a:p>
          <a:p>
            <a:r>
              <a:rPr lang="es-MX" sz="1600" dirty="0" err="1"/>
              <a:t>subwf</a:t>
            </a:r>
            <a:r>
              <a:rPr lang="es-MX" sz="1600" dirty="0"/>
              <a:t> dividendo,1;dividendo =dividendo-divisor</a:t>
            </a:r>
          </a:p>
          <a:p>
            <a:r>
              <a:rPr lang="es-MX" sz="1600" dirty="0" err="1"/>
              <a:t>btfsc</a:t>
            </a:r>
            <a:r>
              <a:rPr lang="es-MX" sz="1600" dirty="0"/>
              <a:t> STATUS,0; bit de acarreo en 1 es el signo positivo</a:t>
            </a:r>
          </a:p>
          <a:p>
            <a:r>
              <a:rPr lang="es-MX" sz="1600" dirty="0" err="1"/>
              <a:t>goto</a:t>
            </a:r>
            <a:r>
              <a:rPr lang="es-MX" sz="1600" dirty="0"/>
              <a:t> restar</a:t>
            </a:r>
          </a:p>
          <a:p>
            <a:r>
              <a:rPr lang="es-MX" sz="1600" dirty="0" err="1"/>
              <a:t>decf</a:t>
            </a:r>
            <a:r>
              <a:rPr lang="es-MX" sz="1600" dirty="0"/>
              <a:t> cociente,1</a:t>
            </a:r>
          </a:p>
          <a:p>
            <a:r>
              <a:rPr lang="es-MX" sz="1600" dirty="0"/>
              <a:t>Fin:</a:t>
            </a:r>
          </a:p>
          <a:p>
            <a:r>
              <a:rPr lang="es-MX" sz="1600" dirty="0" err="1"/>
              <a:t>Goto</a:t>
            </a:r>
            <a:r>
              <a:rPr lang="es-MX" sz="1600" dirty="0"/>
              <a:t> Fin</a:t>
            </a:r>
          </a:p>
          <a:p>
            <a:r>
              <a:rPr lang="es-MX" sz="1600" dirty="0"/>
              <a:t> </a:t>
            </a:r>
          </a:p>
        </p:txBody>
      </p:sp>
    </p:spTree>
    <p:extLst>
      <p:ext uri="{BB962C8B-B14F-4D97-AF65-F5344CB8AC3E}">
        <p14:creationId xmlns:p14="http://schemas.microsoft.com/office/powerpoint/2010/main" val="142865559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1097</TotalTime>
  <Words>451</Words>
  <Application>Microsoft Office PowerPoint</Application>
  <PresentationFormat>Panorámica</PresentationFormat>
  <Paragraphs>83</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Trebuchet MS</vt:lpstr>
      <vt:lpstr>Wingdings 3</vt:lpstr>
      <vt:lpstr>Faceta</vt:lpstr>
      <vt:lpstr>Saltos y Sus Tipos</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CHARLES ESTRADA</dc:creator>
  <cp:lastModifiedBy>Edgar Alan</cp:lastModifiedBy>
  <cp:revision>43</cp:revision>
  <dcterms:created xsi:type="dcterms:W3CDTF">2020-04-06T02:22:06Z</dcterms:created>
  <dcterms:modified xsi:type="dcterms:W3CDTF">2021-12-02T17:58:16Z</dcterms:modified>
</cp:coreProperties>
</file>