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6" r:id="rId4"/>
    <p:sldId id="267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8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piccompiler.com/compiler16f84av1ENG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piccompiler.com/compiler16f84av1E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nlinepiccompiler.com/compiler16f84av1ENG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840259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Configuración de entrada y salida.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3166" y="1635211"/>
            <a:ext cx="9634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 registro TRISA controla la configuración del PORTA (RA4…RA0)</a:t>
            </a:r>
          </a:p>
          <a:p>
            <a:r>
              <a:rPr lang="es-MX" sz="2400" dirty="0"/>
              <a:t>El registro </a:t>
            </a:r>
            <a:r>
              <a:rPr lang="es-MX" sz="2400" dirty="0" smtClean="0"/>
              <a:t>TRISB </a:t>
            </a:r>
            <a:r>
              <a:rPr lang="es-MX" sz="2400" dirty="0"/>
              <a:t>controla la configuración del </a:t>
            </a:r>
            <a:r>
              <a:rPr lang="es-MX" sz="2400" dirty="0" smtClean="0"/>
              <a:t>PORTB RB7…RB0)</a:t>
            </a:r>
          </a:p>
          <a:p>
            <a:r>
              <a:rPr lang="es-MX" sz="2400" dirty="0" smtClean="0"/>
              <a:t>El registro TRIS al colocar 1 se pone como entrada y 0 salida. </a:t>
            </a:r>
            <a:endParaRPr lang="es-MX" sz="2400" dirty="0"/>
          </a:p>
        </p:txBody>
      </p:sp>
      <p:pic>
        <p:nvPicPr>
          <p:cNvPr id="6" name="Imagen 4"/>
          <p:cNvPicPr/>
          <p:nvPr/>
        </p:nvPicPr>
        <p:blipFill rotWithShape="1">
          <a:blip r:embed="rId2"/>
          <a:srcRect l="25651" t="31915" r="32086" b="22695"/>
          <a:stretch/>
        </p:blipFill>
        <p:spPr bwMode="auto">
          <a:xfrm>
            <a:off x="877330" y="2954142"/>
            <a:ext cx="4578220" cy="282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01757"/>
              </p:ext>
            </p:extLst>
          </p:nvPr>
        </p:nvGraphicFramePr>
        <p:xfrm>
          <a:off x="5550242" y="2954142"/>
          <a:ext cx="3444520" cy="2430872"/>
        </p:xfrm>
        <a:graphic>
          <a:graphicData uri="http://schemas.openxmlformats.org/drawingml/2006/table">
            <a:tbl>
              <a:tblPr/>
              <a:tblGrid>
                <a:gridCol w="430565"/>
                <a:gridCol w="430565"/>
                <a:gridCol w="430565"/>
                <a:gridCol w="430565"/>
                <a:gridCol w="430565"/>
                <a:gridCol w="430565"/>
                <a:gridCol w="430565"/>
                <a:gridCol w="430565"/>
              </a:tblGrid>
              <a:tr h="30385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59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1 Entrada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3859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0 Salida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385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59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 Entrada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3859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 Salida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4631377" y="2954142"/>
            <a:ext cx="918865" cy="2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Banco1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4548250" y="4218276"/>
            <a:ext cx="1001992" cy="2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Banco 0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1484415" y="5522026"/>
            <a:ext cx="75052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/>
              <a:t>Para acceder al banco debemos usar el registro de estado STATUS 0x3, este tiene que el bit5 (RP0) =1 lo lleva al a página1 donde están los TRIS debe </a:t>
            </a:r>
            <a:r>
              <a:rPr lang="es-MX" sz="1600" dirty="0"/>
              <a:t>ser 1 para </a:t>
            </a:r>
            <a:r>
              <a:rPr lang="es-MX" sz="1600" dirty="0" smtClean="0"/>
              <a:t>configurar, para poder usar la entrada  y salida física debemos regresar este bit a 0, ya que estos </a:t>
            </a:r>
            <a:r>
              <a:rPr lang="es-MX" sz="1600" dirty="0" err="1" smtClean="0"/>
              <a:t>estan</a:t>
            </a:r>
            <a:r>
              <a:rPr lang="es-MX" sz="1600" dirty="0" smtClean="0"/>
              <a:t> en el banco 0.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373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206053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Puertos de entrada y </a:t>
            </a:r>
            <a:r>
              <a:rPr lang="es-MX" sz="3600" dirty="0" smtClean="0"/>
              <a:t>salida</a:t>
            </a:r>
            <a:r>
              <a:rPr lang="es-MX" sz="3600" dirty="0"/>
              <a:t> </a:t>
            </a:r>
            <a:r>
              <a:rPr lang="es-MX" sz="3600" dirty="0" smtClean="0"/>
              <a:t>(2).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62310" y="852384"/>
            <a:ext cx="9238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Cuando se necesita interactuar con un microcontrolador, los puertos reciben valores de entrada y salida , por lo que se pueden realizar botonaduras (arreglo de botones),  en donde si usamos un solo botón tenemos el siguiente esquema, donde un valor pasa de  0 a 1 y regresa a 0 (pulso</a:t>
            </a:r>
            <a:r>
              <a:rPr lang="es-MX" sz="2000" dirty="0"/>
              <a:t>) </a:t>
            </a:r>
            <a:r>
              <a:rPr lang="es-MX" sz="2000" dirty="0" err="1" smtClean="0"/>
              <a:t>Switch</a:t>
            </a:r>
            <a:r>
              <a:rPr lang="es-MX" sz="2000" dirty="0" smtClean="0"/>
              <a:t> </a:t>
            </a:r>
            <a:r>
              <a:rPr lang="es-MX" sz="2000" dirty="0" err="1"/>
              <a:t>Debounce</a:t>
            </a:r>
            <a:r>
              <a:rPr lang="es-MX" sz="2000" dirty="0"/>
              <a:t> </a:t>
            </a:r>
            <a:endParaRPr lang="es-MX" sz="2000" dirty="0" smtClean="0"/>
          </a:p>
          <a:p>
            <a:r>
              <a:rPr lang="es-MX" sz="2000" dirty="0" smtClean="0"/>
              <a:t>Limpia rebote. Se detecta el paso de 0 a 1 y su regreso a 0 (estado inicial).</a:t>
            </a:r>
            <a:endParaRPr lang="es-MX" sz="2000" dirty="0"/>
          </a:p>
        </p:txBody>
      </p:sp>
      <p:sp>
        <p:nvSpPr>
          <p:cNvPr id="2" name="1 Decisión"/>
          <p:cNvSpPr/>
          <p:nvPr/>
        </p:nvSpPr>
        <p:spPr>
          <a:xfrm>
            <a:off x="3261816" y="3316760"/>
            <a:ext cx="1078173" cy="846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RAX =1</a:t>
            </a:r>
            <a:endParaRPr lang="es-MX" sz="1400" dirty="0"/>
          </a:p>
        </p:txBody>
      </p:sp>
      <p:sp>
        <p:nvSpPr>
          <p:cNvPr id="6" name="5 Decisión"/>
          <p:cNvSpPr/>
          <p:nvPr/>
        </p:nvSpPr>
        <p:spPr>
          <a:xfrm>
            <a:off x="3261816" y="4738401"/>
            <a:ext cx="1078173" cy="846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RAX=0</a:t>
            </a:r>
            <a:endParaRPr lang="es-MX" sz="1400" dirty="0"/>
          </a:p>
        </p:txBody>
      </p:sp>
      <p:cxnSp>
        <p:nvCxnSpPr>
          <p:cNvPr id="7" name="6 Conector recto de flecha"/>
          <p:cNvCxnSpPr>
            <a:stCxn id="2" idx="2"/>
            <a:endCxn id="6" idx="0"/>
          </p:cNvCxnSpPr>
          <p:nvPr/>
        </p:nvCxnSpPr>
        <p:spPr>
          <a:xfrm>
            <a:off x="3800903" y="4162921"/>
            <a:ext cx="0" cy="575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2" idx="1"/>
          </p:cNvCxnSpPr>
          <p:nvPr/>
        </p:nvCxnSpPr>
        <p:spPr>
          <a:xfrm>
            <a:off x="2670413" y="3739841"/>
            <a:ext cx="5914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670413" y="3739840"/>
            <a:ext cx="0" cy="57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H="1">
            <a:off x="2670413" y="4314184"/>
            <a:ext cx="1090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2710219" y="5202426"/>
            <a:ext cx="5914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710219" y="5202425"/>
            <a:ext cx="0" cy="57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2710219" y="5776769"/>
            <a:ext cx="1090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3800902" y="5584562"/>
            <a:ext cx="0" cy="575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3814551" y="3014157"/>
            <a:ext cx="0" cy="3184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2710219" y="2456950"/>
            <a:ext cx="2642315" cy="55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Configurar Puertos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12" y="2483600"/>
            <a:ext cx="16573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1027 Grupo"/>
          <p:cNvGrpSpPr/>
          <p:nvPr/>
        </p:nvGrpSpPr>
        <p:grpSpPr>
          <a:xfrm>
            <a:off x="7840470" y="3024470"/>
            <a:ext cx="2291878" cy="584579"/>
            <a:chOff x="8017891" y="2847756"/>
            <a:chExt cx="2291878" cy="584579"/>
          </a:xfrm>
        </p:grpSpPr>
        <p:cxnSp>
          <p:nvCxnSpPr>
            <p:cNvPr id="28" name="27 Conector recto"/>
            <p:cNvCxnSpPr/>
            <p:nvPr/>
          </p:nvCxnSpPr>
          <p:spPr>
            <a:xfrm flipH="1">
              <a:off x="8017891" y="3432335"/>
              <a:ext cx="6757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flipH="1">
              <a:off x="8846024" y="2847756"/>
              <a:ext cx="6757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 flipH="1">
              <a:off x="8693624" y="2847756"/>
              <a:ext cx="152400" cy="584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9518345" y="2872700"/>
              <a:ext cx="157918" cy="5596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flipH="1">
              <a:off x="9634036" y="3432335"/>
              <a:ext cx="6757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1028 Rectángulo"/>
          <p:cNvSpPr/>
          <p:nvPr/>
        </p:nvSpPr>
        <p:spPr>
          <a:xfrm>
            <a:off x="2605587" y="3332605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3847534" y="4337422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3970651" y="5806339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2670413" y="4738401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2479744" y="6160042"/>
            <a:ext cx="2642315" cy="55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Código a realizar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1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206053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Puertos de entrada y </a:t>
            </a:r>
            <a:r>
              <a:rPr lang="es-MX" sz="3600" dirty="0" smtClean="0"/>
              <a:t>salida</a:t>
            </a:r>
            <a:r>
              <a:rPr lang="es-MX" sz="3600" dirty="0"/>
              <a:t> </a:t>
            </a:r>
            <a:r>
              <a:rPr lang="es-MX" sz="3600" dirty="0" smtClean="0"/>
              <a:t>(2).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62310" y="852384"/>
            <a:ext cx="9238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Por ejemplo un contador ascendente, el cual usa el bit 2 del puerto A PORTA (PA2) como entrada y el puerto B como una salida de 8 bits (00a FF) cada vez que se oprima y suelte el botón conectado al bit2 de PORTA.</a:t>
            </a:r>
            <a:endParaRPr lang="es-MX" sz="2000" dirty="0"/>
          </a:p>
        </p:txBody>
      </p:sp>
      <p:sp>
        <p:nvSpPr>
          <p:cNvPr id="2" name="1 Decisión"/>
          <p:cNvSpPr/>
          <p:nvPr/>
        </p:nvSpPr>
        <p:spPr>
          <a:xfrm>
            <a:off x="1756816" y="2828323"/>
            <a:ext cx="1078173" cy="846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RAX =1</a:t>
            </a:r>
            <a:endParaRPr lang="es-MX" sz="1400" dirty="0"/>
          </a:p>
        </p:txBody>
      </p:sp>
      <p:sp>
        <p:nvSpPr>
          <p:cNvPr id="6" name="5 Decisión"/>
          <p:cNvSpPr/>
          <p:nvPr/>
        </p:nvSpPr>
        <p:spPr>
          <a:xfrm>
            <a:off x="1756816" y="4249964"/>
            <a:ext cx="1078173" cy="846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RAX=0</a:t>
            </a:r>
            <a:endParaRPr lang="es-MX" sz="1400" dirty="0"/>
          </a:p>
        </p:txBody>
      </p:sp>
      <p:cxnSp>
        <p:nvCxnSpPr>
          <p:cNvPr id="7" name="6 Conector recto de flecha"/>
          <p:cNvCxnSpPr>
            <a:stCxn id="2" idx="2"/>
            <a:endCxn id="6" idx="0"/>
          </p:cNvCxnSpPr>
          <p:nvPr/>
        </p:nvCxnSpPr>
        <p:spPr>
          <a:xfrm>
            <a:off x="2295903" y="3674484"/>
            <a:ext cx="0" cy="575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2" idx="1"/>
          </p:cNvCxnSpPr>
          <p:nvPr/>
        </p:nvCxnSpPr>
        <p:spPr>
          <a:xfrm>
            <a:off x="1165413" y="3251404"/>
            <a:ext cx="5914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165413" y="3251403"/>
            <a:ext cx="0" cy="57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H="1">
            <a:off x="1165413" y="3825747"/>
            <a:ext cx="1090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1205219" y="4713989"/>
            <a:ext cx="5914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205219" y="4713988"/>
            <a:ext cx="0" cy="57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1205219" y="5288332"/>
            <a:ext cx="1090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295902" y="5096125"/>
            <a:ext cx="0" cy="575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2309551" y="2525720"/>
            <a:ext cx="0" cy="3184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1205219" y="1968513"/>
            <a:ext cx="2642315" cy="55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Configurar Puertos</a:t>
            </a:r>
            <a:endParaRPr lang="es-MX" dirty="0"/>
          </a:p>
        </p:txBody>
      </p:sp>
      <p:sp>
        <p:nvSpPr>
          <p:cNvPr id="1029" name="1028 Rectángulo"/>
          <p:cNvSpPr/>
          <p:nvPr/>
        </p:nvSpPr>
        <p:spPr>
          <a:xfrm>
            <a:off x="1100587" y="2844168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2342534" y="3848985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2465651" y="5317902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1165413" y="4249964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974744" y="5671605"/>
            <a:ext cx="2642315" cy="55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Código a realizar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95" y="1896821"/>
            <a:ext cx="5072888" cy="432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2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7330" y="206053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Puertos de entrada y </a:t>
            </a:r>
            <a:r>
              <a:rPr lang="es-MX" sz="3600" dirty="0" smtClean="0"/>
              <a:t>salida</a:t>
            </a:r>
            <a:r>
              <a:rPr lang="es-MX" sz="3600" dirty="0"/>
              <a:t> </a:t>
            </a:r>
            <a:r>
              <a:rPr lang="es-MX" sz="3600" dirty="0" smtClean="0"/>
              <a:t>(2).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62310" y="852384"/>
            <a:ext cx="9238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Por ejemplo un contador ascendente, el cual usa el bit 2 del puerto A PORTA (PA2) como entrada y el puerto B como una salida de 8 bits (00a FF) cada vez que se oprima y suelte el botón conectado al bit2 de PORTA.</a:t>
            </a:r>
            <a:endParaRPr lang="es-MX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95" y="1896821"/>
            <a:ext cx="5072888" cy="432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877330" y="1896821"/>
            <a:ext cx="3203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BSF STATUS,RP0;BIT DE BANCO</a:t>
            </a:r>
          </a:p>
          <a:p>
            <a:r>
              <a:rPr lang="es-MX" dirty="0"/>
              <a:t>CLRF TRISB</a:t>
            </a:r>
          </a:p>
          <a:p>
            <a:r>
              <a:rPr lang="es-MX" dirty="0"/>
              <a:t>BSF TRISA,2</a:t>
            </a:r>
          </a:p>
          <a:p>
            <a:r>
              <a:rPr lang="es-MX" dirty="0"/>
              <a:t>BCF STATUS,RP0</a:t>
            </a:r>
          </a:p>
          <a:p>
            <a:r>
              <a:rPr lang="es-MX" dirty="0"/>
              <a:t>CICLO:</a:t>
            </a:r>
          </a:p>
          <a:p>
            <a:r>
              <a:rPr lang="es-MX" dirty="0"/>
              <a:t>BTFSS PORTA,2</a:t>
            </a:r>
          </a:p>
          <a:p>
            <a:r>
              <a:rPr lang="es-MX" dirty="0"/>
              <a:t>GOTO CICLO</a:t>
            </a:r>
          </a:p>
          <a:p>
            <a:r>
              <a:rPr lang="es-MX" dirty="0"/>
              <a:t>CICLO2:</a:t>
            </a:r>
          </a:p>
          <a:p>
            <a:r>
              <a:rPr lang="es-MX" dirty="0"/>
              <a:t>BTFSC PORTA,2</a:t>
            </a:r>
          </a:p>
          <a:p>
            <a:r>
              <a:rPr lang="es-MX" dirty="0"/>
              <a:t>GOTO CICLO2</a:t>
            </a:r>
          </a:p>
          <a:p>
            <a:r>
              <a:rPr lang="es-MX" dirty="0"/>
              <a:t>INCF PORTB,F</a:t>
            </a:r>
          </a:p>
          <a:p>
            <a:r>
              <a:rPr lang="es-MX" dirty="0"/>
              <a:t>GOTO CICLO</a:t>
            </a:r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0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3" y="1995626"/>
            <a:ext cx="9545685" cy="429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33165" y="333632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Aritmética de un Microcontrolador.</a:t>
            </a:r>
            <a:endParaRPr lang="es-MX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3164" y="979963"/>
            <a:ext cx="10833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hlinkClick r:id="rId3"/>
              </a:rPr>
              <a:t>http</a:t>
            </a:r>
            <a:r>
              <a:rPr lang="es-MX" sz="2400" dirty="0">
                <a:hlinkClick r:id="rId3"/>
              </a:rPr>
              <a:t>://</a:t>
            </a:r>
            <a:r>
              <a:rPr lang="es-MX" sz="2400" dirty="0" smtClean="0">
                <a:hlinkClick r:id="rId3"/>
              </a:rPr>
              <a:t>www.onlinepiccompiler.com/compiler16f84av1ENG.php</a:t>
            </a:r>
            <a:r>
              <a:rPr lang="es-MX" sz="2400" dirty="0" smtClean="0"/>
              <a:t> </a:t>
            </a:r>
            <a:endParaRPr lang="es-MX" sz="2400" dirty="0"/>
          </a:p>
          <a:p>
            <a:r>
              <a:rPr lang="es-MX" dirty="0" smtClean="0"/>
              <a:t>En la instrucción numerada </a:t>
            </a:r>
            <a:r>
              <a:rPr lang="es-MX" dirty="0" smtClean="0"/>
              <a:t>como 5 y 8 se determina el avance. </a:t>
            </a:r>
          </a:p>
          <a:p>
            <a:r>
              <a:rPr lang="es-MX" dirty="0" smtClean="0"/>
              <a:t>Simule el ejercicio y oprima el bit2 de PORTA RA2</a:t>
            </a:r>
            <a:endParaRPr lang="es-MX" sz="2400" dirty="0" smtClean="0"/>
          </a:p>
        </p:txBody>
      </p:sp>
      <p:sp>
        <p:nvSpPr>
          <p:cNvPr id="7" name="Elipse 6"/>
          <p:cNvSpPr/>
          <p:nvPr/>
        </p:nvSpPr>
        <p:spPr>
          <a:xfrm>
            <a:off x="5182542" y="1878444"/>
            <a:ext cx="807868" cy="8216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6291618" y="5145204"/>
            <a:ext cx="2900203" cy="35484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7"/>
          <p:cNvSpPr/>
          <p:nvPr/>
        </p:nvSpPr>
        <p:spPr>
          <a:xfrm>
            <a:off x="8419066" y="5786650"/>
            <a:ext cx="772755" cy="30025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2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5" y="1995626"/>
            <a:ext cx="105156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33165" y="333632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Aritmética de un Microcontrolador.</a:t>
            </a:r>
            <a:endParaRPr lang="es-MX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3164" y="979963"/>
            <a:ext cx="10833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hlinkClick r:id="rId3"/>
              </a:rPr>
              <a:t>http</a:t>
            </a:r>
            <a:r>
              <a:rPr lang="es-MX" sz="2400" dirty="0">
                <a:hlinkClick r:id="rId3"/>
              </a:rPr>
              <a:t>://</a:t>
            </a:r>
            <a:r>
              <a:rPr lang="es-MX" sz="2400" dirty="0" smtClean="0">
                <a:hlinkClick r:id="rId3"/>
              </a:rPr>
              <a:t>www.onlinepiccompiler.com/compiler16f84av1ENG.php</a:t>
            </a:r>
            <a:r>
              <a:rPr lang="es-MX" sz="2400" dirty="0" smtClean="0"/>
              <a:t> </a:t>
            </a:r>
            <a:endParaRPr lang="es-MX" sz="2400" dirty="0"/>
          </a:p>
          <a:p>
            <a:r>
              <a:rPr lang="es-MX" dirty="0" smtClean="0"/>
              <a:t>En la instrucción numerada </a:t>
            </a:r>
            <a:r>
              <a:rPr lang="es-MX" dirty="0" smtClean="0"/>
              <a:t>como 5 y 8 se determina el avance. </a:t>
            </a:r>
          </a:p>
          <a:p>
            <a:r>
              <a:rPr lang="es-MX" dirty="0" smtClean="0"/>
              <a:t>Simule el ejercicio y oprima el bit2 de PORTA RA2 y observe el </a:t>
            </a:r>
            <a:r>
              <a:rPr lang="es-MX" dirty="0" err="1" smtClean="0"/>
              <a:t>puertoB</a:t>
            </a:r>
            <a:endParaRPr lang="es-MX" sz="2400" dirty="0" smtClean="0"/>
          </a:p>
        </p:txBody>
      </p:sp>
      <p:sp>
        <p:nvSpPr>
          <p:cNvPr id="7" name="Elipse 6"/>
          <p:cNvSpPr/>
          <p:nvPr/>
        </p:nvSpPr>
        <p:spPr>
          <a:xfrm>
            <a:off x="10095736" y="3079447"/>
            <a:ext cx="807868" cy="8216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7"/>
          <p:cNvSpPr/>
          <p:nvPr/>
        </p:nvSpPr>
        <p:spPr>
          <a:xfrm>
            <a:off x="8419066" y="5650174"/>
            <a:ext cx="1325435" cy="4367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9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165" y="333632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Aritmética de un Microcontrolador.</a:t>
            </a:r>
            <a:endParaRPr lang="es-MX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3164" y="979963"/>
            <a:ext cx="10833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hlinkClick r:id="rId2"/>
              </a:rPr>
              <a:t>http</a:t>
            </a:r>
            <a:r>
              <a:rPr lang="es-MX" sz="2400" dirty="0">
                <a:hlinkClick r:id="rId2"/>
              </a:rPr>
              <a:t>://</a:t>
            </a:r>
            <a:r>
              <a:rPr lang="es-MX" sz="2400" dirty="0" smtClean="0">
                <a:hlinkClick r:id="rId2"/>
              </a:rPr>
              <a:t>www.onlinepiccompiler.com/compiler16f84av1ENG.php</a:t>
            </a:r>
            <a:r>
              <a:rPr lang="es-MX" sz="2400" dirty="0" smtClean="0"/>
              <a:t> </a:t>
            </a:r>
            <a:endParaRPr lang="es-MX" sz="2400" dirty="0"/>
          </a:p>
          <a:p>
            <a:r>
              <a:rPr lang="es-MX" dirty="0" smtClean="0"/>
              <a:t>Debemos  crear el código de máquina desde el menú principal, posteriormente se carga en el proyecto de </a:t>
            </a:r>
            <a:r>
              <a:rPr lang="es-MX" dirty="0" err="1" smtClean="0"/>
              <a:t>Proteus</a:t>
            </a:r>
            <a:r>
              <a:rPr lang="es-MX" dirty="0" smtClean="0"/>
              <a:t> como un archivo </a:t>
            </a:r>
            <a:r>
              <a:rPr lang="es-MX" dirty="0" err="1" smtClean="0"/>
              <a:t>hex</a:t>
            </a:r>
            <a:r>
              <a:rPr lang="es-MX" dirty="0" smtClean="0"/>
              <a:t>  </a:t>
            </a:r>
            <a:r>
              <a:rPr lang="es-MX" dirty="0" err="1" smtClean="0"/>
              <a:t>contador.hex</a:t>
            </a:r>
            <a:endParaRPr lang="es-MX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r="46483" b="11908"/>
          <a:stretch/>
        </p:blipFill>
        <p:spPr bwMode="auto">
          <a:xfrm>
            <a:off x="733165" y="2169003"/>
            <a:ext cx="3879778" cy="413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35" y="2169002"/>
            <a:ext cx="5381327" cy="413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5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498</Words>
  <Application>Microsoft Office PowerPoint</Application>
  <PresentationFormat>Personalizado</PresentationFormat>
  <Paragraphs>90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CHARLES ESTRADA</dc:creator>
  <cp:lastModifiedBy>Carlos</cp:lastModifiedBy>
  <cp:revision>47</cp:revision>
  <dcterms:created xsi:type="dcterms:W3CDTF">2020-04-06T02:22:06Z</dcterms:created>
  <dcterms:modified xsi:type="dcterms:W3CDTF">2020-04-22T03:11:05Z</dcterms:modified>
</cp:coreProperties>
</file>