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71" r:id="rId3"/>
    <p:sldId id="273"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28049" y="733572"/>
            <a:ext cx="3138986" cy="3416320"/>
          </a:xfrm>
          <a:prstGeom prst="rect">
            <a:avLst/>
          </a:prstGeom>
          <a:noFill/>
        </p:spPr>
        <p:txBody>
          <a:bodyPr wrap="square" rtlCol="0">
            <a:spAutoFit/>
          </a:bodyPr>
          <a:lstStyle/>
          <a:p>
            <a:r>
              <a:rPr lang="es-MX" dirty="0" smtClean="0"/>
              <a:t>Para este ejercicio ejemplo, debemos considerar que existen tres entradas RA2,RA3,RA4 y que cuando se oprima RA2 se borra el PORTB, si se oprima RA3 se incremente la cuenta y cuando se oprima RA1 se </a:t>
            </a:r>
            <a:r>
              <a:rPr lang="es-MX" dirty="0" err="1" smtClean="0"/>
              <a:t>decremente</a:t>
            </a:r>
            <a:r>
              <a:rPr lang="es-MX" dirty="0" smtClean="0"/>
              <a:t> la cuenta de PORTB</a:t>
            </a:r>
          </a:p>
          <a:p>
            <a:endParaRPr lang="es-MX" dirty="0"/>
          </a:p>
          <a:p>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79" t="34485" r="42670" b="31662"/>
          <a:stretch/>
        </p:blipFill>
        <p:spPr bwMode="auto">
          <a:xfrm>
            <a:off x="811711" y="3469376"/>
            <a:ext cx="3138986" cy="2625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4558093" y="870298"/>
            <a:ext cx="2530258" cy="4154984"/>
          </a:xfrm>
          <a:prstGeom prst="rect">
            <a:avLst/>
          </a:prstGeom>
          <a:noFill/>
        </p:spPr>
        <p:txBody>
          <a:bodyPr wrap="square" rtlCol="0">
            <a:spAutoFit/>
          </a:bodyPr>
          <a:lstStyle/>
          <a:p>
            <a:r>
              <a:rPr lang="es-MX" sz="1600" dirty="0" smtClean="0"/>
              <a:t>;configurar el puerto</a:t>
            </a:r>
          </a:p>
          <a:p>
            <a:r>
              <a:rPr lang="es-MX" sz="1600" dirty="0" smtClean="0"/>
              <a:t>BSF STATUS,RP0</a:t>
            </a:r>
          </a:p>
          <a:p>
            <a:r>
              <a:rPr lang="es-MX" sz="1600" dirty="0" smtClean="0"/>
              <a:t>CLRF TRISB</a:t>
            </a:r>
          </a:p>
          <a:p>
            <a:r>
              <a:rPr lang="es-MX" sz="1600" dirty="0" smtClean="0"/>
              <a:t>BSF TRISA,2</a:t>
            </a:r>
          </a:p>
          <a:p>
            <a:r>
              <a:rPr lang="es-MX" sz="1600" dirty="0" smtClean="0"/>
              <a:t>BSF TRISA,3</a:t>
            </a:r>
          </a:p>
          <a:p>
            <a:r>
              <a:rPr lang="es-MX" sz="1600" dirty="0" smtClean="0"/>
              <a:t>BSF TRISA,4</a:t>
            </a:r>
          </a:p>
          <a:p>
            <a:r>
              <a:rPr lang="es-MX" sz="1600" dirty="0" smtClean="0"/>
              <a:t>BCF STATUS,RP0</a:t>
            </a:r>
          </a:p>
          <a:p>
            <a:r>
              <a:rPr lang="es-MX" sz="1600" dirty="0" smtClean="0"/>
              <a:t>INICIO:</a:t>
            </a:r>
          </a:p>
          <a:p>
            <a:r>
              <a:rPr lang="es-MX" sz="1600" dirty="0" smtClean="0"/>
              <a:t>BTFSC PORTA,2</a:t>
            </a:r>
          </a:p>
          <a:p>
            <a:r>
              <a:rPr lang="es-MX" sz="1600" dirty="0" smtClean="0"/>
              <a:t>CLRF PORTB</a:t>
            </a:r>
          </a:p>
          <a:p>
            <a:r>
              <a:rPr lang="es-MX" sz="1600" dirty="0" smtClean="0"/>
              <a:t>BTFSC PORTA,3</a:t>
            </a:r>
          </a:p>
          <a:p>
            <a:r>
              <a:rPr lang="es-MX" sz="1600" dirty="0" smtClean="0"/>
              <a:t>INCF PORTB,F</a:t>
            </a:r>
          </a:p>
          <a:p>
            <a:r>
              <a:rPr lang="es-MX" sz="1600" dirty="0" smtClean="0"/>
              <a:t>BTFSC PORTA,4</a:t>
            </a:r>
          </a:p>
          <a:p>
            <a:r>
              <a:rPr lang="es-MX" sz="1600" dirty="0" smtClean="0"/>
              <a:t>DECF PORTB,F</a:t>
            </a:r>
          </a:p>
          <a:p>
            <a:r>
              <a:rPr lang="es-MX" sz="1600" dirty="0" smtClean="0"/>
              <a:t>GOTO INICIO</a:t>
            </a:r>
          </a:p>
          <a:p>
            <a:endParaRPr lang="es-MX" dirty="0"/>
          </a:p>
        </p:txBody>
      </p:sp>
      <p:cxnSp>
        <p:nvCxnSpPr>
          <p:cNvPr id="48" name="47 Conector recto"/>
          <p:cNvCxnSpPr/>
          <p:nvPr/>
        </p:nvCxnSpPr>
        <p:spPr>
          <a:xfrm>
            <a:off x="7898379" y="6614131"/>
            <a:ext cx="78863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p:nvPr/>
        </p:nvCxnSpPr>
        <p:spPr>
          <a:xfrm flipH="1">
            <a:off x="7898378" y="6049264"/>
            <a:ext cx="2" cy="5648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9" name="CuadroTexto 3"/>
          <p:cNvSpPr txBox="1"/>
          <p:nvPr/>
        </p:nvSpPr>
        <p:spPr>
          <a:xfrm>
            <a:off x="858852" y="55336"/>
            <a:ext cx="7685902" cy="646331"/>
          </a:xfrm>
          <a:prstGeom prst="rect">
            <a:avLst/>
          </a:prstGeom>
          <a:noFill/>
        </p:spPr>
        <p:txBody>
          <a:bodyPr wrap="square" rtlCol="0">
            <a:spAutoFit/>
          </a:bodyPr>
          <a:lstStyle/>
          <a:p>
            <a:r>
              <a:rPr lang="es-MX" sz="3600" dirty="0" smtClean="0"/>
              <a:t>Puertos de un Microcontrolador(3).</a:t>
            </a:r>
            <a:endParaRPr lang="es-MX" sz="3600" dirty="0"/>
          </a:p>
        </p:txBody>
      </p:sp>
    </p:spTree>
    <p:extLst>
      <p:ext uri="{BB962C8B-B14F-4D97-AF65-F5344CB8AC3E}">
        <p14:creationId xmlns:p14="http://schemas.microsoft.com/office/powerpoint/2010/main" val="374997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84 Conector recto de flecha"/>
          <p:cNvCxnSpPr>
            <a:endCxn id="13" idx="0"/>
          </p:cNvCxnSpPr>
          <p:nvPr/>
        </p:nvCxnSpPr>
        <p:spPr>
          <a:xfrm>
            <a:off x="7892252" y="1761162"/>
            <a:ext cx="6128" cy="76768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1 CuadroTexto"/>
          <p:cNvSpPr txBox="1"/>
          <p:nvPr/>
        </p:nvSpPr>
        <p:spPr>
          <a:xfrm>
            <a:off x="928048" y="733572"/>
            <a:ext cx="3330053" cy="3970318"/>
          </a:xfrm>
          <a:prstGeom prst="rect">
            <a:avLst/>
          </a:prstGeom>
          <a:noFill/>
        </p:spPr>
        <p:txBody>
          <a:bodyPr wrap="square" rtlCol="0">
            <a:spAutoFit/>
          </a:bodyPr>
          <a:lstStyle/>
          <a:p>
            <a:r>
              <a:rPr lang="es-MX" dirty="0" smtClean="0"/>
              <a:t>Para este ejercicio ejemplo, debemos considerar que existen tres entradas RA2,RA3,RA4 y que cuando se oprima RA2 se oprima RA3 se incremente la cuenta y cuando se oprima RA se </a:t>
            </a:r>
            <a:r>
              <a:rPr lang="es-MX" dirty="0" err="1" smtClean="0"/>
              <a:t>decremente</a:t>
            </a:r>
            <a:r>
              <a:rPr lang="es-MX" dirty="0" smtClean="0"/>
              <a:t> la cuenta. Para manejar el rebote podemos usar un SALTO incondicional (GOTO) en vez de la instrucción directa.</a:t>
            </a:r>
          </a:p>
          <a:p>
            <a:endParaRPr lang="es-MX" dirty="0"/>
          </a:p>
          <a:p>
            <a:endParaRPr lang="es-MX"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79" t="34485" r="42670" b="31662"/>
          <a:stretch/>
        </p:blipFill>
        <p:spPr bwMode="auto">
          <a:xfrm>
            <a:off x="928048" y="4114193"/>
            <a:ext cx="2809065" cy="2349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8857527" y="-76925"/>
            <a:ext cx="2530258" cy="3046988"/>
          </a:xfrm>
          <a:prstGeom prst="rect">
            <a:avLst/>
          </a:prstGeom>
          <a:noFill/>
        </p:spPr>
        <p:txBody>
          <a:bodyPr wrap="square" rtlCol="0">
            <a:spAutoFit/>
          </a:bodyPr>
          <a:lstStyle/>
          <a:p>
            <a:r>
              <a:rPr lang="es-MX" sz="1200" dirty="0" smtClean="0">
                <a:solidFill>
                  <a:schemeClr val="accent2">
                    <a:lumMod val="75000"/>
                  </a:schemeClr>
                </a:solidFill>
              </a:rPr>
              <a:t>;configurar el puerto</a:t>
            </a:r>
          </a:p>
          <a:p>
            <a:r>
              <a:rPr lang="es-MX" sz="1200" dirty="0" smtClean="0">
                <a:solidFill>
                  <a:schemeClr val="accent2">
                    <a:lumMod val="75000"/>
                  </a:schemeClr>
                </a:solidFill>
              </a:rPr>
              <a:t>BSF STATUS,RP0</a:t>
            </a:r>
          </a:p>
          <a:p>
            <a:r>
              <a:rPr lang="es-MX" sz="1200" dirty="0" smtClean="0">
                <a:solidFill>
                  <a:schemeClr val="accent2">
                    <a:lumMod val="75000"/>
                  </a:schemeClr>
                </a:solidFill>
              </a:rPr>
              <a:t>CLRF TRISB</a:t>
            </a:r>
          </a:p>
          <a:p>
            <a:r>
              <a:rPr lang="es-MX" sz="1200" dirty="0" smtClean="0">
                <a:solidFill>
                  <a:schemeClr val="accent2">
                    <a:lumMod val="75000"/>
                  </a:schemeClr>
                </a:solidFill>
              </a:rPr>
              <a:t>BSF TRISA,2</a:t>
            </a:r>
          </a:p>
          <a:p>
            <a:r>
              <a:rPr lang="es-MX" sz="1200" dirty="0" smtClean="0">
                <a:solidFill>
                  <a:schemeClr val="accent2">
                    <a:lumMod val="75000"/>
                  </a:schemeClr>
                </a:solidFill>
              </a:rPr>
              <a:t>BSF TRISA,3</a:t>
            </a:r>
          </a:p>
          <a:p>
            <a:r>
              <a:rPr lang="es-MX" sz="1200" dirty="0" smtClean="0">
                <a:solidFill>
                  <a:schemeClr val="accent2">
                    <a:lumMod val="75000"/>
                  </a:schemeClr>
                </a:solidFill>
              </a:rPr>
              <a:t>BSF TRISA,4</a:t>
            </a:r>
          </a:p>
          <a:p>
            <a:r>
              <a:rPr lang="es-MX" sz="1200" dirty="0" smtClean="0">
                <a:solidFill>
                  <a:schemeClr val="accent2">
                    <a:lumMod val="75000"/>
                  </a:schemeClr>
                </a:solidFill>
              </a:rPr>
              <a:t>BCF STATUS,RP0</a:t>
            </a:r>
          </a:p>
          <a:p>
            <a:r>
              <a:rPr lang="es-MX" sz="1200" dirty="0" smtClean="0"/>
              <a:t>INICIO:</a:t>
            </a:r>
          </a:p>
          <a:p>
            <a:r>
              <a:rPr lang="es-MX" sz="1200" dirty="0" smtClean="0"/>
              <a:t>BTFSC PORTA,2</a:t>
            </a:r>
          </a:p>
          <a:p>
            <a:r>
              <a:rPr lang="es-MX" sz="1200" dirty="0" smtClean="0"/>
              <a:t>GOTO BORRAR</a:t>
            </a:r>
          </a:p>
          <a:p>
            <a:r>
              <a:rPr lang="es-MX" sz="1200" dirty="0" smtClean="0"/>
              <a:t>BTFSC PORTA,3</a:t>
            </a:r>
          </a:p>
          <a:p>
            <a:r>
              <a:rPr lang="es-MX" sz="1200" dirty="0" smtClean="0"/>
              <a:t>GOTO INCREMENTA</a:t>
            </a:r>
          </a:p>
          <a:p>
            <a:r>
              <a:rPr lang="es-MX" sz="1200" dirty="0" smtClean="0"/>
              <a:t>BTFSC PORTA,4</a:t>
            </a:r>
          </a:p>
          <a:p>
            <a:r>
              <a:rPr lang="es-MX" sz="1200" dirty="0" smtClean="0"/>
              <a:t>GOTO DECREMENTA</a:t>
            </a:r>
          </a:p>
          <a:p>
            <a:r>
              <a:rPr lang="es-MX" sz="1200" dirty="0" smtClean="0"/>
              <a:t>GOTO INICIO</a:t>
            </a:r>
          </a:p>
          <a:p>
            <a:r>
              <a:rPr lang="es-MX" sz="1200" dirty="0" smtClean="0">
                <a:solidFill>
                  <a:srgbClr val="FF0000"/>
                </a:solidFill>
              </a:rPr>
              <a:t>;PONER SALTOS DEBAJO</a:t>
            </a:r>
            <a:endParaRPr lang="es-MX" sz="1200" dirty="0">
              <a:solidFill>
                <a:srgbClr val="FF0000"/>
              </a:solidFill>
            </a:endParaRPr>
          </a:p>
        </p:txBody>
      </p:sp>
      <p:sp>
        <p:nvSpPr>
          <p:cNvPr id="12" name="11 Decisión"/>
          <p:cNvSpPr/>
          <p:nvPr/>
        </p:nvSpPr>
        <p:spPr>
          <a:xfrm>
            <a:off x="7339956" y="915001"/>
            <a:ext cx="1078173" cy="84616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RA2 =1</a:t>
            </a:r>
            <a:endParaRPr lang="es-MX" sz="1400" dirty="0"/>
          </a:p>
        </p:txBody>
      </p:sp>
      <p:sp>
        <p:nvSpPr>
          <p:cNvPr id="13" name="12 Decisión"/>
          <p:cNvSpPr/>
          <p:nvPr/>
        </p:nvSpPr>
        <p:spPr>
          <a:xfrm>
            <a:off x="7359293" y="2528849"/>
            <a:ext cx="1078173" cy="84616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RA3=1</a:t>
            </a:r>
            <a:endParaRPr lang="es-MX" sz="1400" dirty="0"/>
          </a:p>
        </p:txBody>
      </p:sp>
      <p:cxnSp>
        <p:nvCxnSpPr>
          <p:cNvPr id="15" name="14 Conector recto de flecha"/>
          <p:cNvCxnSpPr/>
          <p:nvPr/>
        </p:nvCxnSpPr>
        <p:spPr>
          <a:xfrm flipH="1">
            <a:off x="6748553" y="1338082"/>
            <a:ext cx="59140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3" idx="2"/>
          </p:cNvCxnSpPr>
          <p:nvPr/>
        </p:nvCxnSpPr>
        <p:spPr>
          <a:xfrm flipH="1">
            <a:off x="7889135" y="3375010"/>
            <a:ext cx="9245" cy="85581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a:off x="7898378" y="596553"/>
            <a:ext cx="0" cy="3184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22 Rectángulo"/>
          <p:cNvSpPr/>
          <p:nvPr/>
        </p:nvSpPr>
        <p:spPr>
          <a:xfrm>
            <a:off x="8031739" y="1795142"/>
            <a:ext cx="504114" cy="28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No</a:t>
            </a:r>
          </a:p>
        </p:txBody>
      </p:sp>
      <p:sp>
        <p:nvSpPr>
          <p:cNvPr id="24" name="23 Rectángulo"/>
          <p:cNvSpPr/>
          <p:nvPr/>
        </p:nvSpPr>
        <p:spPr>
          <a:xfrm>
            <a:off x="6848849" y="1540968"/>
            <a:ext cx="504114" cy="28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Sí</a:t>
            </a:r>
          </a:p>
        </p:txBody>
      </p:sp>
      <p:sp>
        <p:nvSpPr>
          <p:cNvPr id="25" name="24 Rectángulo"/>
          <p:cNvSpPr/>
          <p:nvPr/>
        </p:nvSpPr>
        <p:spPr>
          <a:xfrm>
            <a:off x="6939229" y="4882016"/>
            <a:ext cx="504114" cy="28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Sí</a:t>
            </a:r>
          </a:p>
        </p:txBody>
      </p:sp>
      <p:sp>
        <p:nvSpPr>
          <p:cNvPr id="26" name="25 Rectángulo"/>
          <p:cNvSpPr/>
          <p:nvPr/>
        </p:nvSpPr>
        <p:spPr>
          <a:xfrm>
            <a:off x="8023477" y="3486632"/>
            <a:ext cx="504114" cy="28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No</a:t>
            </a:r>
          </a:p>
        </p:txBody>
      </p:sp>
      <p:sp>
        <p:nvSpPr>
          <p:cNvPr id="27" name="26 Rectángulo"/>
          <p:cNvSpPr/>
          <p:nvPr/>
        </p:nvSpPr>
        <p:spPr>
          <a:xfrm>
            <a:off x="4911765" y="2789344"/>
            <a:ext cx="1836787" cy="278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INCREMENTAR</a:t>
            </a:r>
            <a:endParaRPr lang="es-MX" dirty="0"/>
          </a:p>
        </p:txBody>
      </p:sp>
      <p:sp>
        <p:nvSpPr>
          <p:cNvPr id="29" name="28 Decisión"/>
          <p:cNvSpPr/>
          <p:nvPr/>
        </p:nvSpPr>
        <p:spPr>
          <a:xfrm>
            <a:off x="7359293" y="4271923"/>
            <a:ext cx="1078173" cy="84616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RA4=1</a:t>
            </a:r>
            <a:endParaRPr lang="es-MX" sz="1400" dirty="0"/>
          </a:p>
        </p:txBody>
      </p:sp>
      <p:cxnSp>
        <p:nvCxnSpPr>
          <p:cNvPr id="30" name="29 Conector recto de flecha"/>
          <p:cNvCxnSpPr/>
          <p:nvPr/>
        </p:nvCxnSpPr>
        <p:spPr>
          <a:xfrm flipH="1">
            <a:off x="6848849" y="4695003"/>
            <a:ext cx="50960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8" name="37 Rectángulo"/>
          <p:cNvSpPr/>
          <p:nvPr/>
        </p:nvSpPr>
        <p:spPr>
          <a:xfrm>
            <a:off x="8031739" y="5153935"/>
            <a:ext cx="504114" cy="28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No</a:t>
            </a:r>
          </a:p>
        </p:txBody>
      </p:sp>
      <p:sp>
        <p:nvSpPr>
          <p:cNvPr id="39" name="38 Rectángulo"/>
          <p:cNvSpPr/>
          <p:nvPr/>
        </p:nvSpPr>
        <p:spPr>
          <a:xfrm>
            <a:off x="6868043" y="3165265"/>
            <a:ext cx="504114" cy="28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Sí</a:t>
            </a:r>
          </a:p>
        </p:txBody>
      </p:sp>
      <p:cxnSp>
        <p:nvCxnSpPr>
          <p:cNvPr id="40" name="39 Conector recto"/>
          <p:cNvCxnSpPr>
            <a:stCxn id="29" idx="2"/>
          </p:cNvCxnSpPr>
          <p:nvPr/>
        </p:nvCxnSpPr>
        <p:spPr>
          <a:xfrm flipH="1">
            <a:off x="7886126" y="5118084"/>
            <a:ext cx="12254" cy="8922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flipH="1">
            <a:off x="8670186" y="601538"/>
            <a:ext cx="67950" cy="5431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a:off x="7898379" y="596553"/>
            <a:ext cx="83975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a:off x="7881549" y="6033036"/>
            <a:ext cx="7886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5" name="64 Rectángulo"/>
          <p:cNvSpPr/>
          <p:nvPr/>
        </p:nvSpPr>
        <p:spPr>
          <a:xfrm>
            <a:off x="5002642" y="4555701"/>
            <a:ext cx="1836787" cy="278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DECREMENTAR</a:t>
            </a:r>
            <a:endParaRPr lang="es-MX" dirty="0"/>
          </a:p>
        </p:txBody>
      </p:sp>
      <p:sp>
        <p:nvSpPr>
          <p:cNvPr id="77" name="76 Rectángulo"/>
          <p:cNvSpPr/>
          <p:nvPr/>
        </p:nvSpPr>
        <p:spPr>
          <a:xfrm>
            <a:off x="4946580" y="1208856"/>
            <a:ext cx="1836787" cy="278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BORRAR</a:t>
            </a:r>
            <a:endParaRPr lang="es-MX" dirty="0"/>
          </a:p>
        </p:txBody>
      </p:sp>
      <p:sp>
        <p:nvSpPr>
          <p:cNvPr id="89" name="CuadroTexto 3"/>
          <p:cNvSpPr txBox="1"/>
          <p:nvPr/>
        </p:nvSpPr>
        <p:spPr>
          <a:xfrm>
            <a:off x="589632" y="3456"/>
            <a:ext cx="7685902" cy="646331"/>
          </a:xfrm>
          <a:prstGeom prst="rect">
            <a:avLst/>
          </a:prstGeom>
          <a:noFill/>
        </p:spPr>
        <p:txBody>
          <a:bodyPr wrap="square" rtlCol="0">
            <a:spAutoFit/>
          </a:bodyPr>
          <a:lstStyle/>
          <a:p>
            <a:r>
              <a:rPr lang="es-MX" sz="3600" dirty="0" smtClean="0"/>
              <a:t>Puertos de un Microcontrolador(3).</a:t>
            </a:r>
            <a:endParaRPr lang="es-MX" sz="3600" dirty="0"/>
          </a:p>
        </p:txBody>
      </p:sp>
      <p:sp>
        <p:nvSpPr>
          <p:cNvPr id="37" name="36 CuadroTexto"/>
          <p:cNvSpPr txBox="1"/>
          <p:nvPr/>
        </p:nvSpPr>
        <p:spPr>
          <a:xfrm>
            <a:off x="8857527" y="3048744"/>
            <a:ext cx="2997463" cy="3877985"/>
          </a:xfrm>
          <a:prstGeom prst="rect">
            <a:avLst/>
          </a:prstGeom>
          <a:noFill/>
        </p:spPr>
        <p:txBody>
          <a:bodyPr wrap="square" rtlCol="0">
            <a:spAutoFit/>
          </a:bodyPr>
          <a:lstStyle/>
          <a:p>
            <a:r>
              <a:rPr lang="es-MX" sz="1600" dirty="0" smtClean="0">
                <a:solidFill>
                  <a:srgbClr val="FF0000"/>
                </a:solidFill>
              </a:rPr>
              <a:t>;</a:t>
            </a:r>
            <a:r>
              <a:rPr lang="es-MX" sz="1200" dirty="0" smtClean="0">
                <a:solidFill>
                  <a:srgbClr val="FF0000"/>
                </a:solidFill>
              </a:rPr>
              <a:t>SALTOS</a:t>
            </a:r>
          </a:p>
          <a:p>
            <a:r>
              <a:rPr lang="es-MX" sz="1200" dirty="0" smtClean="0"/>
              <a:t>BORRAR:</a:t>
            </a:r>
          </a:p>
          <a:p>
            <a:r>
              <a:rPr lang="es-MX" sz="1200" dirty="0" smtClean="0"/>
              <a:t>BTFSC PORTA,2; ESPERA EL 0</a:t>
            </a:r>
          </a:p>
          <a:p>
            <a:r>
              <a:rPr lang="es-MX" sz="1200" dirty="0" smtClean="0"/>
              <a:t>GOTO BORRAR</a:t>
            </a:r>
          </a:p>
          <a:p>
            <a:r>
              <a:rPr lang="es-MX" sz="1200" dirty="0" smtClean="0"/>
              <a:t>CLRF PORTB</a:t>
            </a:r>
          </a:p>
          <a:p>
            <a:r>
              <a:rPr lang="es-MX" sz="1200" dirty="0" smtClean="0"/>
              <a:t>GOTO INICIO; IR AL INICIO</a:t>
            </a:r>
          </a:p>
          <a:p>
            <a:r>
              <a:rPr lang="es-MX" sz="1200" dirty="0" smtClean="0"/>
              <a:t>INCREMENTA:</a:t>
            </a:r>
          </a:p>
          <a:p>
            <a:r>
              <a:rPr lang="es-MX" sz="1200" dirty="0" smtClean="0"/>
              <a:t>BTFSC PORTA,3</a:t>
            </a:r>
          </a:p>
          <a:p>
            <a:r>
              <a:rPr lang="es-MX" sz="1200" dirty="0" smtClean="0"/>
              <a:t>GOTO INCREMENTA</a:t>
            </a:r>
          </a:p>
          <a:p>
            <a:r>
              <a:rPr lang="es-MX" sz="1200" dirty="0" smtClean="0"/>
              <a:t>INCF PORTB,F</a:t>
            </a:r>
          </a:p>
          <a:p>
            <a:r>
              <a:rPr lang="es-MX" sz="1200" dirty="0" smtClean="0"/>
              <a:t>GOTO INICIO</a:t>
            </a:r>
          </a:p>
          <a:p>
            <a:r>
              <a:rPr lang="es-MX" sz="1200" dirty="0" smtClean="0"/>
              <a:t>DECREMENTA:</a:t>
            </a:r>
          </a:p>
          <a:p>
            <a:r>
              <a:rPr lang="es-MX" sz="1200" dirty="0" smtClean="0"/>
              <a:t>BTFSC PORTA,4</a:t>
            </a:r>
          </a:p>
          <a:p>
            <a:r>
              <a:rPr lang="es-MX" sz="1200" dirty="0" smtClean="0"/>
              <a:t>GOTO DECREMENTA</a:t>
            </a:r>
          </a:p>
          <a:p>
            <a:r>
              <a:rPr lang="es-MX" sz="1200" dirty="0" smtClean="0"/>
              <a:t>DECF PORTB,F</a:t>
            </a:r>
          </a:p>
          <a:p>
            <a:r>
              <a:rPr lang="es-MX" sz="1200" dirty="0" smtClean="0"/>
              <a:t>GOTO INICIO</a:t>
            </a:r>
          </a:p>
          <a:p>
            <a:endParaRPr lang="es-MX" sz="1600" dirty="0" smtClean="0"/>
          </a:p>
          <a:p>
            <a:endParaRPr lang="es-MX" sz="1600" dirty="0" smtClean="0"/>
          </a:p>
          <a:p>
            <a:endParaRPr lang="es-MX" dirty="0"/>
          </a:p>
        </p:txBody>
      </p:sp>
      <p:cxnSp>
        <p:nvCxnSpPr>
          <p:cNvPr id="55" name="14 Conector recto de flecha"/>
          <p:cNvCxnSpPr/>
          <p:nvPr/>
        </p:nvCxnSpPr>
        <p:spPr>
          <a:xfrm flipH="1">
            <a:off x="6748552" y="2951929"/>
            <a:ext cx="59140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7" name="42 Conector recto"/>
          <p:cNvCxnSpPr/>
          <p:nvPr/>
        </p:nvCxnSpPr>
        <p:spPr>
          <a:xfrm flipH="1">
            <a:off x="4394394" y="640899"/>
            <a:ext cx="45818" cy="40541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14 Conector recto de flecha"/>
          <p:cNvCxnSpPr/>
          <p:nvPr/>
        </p:nvCxnSpPr>
        <p:spPr>
          <a:xfrm flipH="1">
            <a:off x="4411745" y="2918061"/>
            <a:ext cx="59140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1" name="14 Conector recto de flecha"/>
          <p:cNvCxnSpPr/>
          <p:nvPr/>
        </p:nvCxnSpPr>
        <p:spPr>
          <a:xfrm flipH="1">
            <a:off x="4471008" y="1377118"/>
            <a:ext cx="59140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2" name="14 Conector recto de flecha"/>
          <p:cNvCxnSpPr/>
          <p:nvPr/>
        </p:nvCxnSpPr>
        <p:spPr>
          <a:xfrm flipH="1" flipV="1">
            <a:off x="4409674" y="4703890"/>
            <a:ext cx="635800" cy="6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3" name="14 Conector recto de flecha"/>
          <p:cNvCxnSpPr>
            <a:stCxn id="89" idx="2"/>
          </p:cNvCxnSpPr>
          <p:nvPr/>
        </p:nvCxnSpPr>
        <p:spPr>
          <a:xfrm flipV="1">
            <a:off x="4432583" y="615037"/>
            <a:ext cx="3440815" cy="347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01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sz="1800" dirty="0" smtClean="0">
                <a:solidFill>
                  <a:schemeClr val="tx1"/>
                </a:solidFill>
              </a:rPr>
              <a:t>Conteste las siguientes preguntas en su</a:t>
            </a:r>
            <a:r>
              <a:rPr lang="es-MX" sz="1800" b="1" u="sng" dirty="0" smtClean="0">
                <a:solidFill>
                  <a:schemeClr val="tx1"/>
                </a:solidFill>
              </a:rPr>
              <a:t> hoja de trabajo</a:t>
            </a:r>
            <a:r>
              <a:rPr lang="es-MX" sz="1800" dirty="0" smtClean="0">
                <a:solidFill>
                  <a:schemeClr val="tx1"/>
                </a:solidFill>
              </a:rPr>
              <a:t/>
            </a:r>
            <a:br>
              <a:rPr lang="es-MX" sz="1800" dirty="0" smtClean="0">
                <a:solidFill>
                  <a:schemeClr val="tx1"/>
                </a:solidFill>
              </a:rPr>
            </a:br>
            <a:r>
              <a:rPr lang="es-MX" sz="1800" dirty="0" smtClean="0">
                <a:solidFill>
                  <a:schemeClr val="tx1"/>
                </a:solidFill>
              </a:rPr>
              <a:t>1) ¿Como funciona la instrucción BSF?</a:t>
            </a:r>
            <a:br>
              <a:rPr lang="es-MX" sz="1800" dirty="0" smtClean="0">
                <a:solidFill>
                  <a:schemeClr val="tx1"/>
                </a:solidFill>
              </a:rPr>
            </a:br>
            <a:r>
              <a:rPr lang="es-MX" sz="1800" dirty="0" smtClean="0">
                <a:solidFill>
                  <a:schemeClr val="tx1"/>
                </a:solidFill>
              </a:rPr>
              <a:t>2) ¿Cómo funciona la instrucción BCF?</a:t>
            </a:r>
            <a:br>
              <a:rPr lang="es-MX" sz="1800" dirty="0" smtClean="0">
                <a:solidFill>
                  <a:schemeClr val="tx1"/>
                </a:solidFill>
              </a:rPr>
            </a:br>
            <a:r>
              <a:rPr lang="es-MX" sz="1800" dirty="0" smtClean="0">
                <a:solidFill>
                  <a:schemeClr val="tx1"/>
                </a:solidFill>
              </a:rPr>
              <a:t>3) </a:t>
            </a:r>
            <a:r>
              <a:rPr lang="es-MX" sz="1800" dirty="0">
                <a:solidFill>
                  <a:schemeClr val="tx1"/>
                </a:solidFill>
              </a:rPr>
              <a:t>¿Cómo funciona la instrucción </a:t>
            </a:r>
            <a:r>
              <a:rPr lang="es-MX" sz="1800" dirty="0" smtClean="0">
                <a:solidFill>
                  <a:schemeClr val="tx1"/>
                </a:solidFill>
              </a:rPr>
              <a:t>BTFSS?</a:t>
            </a:r>
            <a:br>
              <a:rPr lang="es-MX" sz="1800" dirty="0" smtClean="0">
                <a:solidFill>
                  <a:schemeClr val="tx1"/>
                </a:solidFill>
              </a:rPr>
            </a:br>
            <a:r>
              <a:rPr lang="es-MX" sz="1800" dirty="0" smtClean="0">
                <a:solidFill>
                  <a:schemeClr val="tx1"/>
                </a:solidFill>
              </a:rPr>
              <a:t>4) ¿Cómo </a:t>
            </a:r>
            <a:r>
              <a:rPr lang="es-MX" sz="1800" dirty="0">
                <a:solidFill>
                  <a:schemeClr val="tx1"/>
                </a:solidFill>
              </a:rPr>
              <a:t>funciona la instrucción BTFSC</a:t>
            </a:r>
            <a:r>
              <a:rPr lang="es-MX" sz="1800" dirty="0" smtClean="0">
                <a:solidFill>
                  <a:schemeClr val="tx1"/>
                </a:solidFill>
              </a:rPr>
              <a:t>?</a:t>
            </a:r>
            <a:br>
              <a:rPr lang="es-MX" sz="1800" dirty="0" smtClean="0">
                <a:solidFill>
                  <a:schemeClr val="tx1"/>
                </a:solidFill>
              </a:rPr>
            </a:br>
            <a:r>
              <a:rPr lang="es-MX" sz="1800" dirty="0">
                <a:solidFill>
                  <a:schemeClr val="tx1"/>
                </a:solidFill>
              </a:rPr>
              <a:t> </a:t>
            </a:r>
            <a:r>
              <a:rPr lang="es-MX" sz="1800" dirty="0" smtClean="0">
                <a:solidFill>
                  <a:schemeClr val="tx1"/>
                </a:solidFill>
              </a:rPr>
              <a:t>Realizar una adecuación al código, en la parte incremental,</a:t>
            </a:r>
            <a:br>
              <a:rPr lang="es-MX" sz="1800" dirty="0" smtClean="0">
                <a:solidFill>
                  <a:schemeClr val="tx1"/>
                </a:solidFill>
              </a:rPr>
            </a:br>
            <a:r>
              <a:rPr lang="es-MX" sz="1800" dirty="0" smtClean="0">
                <a:solidFill>
                  <a:schemeClr val="tx1"/>
                </a:solidFill>
              </a:rPr>
              <a:t>donde si llega el valor de PORTB a 9 no permita que se incremente.</a:t>
            </a:r>
            <a:br>
              <a:rPr lang="es-MX" sz="1800" dirty="0" smtClean="0">
                <a:solidFill>
                  <a:schemeClr val="tx1"/>
                </a:solidFill>
              </a:rPr>
            </a:br>
            <a:r>
              <a:rPr lang="es-MX" sz="1800" dirty="0" smtClean="0">
                <a:solidFill>
                  <a:schemeClr val="tx1"/>
                </a:solidFill>
              </a:rPr>
              <a:t>Agregar la apantalla de simulación donde esto funcione.</a:t>
            </a:r>
            <a:br>
              <a:rPr lang="es-MX" sz="1800" dirty="0" smtClean="0">
                <a:solidFill>
                  <a:schemeClr val="tx1"/>
                </a:solidFill>
              </a:rPr>
            </a:br>
            <a:r>
              <a:rPr lang="es-MX" sz="1800" dirty="0">
                <a:solidFill>
                  <a:schemeClr val="tx1"/>
                </a:solidFill>
              </a:rPr>
              <a:t/>
            </a:r>
            <a:br>
              <a:rPr lang="es-MX" sz="1800" dirty="0">
                <a:solidFill>
                  <a:schemeClr val="tx1"/>
                </a:solidFill>
              </a:rPr>
            </a:br>
            <a:r>
              <a:rPr lang="es-MX" sz="1800" dirty="0">
                <a:solidFill>
                  <a:schemeClr val="tx1"/>
                </a:solidFill>
              </a:rPr>
              <a:t/>
            </a:r>
            <a:br>
              <a:rPr lang="es-MX" sz="1800" dirty="0">
                <a:solidFill>
                  <a:schemeClr val="tx1"/>
                </a:solidFill>
              </a:rPr>
            </a:br>
            <a:endParaRPr lang="es-MX" sz="1800" dirty="0">
              <a:solidFill>
                <a:schemeClr val="tx1"/>
              </a:solidFill>
            </a:endParaRPr>
          </a:p>
        </p:txBody>
      </p:sp>
    </p:spTree>
    <p:extLst>
      <p:ext uri="{BB962C8B-B14F-4D97-AF65-F5344CB8AC3E}">
        <p14:creationId xmlns:p14="http://schemas.microsoft.com/office/powerpoint/2010/main" val="279384896"/>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982</TotalTime>
  <Words>237</Words>
  <Application>Microsoft Office PowerPoint</Application>
  <PresentationFormat>Panorámica</PresentationFormat>
  <Paragraphs>65</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Trebuchet MS</vt:lpstr>
      <vt:lpstr>Wingdings 3</vt:lpstr>
      <vt:lpstr>Faceta</vt:lpstr>
      <vt:lpstr>Presentación de PowerPoint</vt:lpstr>
      <vt:lpstr>Presentación de PowerPoint</vt:lpstr>
      <vt:lpstr>Conteste las siguientes preguntas en su hoja de trabajo 1) ¿Como funciona la instrucción BSF? 2) ¿Cómo funciona la instrucción BCF? 3) ¿Cómo funciona la instrucción BTFSS? 4) ¿Cómo funciona la instrucción BTFSC?  Realizar una adecuación al código, en la parte incremental, donde si llega el valor de PORTB a 9 no permita que se incremente. Agregar la apantalla de simulación donde esto funcione.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CHARLES ESTRADA</dc:creator>
  <cp:lastModifiedBy>CHARLES ESTRADA</cp:lastModifiedBy>
  <cp:revision>73</cp:revision>
  <dcterms:created xsi:type="dcterms:W3CDTF">2020-04-06T02:22:06Z</dcterms:created>
  <dcterms:modified xsi:type="dcterms:W3CDTF">2021-05-27T03:51:02Z</dcterms:modified>
</cp:coreProperties>
</file>