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3" r:id="rId2"/>
    <p:sldId id="27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CuadroTexto"/>
          <p:cNvSpPr txBox="1"/>
          <p:nvPr/>
        </p:nvSpPr>
        <p:spPr>
          <a:xfrm>
            <a:off x="5919058" y="554659"/>
            <a:ext cx="253025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;configurar el puerto</a:t>
            </a:r>
          </a:p>
          <a:p>
            <a:r>
              <a:rPr lang="es-MX" sz="1600" dirty="0" smtClean="0"/>
              <a:t>BSF STATUS,RP0</a:t>
            </a:r>
          </a:p>
          <a:p>
            <a:r>
              <a:rPr lang="es-MX" sz="1600" dirty="0" smtClean="0"/>
              <a:t>CLRF TRISB</a:t>
            </a:r>
          </a:p>
          <a:p>
            <a:r>
              <a:rPr lang="es-MX" sz="1600" dirty="0" smtClean="0"/>
              <a:t>BSF TRISA,2</a:t>
            </a:r>
          </a:p>
          <a:p>
            <a:r>
              <a:rPr lang="es-MX" sz="1600" dirty="0" smtClean="0"/>
              <a:t>BSF TRISA,3</a:t>
            </a:r>
          </a:p>
          <a:p>
            <a:r>
              <a:rPr lang="es-MX" sz="1600" dirty="0" smtClean="0"/>
              <a:t>BSF TRISA,4</a:t>
            </a:r>
          </a:p>
          <a:p>
            <a:r>
              <a:rPr lang="es-MX" sz="1600" dirty="0" smtClean="0"/>
              <a:t>BCF STATUS,RP0</a:t>
            </a:r>
          </a:p>
          <a:p>
            <a:r>
              <a:rPr lang="es-MX" sz="1600" dirty="0" smtClean="0"/>
              <a:t>INICIO:</a:t>
            </a:r>
          </a:p>
          <a:p>
            <a:r>
              <a:rPr lang="es-MX" sz="1600" dirty="0" smtClean="0"/>
              <a:t>BTFSC PORTA,0</a:t>
            </a:r>
          </a:p>
          <a:p>
            <a:r>
              <a:rPr lang="es-MX" sz="1600" dirty="0" smtClean="0"/>
              <a:t>GOTO VALOR1</a:t>
            </a:r>
          </a:p>
          <a:p>
            <a:r>
              <a:rPr lang="es-MX" sz="1600" dirty="0" smtClean="0"/>
              <a:t>BTFSC PORTA,1</a:t>
            </a:r>
          </a:p>
          <a:p>
            <a:r>
              <a:rPr lang="es-MX" sz="1600" dirty="0" smtClean="0"/>
              <a:t>GOTO VALOR2</a:t>
            </a:r>
          </a:p>
          <a:p>
            <a:r>
              <a:rPr lang="es-MX" sz="1600" dirty="0" smtClean="0"/>
              <a:t>BTFSC PORTA,2</a:t>
            </a:r>
          </a:p>
          <a:p>
            <a:r>
              <a:rPr lang="es-MX" sz="1600" dirty="0" smtClean="0"/>
              <a:t>GOTO COMPARAR</a:t>
            </a:r>
          </a:p>
          <a:p>
            <a:r>
              <a:rPr lang="es-MX" sz="1600" dirty="0" smtClean="0"/>
              <a:t>GOTO INICIO</a:t>
            </a:r>
          </a:p>
          <a:p>
            <a:r>
              <a:rPr lang="es-MX" sz="1600" dirty="0" smtClean="0">
                <a:solidFill>
                  <a:srgbClr val="FF0000"/>
                </a:solidFill>
              </a:rPr>
              <a:t>;PONER SALTOS DEBAJO</a:t>
            </a:r>
            <a:endParaRPr lang="es-MX" sz="1600" dirty="0">
              <a:solidFill>
                <a:srgbClr val="FF0000"/>
              </a:solidFill>
            </a:endParaRPr>
          </a:p>
        </p:txBody>
      </p:sp>
      <p:sp>
        <p:nvSpPr>
          <p:cNvPr id="5" name="36 CuadroTexto"/>
          <p:cNvSpPr txBox="1"/>
          <p:nvPr/>
        </p:nvSpPr>
        <p:spPr>
          <a:xfrm>
            <a:off x="9299224" y="350472"/>
            <a:ext cx="29974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rgbClr val="FF0000"/>
                </a:solidFill>
              </a:rPr>
              <a:t>;SALTOS</a:t>
            </a:r>
          </a:p>
          <a:p>
            <a:r>
              <a:rPr lang="es-MX" sz="1600" dirty="0" smtClean="0"/>
              <a:t>VALOR1:</a:t>
            </a:r>
          </a:p>
          <a:p>
            <a:r>
              <a:rPr lang="es-MX" sz="1600" dirty="0" smtClean="0"/>
              <a:t>BTFSC PORTA,0; ESPERA EL 0</a:t>
            </a:r>
          </a:p>
          <a:p>
            <a:r>
              <a:rPr lang="es-MX" sz="1600" dirty="0" smtClean="0"/>
              <a:t>GOTO VALOR1</a:t>
            </a:r>
          </a:p>
          <a:p>
            <a:r>
              <a:rPr lang="es-MX" sz="1600" dirty="0" smtClean="0">
                <a:solidFill>
                  <a:srgbClr val="FF0000"/>
                </a:solidFill>
              </a:rPr>
              <a:t>;CODIGO</a:t>
            </a:r>
          </a:p>
          <a:p>
            <a:r>
              <a:rPr lang="es-MX" sz="1600" dirty="0" smtClean="0"/>
              <a:t>GOTO INICIO; IR AL INICIO</a:t>
            </a:r>
          </a:p>
          <a:p>
            <a:r>
              <a:rPr lang="es-MX" sz="1600" dirty="0" smtClean="0"/>
              <a:t>VALOR2:</a:t>
            </a:r>
          </a:p>
          <a:p>
            <a:r>
              <a:rPr lang="es-MX" sz="1600" dirty="0" smtClean="0"/>
              <a:t>BTFSC PORTA,1</a:t>
            </a:r>
          </a:p>
          <a:p>
            <a:r>
              <a:rPr lang="es-MX" sz="1600" dirty="0" smtClean="0"/>
              <a:t>GOTO VALOR2</a:t>
            </a:r>
          </a:p>
          <a:p>
            <a:r>
              <a:rPr lang="es-MX" sz="1600" dirty="0" smtClean="0">
                <a:solidFill>
                  <a:srgbClr val="FF0000"/>
                </a:solidFill>
              </a:rPr>
              <a:t>;CODIGO</a:t>
            </a:r>
          </a:p>
          <a:p>
            <a:r>
              <a:rPr lang="es-MX" sz="1600" dirty="0" smtClean="0"/>
              <a:t>GOTO INICIO</a:t>
            </a:r>
          </a:p>
          <a:p>
            <a:r>
              <a:rPr lang="es-MX" sz="1600" dirty="0" smtClean="0"/>
              <a:t>COMPARAR:</a:t>
            </a:r>
          </a:p>
          <a:p>
            <a:r>
              <a:rPr lang="es-MX" sz="1600" dirty="0" smtClean="0"/>
              <a:t>BTFSC PORTA,2</a:t>
            </a:r>
          </a:p>
          <a:p>
            <a:r>
              <a:rPr lang="es-MX" sz="1600" dirty="0" smtClean="0"/>
              <a:t>GOTO COMPARAR</a:t>
            </a:r>
          </a:p>
          <a:p>
            <a:r>
              <a:rPr lang="es-MX" sz="1600" dirty="0">
                <a:solidFill>
                  <a:srgbClr val="FF0000"/>
                </a:solidFill>
              </a:rPr>
              <a:t>;</a:t>
            </a:r>
            <a:r>
              <a:rPr lang="es-MX" sz="1600" dirty="0" smtClean="0">
                <a:solidFill>
                  <a:srgbClr val="FF0000"/>
                </a:solidFill>
              </a:rPr>
              <a:t>CODIGO</a:t>
            </a:r>
          </a:p>
          <a:p>
            <a:r>
              <a:rPr lang="es-MX" sz="1600" dirty="0" smtClean="0"/>
              <a:t>GOTO INICIO</a:t>
            </a:r>
          </a:p>
          <a:p>
            <a:endParaRPr lang="es-MX" sz="1600" dirty="0" smtClean="0"/>
          </a:p>
          <a:p>
            <a:endParaRPr lang="es-MX" sz="1600" dirty="0" smtClean="0"/>
          </a:p>
          <a:p>
            <a:endParaRPr lang="es-MX" dirty="0"/>
          </a:p>
        </p:txBody>
      </p:sp>
      <p:sp>
        <p:nvSpPr>
          <p:cNvPr id="6" name="1 CuadroTexto"/>
          <p:cNvSpPr txBox="1"/>
          <p:nvPr/>
        </p:nvSpPr>
        <p:spPr>
          <a:xfrm>
            <a:off x="603682" y="948690"/>
            <a:ext cx="336173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PSEUDO CÓDIGO</a:t>
            </a:r>
          </a:p>
          <a:p>
            <a:r>
              <a:rPr lang="es-MX" dirty="0" smtClean="0"/>
              <a:t>INICIO:</a:t>
            </a:r>
          </a:p>
          <a:p>
            <a:r>
              <a:rPr lang="es-MX" dirty="0" smtClean="0"/>
              <a:t>IF (RA0=1)GOTO VALOR1</a:t>
            </a:r>
          </a:p>
          <a:p>
            <a:r>
              <a:rPr lang="es-MX" dirty="0"/>
              <a:t>IF (</a:t>
            </a:r>
            <a:r>
              <a:rPr lang="es-MX" dirty="0" smtClean="0"/>
              <a:t>RA1=1)GOTO VALOR2</a:t>
            </a:r>
          </a:p>
          <a:p>
            <a:r>
              <a:rPr lang="es-MX" dirty="0"/>
              <a:t>IF (</a:t>
            </a:r>
            <a:r>
              <a:rPr lang="es-MX" dirty="0" smtClean="0"/>
              <a:t>RA2=1)GOTO COMPARAR</a:t>
            </a:r>
          </a:p>
          <a:p>
            <a:r>
              <a:rPr lang="es-MX" dirty="0" smtClean="0"/>
              <a:t>GOTO INICIO</a:t>
            </a:r>
          </a:p>
          <a:p>
            <a:r>
              <a:rPr lang="es-MX" dirty="0" smtClean="0"/>
              <a:t>VALOR1:</a:t>
            </a:r>
          </a:p>
          <a:p>
            <a:r>
              <a:rPr lang="es-MX" dirty="0" smtClean="0"/>
              <a:t>W=PORTB</a:t>
            </a:r>
          </a:p>
          <a:p>
            <a:r>
              <a:rPr lang="es-MX" dirty="0" smtClean="0"/>
              <a:t>VALOR1=W</a:t>
            </a:r>
          </a:p>
          <a:p>
            <a:r>
              <a:rPr lang="es-MX" dirty="0" smtClean="0"/>
              <a:t>GOTO INICIO:</a:t>
            </a:r>
            <a:endParaRPr lang="es-MX" dirty="0"/>
          </a:p>
          <a:p>
            <a:r>
              <a:rPr lang="es-MX" dirty="0" smtClean="0"/>
              <a:t>VALOR2:</a:t>
            </a:r>
            <a:endParaRPr lang="es-MX" dirty="0"/>
          </a:p>
          <a:p>
            <a:r>
              <a:rPr lang="es-MX" dirty="0" smtClean="0"/>
              <a:t>W=PORTB</a:t>
            </a:r>
          </a:p>
          <a:p>
            <a:r>
              <a:rPr lang="es-MX" dirty="0" smtClean="0"/>
              <a:t>VALOR2=W</a:t>
            </a:r>
            <a:endParaRPr lang="es-MX" dirty="0"/>
          </a:p>
          <a:p>
            <a:r>
              <a:rPr lang="es-MX" dirty="0"/>
              <a:t>GOTO INICIO</a:t>
            </a:r>
            <a:r>
              <a:rPr lang="es-MX" dirty="0" smtClean="0"/>
              <a:t>:</a:t>
            </a:r>
          </a:p>
          <a:p>
            <a:r>
              <a:rPr lang="es-MX" dirty="0" smtClean="0"/>
              <a:t>COMPARAR:</a:t>
            </a:r>
          </a:p>
          <a:p>
            <a:r>
              <a:rPr lang="es-MX" dirty="0" smtClean="0"/>
              <a:t>IF(VALOR1&gt;VALOR2)</a:t>
            </a:r>
          </a:p>
          <a:p>
            <a:r>
              <a:rPr lang="es-MX" dirty="0" smtClean="0"/>
              <a:t>PORTB=VALOR1</a:t>
            </a:r>
          </a:p>
          <a:p>
            <a:r>
              <a:rPr lang="es-MX" dirty="0" smtClean="0"/>
              <a:t>ELSE: PORTB=VALOR2</a:t>
            </a:r>
            <a:endParaRPr lang="es-MX" dirty="0"/>
          </a:p>
          <a:p>
            <a:r>
              <a:rPr lang="es-MX" dirty="0" smtClean="0"/>
              <a:t>GOTO INICIO</a:t>
            </a:r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2" name="CuadroTexto 1"/>
          <p:cNvSpPr txBox="1"/>
          <p:nvPr/>
        </p:nvSpPr>
        <p:spPr>
          <a:xfrm>
            <a:off x="603682" y="279451"/>
            <a:ext cx="4465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Uso de botonadura de escalera para Comparar 2 valores y mostrar el mayor</a:t>
            </a:r>
            <a:endParaRPr lang="es-MX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99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928047" y="733572"/>
            <a:ext cx="5666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Crear una señal de reloj de 1000 </a:t>
            </a:r>
            <a:r>
              <a:rPr lang="es-MX" dirty="0" err="1" smtClean="0"/>
              <a:t>hz</a:t>
            </a:r>
            <a:r>
              <a:rPr lang="es-MX" dirty="0" smtClean="0"/>
              <a:t>, el cual tiene un periodo de 1 milisegundos. Para ello debemos considerar</a:t>
            </a:r>
            <a:endParaRPr lang="es-MX" dirty="0"/>
          </a:p>
          <a:p>
            <a:endParaRPr lang="es-MX" dirty="0"/>
          </a:p>
        </p:txBody>
      </p:sp>
      <p:cxnSp>
        <p:nvCxnSpPr>
          <p:cNvPr id="21" name="20 Conector recto de flecha"/>
          <p:cNvCxnSpPr/>
          <p:nvPr/>
        </p:nvCxnSpPr>
        <p:spPr>
          <a:xfrm flipH="1">
            <a:off x="2006718" y="2372920"/>
            <a:ext cx="2" cy="3136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Rectángulo"/>
          <p:cNvSpPr/>
          <p:nvPr/>
        </p:nvSpPr>
        <p:spPr>
          <a:xfrm>
            <a:off x="7960248" y="3695809"/>
            <a:ext cx="504114" cy="28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Sí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938181" y="2081371"/>
            <a:ext cx="2074095" cy="26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BIT DE SALIDA =H</a:t>
            </a:r>
            <a:endParaRPr lang="es-MX" dirty="0"/>
          </a:p>
        </p:txBody>
      </p:sp>
      <p:sp>
        <p:nvSpPr>
          <p:cNvPr id="29" name="28 Decisión"/>
          <p:cNvSpPr/>
          <p:nvPr/>
        </p:nvSpPr>
        <p:spPr>
          <a:xfrm>
            <a:off x="6899593" y="2652575"/>
            <a:ext cx="1802748" cy="84616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/>
              <a:t>Valor </a:t>
            </a:r>
            <a:r>
              <a:rPr lang="es-MX" sz="1050" dirty="0" smtClean="0"/>
              <a:t>Retardo</a:t>
            </a:r>
            <a:endParaRPr lang="es-MX" sz="1050" dirty="0"/>
          </a:p>
          <a:p>
            <a:pPr algn="ctr"/>
            <a:r>
              <a:rPr lang="es-MX" sz="1400" dirty="0" smtClean="0"/>
              <a:t>=0</a:t>
            </a:r>
            <a:endParaRPr lang="es-MX" sz="1400" dirty="0"/>
          </a:p>
        </p:txBody>
      </p:sp>
      <p:cxnSp>
        <p:nvCxnSpPr>
          <p:cNvPr id="30" name="29 Conector recto de flecha"/>
          <p:cNvCxnSpPr/>
          <p:nvPr/>
        </p:nvCxnSpPr>
        <p:spPr>
          <a:xfrm>
            <a:off x="6298612" y="2040955"/>
            <a:ext cx="59140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>
            <a:off x="6722133" y="2958911"/>
            <a:ext cx="0" cy="7921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 flipH="1">
            <a:off x="346960" y="4759272"/>
            <a:ext cx="16025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Rectángulo"/>
          <p:cNvSpPr/>
          <p:nvPr/>
        </p:nvSpPr>
        <p:spPr>
          <a:xfrm>
            <a:off x="5772775" y="3220746"/>
            <a:ext cx="504114" cy="28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No</a:t>
            </a:r>
          </a:p>
        </p:txBody>
      </p:sp>
      <p:sp>
        <p:nvSpPr>
          <p:cNvPr id="39" name="38 Rectángulo"/>
          <p:cNvSpPr/>
          <p:nvPr/>
        </p:nvSpPr>
        <p:spPr>
          <a:xfrm>
            <a:off x="5456311" y="2652575"/>
            <a:ext cx="504114" cy="28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Sí</a:t>
            </a:r>
          </a:p>
        </p:txBody>
      </p:sp>
      <p:cxnSp>
        <p:nvCxnSpPr>
          <p:cNvPr id="40" name="39 Conector recto"/>
          <p:cNvCxnSpPr/>
          <p:nvPr/>
        </p:nvCxnSpPr>
        <p:spPr>
          <a:xfrm>
            <a:off x="1965090" y="4304814"/>
            <a:ext cx="0" cy="4362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 flipH="1">
            <a:off x="9336230" y="567671"/>
            <a:ext cx="67949" cy="60125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"/>
          <p:cNvCxnSpPr/>
          <p:nvPr/>
        </p:nvCxnSpPr>
        <p:spPr>
          <a:xfrm>
            <a:off x="4667674" y="4105604"/>
            <a:ext cx="78863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>
            <a:endCxn id="29" idx="0"/>
          </p:cNvCxnSpPr>
          <p:nvPr/>
        </p:nvCxnSpPr>
        <p:spPr>
          <a:xfrm flipH="1">
            <a:off x="7800967" y="2211507"/>
            <a:ext cx="5274" cy="4410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Rectángulo"/>
          <p:cNvSpPr/>
          <p:nvPr/>
        </p:nvSpPr>
        <p:spPr>
          <a:xfrm>
            <a:off x="6707967" y="4105604"/>
            <a:ext cx="1836787" cy="27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COMPARAR</a:t>
            </a:r>
            <a:endParaRPr lang="es-MX" dirty="0"/>
          </a:p>
        </p:txBody>
      </p:sp>
      <p:cxnSp>
        <p:nvCxnSpPr>
          <p:cNvPr id="70" name="69 Conector recto de flecha"/>
          <p:cNvCxnSpPr/>
          <p:nvPr/>
        </p:nvCxnSpPr>
        <p:spPr>
          <a:xfrm flipH="1">
            <a:off x="7817986" y="4198954"/>
            <a:ext cx="2" cy="5648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3"/>
          <p:cNvSpPr txBox="1"/>
          <p:nvPr/>
        </p:nvSpPr>
        <p:spPr>
          <a:xfrm>
            <a:off x="858852" y="55336"/>
            <a:ext cx="768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/>
              <a:t>Temporización</a:t>
            </a:r>
            <a:endParaRPr lang="es-MX" sz="3600" dirty="0"/>
          </a:p>
        </p:txBody>
      </p:sp>
      <p:sp>
        <p:nvSpPr>
          <p:cNvPr id="37" name="26 Rectángulo"/>
          <p:cNvSpPr/>
          <p:nvPr/>
        </p:nvSpPr>
        <p:spPr>
          <a:xfrm>
            <a:off x="6722133" y="1336829"/>
            <a:ext cx="2074095" cy="26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RETARDO</a:t>
            </a:r>
            <a:endParaRPr lang="es-MX" dirty="0"/>
          </a:p>
        </p:txBody>
      </p:sp>
      <p:sp>
        <p:nvSpPr>
          <p:cNvPr id="42" name="26 Rectángulo"/>
          <p:cNvSpPr/>
          <p:nvPr/>
        </p:nvSpPr>
        <p:spPr>
          <a:xfrm>
            <a:off x="938180" y="3364616"/>
            <a:ext cx="2074095" cy="26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/>
              <a:t>BIT DE SALIDA =L</a:t>
            </a:r>
            <a:endParaRPr lang="es-MX" dirty="0"/>
          </a:p>
        </p:txBody>
      </p:sp>
      <p:sp>
        <p:nvSpPr>
          <p:cNvPr id="44" name="26 Rectángulo"/>
          <p:cNvSpPr/>
          <p:nvPr/>
        </p:nvSpPr>
        <p:spPr>
          <a:xfrm>
            <a:off x="928046" y="2708094"/>
            <a:ext cx="2074095" cy="26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RETARDO</a:t>
            </a:r>
            <a:endParaRPr lang="es-MX" dirty="0"/>
          </a:p>
        </p:txBody>
      </p:sp>
      <p:cxnSp>
        <p:nvCxnSpPr>
          <p:cNvPr id="46" name="20 Conector recto de flecha"/>
          <p:cNvCxnSpPr/>
          <p:nvPr/>
        </p:nvCxnSpPr>
        <p:spPr>
          <a:xfrm flipH="1">
            <a:off x="1965091" y="3014076"/>
            <a:ext cx="2" cy="3136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26 Rectángulo"/>
          <p:cNvSpPr/>
          <p:nvPr/>
        </p:nvSpPr>
        <p:spPr>
          <a:xfrm>
            <a:off x="928043" y="4029845"/>
            <a:ext cx="2074095" cy="26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RETARDO</a:t>
            </a:r>
            <a:endParaRPr lang="es-MX" dirty="0"/>
          </a:p>
        </p:txBody>
      </p:sp>
      <p:cxnSp>
        <p:nvCxnSpPr>
          <p:cNvPr id="49" name="20 Conector recto de flecha"/>
          <p:cNvCxnSpPr/>
          <p:nvPr/>
        </p:nvCxnSpPr>
        <p:spPr>
          <a:xfrm flipH="1">
            <a:off x="1984141" y="3661776"/>
            <a:ext cx="2" cy="3136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39 Conector recto"/>
          <p:cNvCxnSpPr/>
          <p:nvPr/>
        </p:nvCxnSpPr>
        <p:spPr>
          <a:xfrm flipH="1">
            <a:off x="7958134" y="3671777"/>
            <a:ext cx="12252" cy="6406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20 Conector recto de flecha"/>
          <p:cNvCxnSpPr>
            <a:endCxn id="27" idx="1"/>
          </p:cNvCxnSpPr>
          <p:nvPr/>
        </p:nvCxnSpPr>
        <p:spPr>
          <a:xfrm>
            <a:off x="346960" y="2211506"/>
            <a:ext cx="591221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31 Conector recto"/>
          <p:cNvCxnSpPr/>
          <p:nvPr/>
        </p:nvCxnSpPr>
        <p:spPr>
          <a:xfrm flipH="1">
            <a:off x="326329" y="2211506"/>
            <a:ext cx="24366" cy="2547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64 Rectángulo"/>
          <p:cNvSpPr/>
          <p:nvPr/>
        </p:nvSpPr>
        <p:spPr>
          <a:xfrm>
            <a:off x="6899592" y="1897889"/>
            <a:ext cx="1836787" cy="27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Valor Retardo-1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490188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1245</TotalTime>
  <Words>177</Words>
  <Application>Microsoft Office PowerPoint</Application>
  <PresentationFormat>Panorámica</PresentationFormat>
  <Paragraphs>67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CHARLES ESTRADA</dc:creator>
  <cp:lastModifiedBy>CHARLES ESTRADA</cp:lastModifiedBy>
  <cp:revision>78</cp:revision>
  <dcterms:created xsi:type="dcterms:W3CDTF">2020-04-06T02:22:06Z</dcterms:created>
  <dcterms:modified xsi:type="dcterms:W3CDTF">2021-12-08T05:03:29Z</dcterms:modified>
</cp:coreProperties>
</file>