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3946"/>
  </p:normalViewPr>
  <p:slideViewPr>
    <p:cSldViewPr snapToGrid="0">
      <p:cViewPr varScale="1">
        <p:scale>
          <a:sx n="70" d="100"/>
          <a:sy n="70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5648-4900-472E-D5D6-C1CC38956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95AC1-0B7C-8862-B773-6E057BDA2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AC43D-17CA-4A30-F767-54681513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0A3B-D3CE-DA4F-954B-E4E8E32045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A6659-95CB-3940-04D4-C61B124D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D561C-A81A-BACA-CE67-70F85345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83A0-3A1E-C24F-8777-2C8E669B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4467-0892-46CE-479A-93283395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F98E0-691A-47EE-851F-D9B125135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9624-CF87-B99E-917C-C53F92C0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0A3B-D3CE-DA4F-954B-E4E8E32045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4904-73C8-E795-D9DA-419108ED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AC990-FF0F-50E1-07A9-11C2D2A8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83A0-3A1E-C24F-8777-2C8E669B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7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224F0-1566-9A9B-4336-120FECE9F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C0F16-EB80-9828-6311-CBF291F1E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85201-E11C-8041-8323-6C28CB1B3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0A3B-D3CE-DA4F-954B-E4E8E32045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D5C1D-D9B6-0F42-DF3E-C2B817E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9BA5B-0AAE-6B58-FC74-45074BEC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83A0-3A1E-C24F-8777-2C8E669B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2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3ECF-2B60-A8C2-5CD2-99FAA287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B48A-5B6C-6882-356E-515635A1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9E52-CEC1-3C55-9FDB-83708929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0A3B-D3CE-DA4F-954B-E4E8E32045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6192-803F-74F4-93D0-411C01AF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0B44-D0C0-C308-3381-0F5B31F0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83A0-3A1E-C24F-8777-2C8E669B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AAEC-C82C-09D0-623B-368339CD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53546-435B-0E86-5A17-C1553361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82D11-E517-9793-FA36-4B14232A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0A3B-D3CE-DA4F-954B-E4E8E32045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E34E-0DF7-9A4D-6524-76494193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33818-C6B0-9FBA-0C81-628212F7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83A0-3A1E-C24F-8777-2C8E669B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86CE-0093-E0FF-4A54-2A2E5124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421D-A7E9-9097-C020-BA92C1814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86A4E-BF9C-861F-FD29-12C9B933F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255D6-4C89-505D-0516-D2794E6A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0A3B-D3CE-DA4F-954B-E4E8E32045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895DD-83D8-04C4-F9DD-0217DA0B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4707A-049F-3B16-EA11-DB70C65D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83A0-3A1E-C24F-8777-2C8E669B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7CFE-9EC2-81AA-FF7D-8B3892EF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4AE35-3B1E-CF86-0E1B-23EF0FC0F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7662A-609F-EB55-84CD-ADD151A35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06140-6D0C-AC1C-FE05-9D1AFC3E5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04E48-968C-FBEC-906F-16B8FD015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D33CD-3207-D4EE-90AB-6B1FC646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0A3B-D3CE-DA4F-954B-E4E8E32045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D6345-21D0-CB9B-4F4D-D41D0CE4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DA165-8E74-8034-CA5A-98444F06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83A0-3A1E-C24F-8777-2C8E669B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5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916B-9886-2CE0-DF2C-B9D4A134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75589-A16D-B23C-4053-08FD486D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0A3B-D3CE-DA4F-954B-E4E8E32045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ECA8B-2F5B-84A1-CCB7-54314DEE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D84AE-9BC2-A755-57FD-7DF6E6386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83A0-3A1E-C24F-8777-2C8E669B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4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6EA94-8E37-9E70-51E9-8C7373B3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0A3B-D3CE-DA4F-954B-E4E8E32045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9148B-34DC-CA59-203D-B1B27B57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44E28-A9FE-945B-32A2-9182FFC8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83A0-3A1E-C24F-8777-2C8E669B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2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D1AE-2136-78CC-3BF9-82DCF20F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1F9F-487A-0652-AF3F-AC7A75BA5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C39BC-93A2-01EA-926A-FD317C2DC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8C162-48CC-FDD4-5981-83F622D2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0A3B-D3CE-DA4F-954B-E4E8E32045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CE7CD-1440-9DD8-B8C3-F618C879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8B084-194C-1075-AE09-DFA1970E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83A0-3A1E-C24F-8777-2C8E669B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9FE-42C7-1259-62EE-A2E6BD63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41740-38F2-2DCC-988A-8335C3174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DB714-2D20-5F27-E2F6-C472BFE8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75C81-8BFF-9A63-A6DA-9EBB9084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0A3B-D3CE-DA4F-954B-E4E8E32045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39285-83B2-5572-6FC0-D743A9C7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1390B-1620-7B78-ECE6-ECF4D9A2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C83A0-3A1E-C24F-8777-2C8E669B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5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AC406-0A77-749A-5D78-AFA2CC12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4E841-B062-9B1F-BB70-6CB044A72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9731-C8AA-7515-88CF-268328986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10A3B-D3CE-DA4F-954B-E4E8E32045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4AD0E-01B8-321F-76C8-AA2E4A7AF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44FA-65C9-8D98-A2A6-E4C4DEFF6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C83A0-3A1E-C24F-8777-2C8E669B3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1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b5719@nyu.edu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package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12AF-3A95-1402-2A24-7F38B063C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56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CSCI-UA-102-011-Spring-2025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C16C5-BB8D-0724-F7FD-32EC76C63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3960"/>
            <a:ext cx="9144000" cy="1655762"/>
          </a:xfrm>
        </p:spPr>
        <p:txBody>
          <a:bodyPr/>
          <a:lstStyle/>
          <a:p>
            <a:r>
              <a:rPr lang="en-US" dirty="0"/>
              <a:t>Recitation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5679E-DAE9-A764-5CBB-5F1BE83B387D}"/>
              </a:ext>
            </a:extLst>
          </p:cNvPr>
          <p:cNvSpPr txBox="1"/>
          <p:nvPr/>
        </p:nvSpPr>
        <p:spPr>
          <a:xfrm>
            <a:off x="10127848" y="6076708"/>
            <a:ext cx="19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Rasmika</a:t>
            </a:r>
            <a:r>
              <a:rPr lang="en-US" dirty="0"/>
              <a:t> Billa</a:t>
            </a:r>
          </a:p>
          <a:p>
            <a:r>
              <a:rPr lang="en-US" dirty="0"/>
              <a:t>       (01/24/2025)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F45E3-A292-FAEE-EFA4-B4F4F3D24641}"/>
              </a:ext>
            </a:extLst>
          </p:cNvPr>
          <p:cNvSpPr txBox="1"/>
          <p:nvPr/>
        </p:nvSpPr>
        <p:spPr>
          <a:xfrm>
            <a:off x="219919" y="181946"/>
            <a:ext cx="292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91259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19BBA-FF44-5E7D-0FE4-7166F71CE334}"/>
              </a:ext>
            </a:extLst>
          </p:cNvPr>
          <p:cNvSpPr txBox="1"/>
          <p:nvPr/>
        </p:nvSpPr>
        <p:spPr>
          <a:xfrm>
            <a:off x="150471" y="208345"/>
            <a:ext cx="221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33285-01F8-3262-026D-2E977EF5A8A9}"/>
              </a:ext>
            </a:extLst>
          </p:cNvPr>
          <p:cNvSpPr txBox="1"/>
          <p:nvPr/>
        </p:nvSpPr>
        <p:spPr>
          <a:xfrm>
            <a:off x="583556" y="725133"/>
            <a:ext cx="111763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 + contact</a:t>
            </a:r>
          </a:p>
          <a:p>
            <a:r>
              <a:rPr lang="en-US" dirty="0"/>
              <a:t>        1. Office hour: Tuesday 1:00 - 3:00PM, Location: 60FifthAve Room 204</a:t>
            </a:r>
          </a:p>
          <a:p>
            <a:r>
              <a:rPr lang="en-US" dirty="0"/>
              <a:t>        2. Email: </a:t>
            </a:r>
            <a:r>
              <a:rPr lang="en-US" dirty="0">
                <a:hlinkClick r:id="rId2"/>
              </a:rPr>
              <a:t>rb5719@nyu.edu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Grading</a:t>
            </a:r>
          </a:p>
          <a:p>
            <a:r>
              <a:rPr lang="en-US" dirty="0"/>
              <a:t>        1. Mid-Term: 20%</a:t>
            </a:r>
          </a:p>
          <a:p>
            <a:r>
              <a:rPr lang="en-US" dirty="0"/>
              <a:t>        2. Final: 30%</a:t>
            </a:r>
          </a:p>
          <a:p>
            <a:r>
              <a:rPr lang="en-US" dirty="0"/>
              <a:t>        3. Quizzes: 30% (6-8)</a:t>
            </a:r>
          </a:p>
          <a:p>
            <a:r>
              <a:rPr lang="en-US" dirty="0"/>
              <a:t>        4. Programming: 20%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Recitation logistics</a:t>
            </a:r>
          </a:p>
          <a:p>
            <a:r>
              <a:rPr lang="en-US" dirty="0"/>
              <a:t>        1. Attendance and participation are required. No recordings.</a:t>
            </a:r>
          </a:p>
          <a:p>
            <a:r>
              <a:rPr lang="en-US" dirty="0"/>
              <a:t>        2. Practice problems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Not graded. But it’s supposed to help you with quizzes.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You should work out the practice problems in groups.</a:t>
            </a:r>
          </a:p>
          <a:p>
            <a:r>
              <a:rPr lang="en-US" dirty="0"/>
              <a:t>        3. Quizzes (20 minutes before the end of the recitation)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content is going to be related to the materials of the week. I will not answer questions regarding the quiz before it takes place.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 will provide my answer before the end of day on Friday (I will try to provide it before 6 PM).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Quizzes should be done by individuals.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85DDA-43E5-22E2-1B52-3B0CB85C2832}"/>
              </a:ext>
            </a:extLst>
          </p:cNvPr>
          <p:cNvSpPr txBox="1"/>
          <p:nvPr/>
        </p:nvSpPr>
        <p:spPr>
          <a:xfrm>
            <a:off x="9767104" y="6474122"/>
            <a:ext cx="242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  <a:t>CSCI-UA-102-011-Spring-2025</a:t>
            </a:r>
            <a:b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437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D7FB1A-74BE-1A4A-901E-615D159F688F}"/>
              </a:ext>
            </a:extLst>
          </p:cNvPr>
          <p:cNvSpPr txBox="1"/>
          <p:nvPr/>
        </p:nvSpPr>
        <p:spPr>
          <a:xfrm>
            <a:off x="787078" y="888621"/>
            <a:ext cx="93986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Download Eclipse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https://www.eclipse.org/downloads/packages/</a:t>
            </a:r>
            <a:endParaRPr lang="en-US" dirty="0"/>
          </a:p>
          <a:p>
            <a:pPr lvl="1"/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Groups (5 mins)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Form Groups of 4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Each group will be given a problem that should be solved among them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After discussing one of the group member has to present the solution</a:t>
            </a:r>
          </a:p>
          <a:p>
            <a:pPr lvl="1"/>
            <a:endParaRPr lang="en-US" dirty="0"/>
          </a:p>
          <a:p>
            <a:r>
              <a:rPr lang="en-US" dirty="0"/>
              <a:t>3.     OOP - Inheritance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38A3A-E6BC-5BF6-C3FB-92F0C2F24A89}"/>
              </a:ext>
            </a:extLst>
          </p:cNvPr>
          <p:cNvSpPr txBox="1"/>
          <p:nvPr/>
        </p:nvSpPr>
        <p:spPr>
          <a:xfrm>
            <a:off x="138897" y="150473"/>
            <a:ext cx="2291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C8662-14D7-27EF-D114-8D7D6E6D80C5}"/>
              </a:ext>
            </a:extLst>
          </p:cNvPr>
          <p:cNvSpPr txBox="1"/>
          <p:nvPr/>
        </p:nvSpPr>
        <p:spPr>
          <a:xfrm>
            <a:off x="9767104" y="6474122"/>
            <a:ext cx="242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  <a:t>CSCI-UA-102-011-Spring-2025</a:t>
            </a:r>
            <a:b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8697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539B5-3FC1-0879-52BD-3A218EA32BE8}"/>
              </a:ext>
            </a:extLst>
          </p:cNvPr>
          <p:cNvSpPr txBox="1"/>
          <p:nvPr/>
        </p:nvSpPr>
        <p:spPr>
          <a:xfrm>
            <a:off x="9767104" y="6474122"/>
            <a:ext cx="242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  <a:t>CSCI-UA-102-011-Spring-2025</a:t>
            </a:r>
            <a:b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1400" dirty="0"/>
          </a:p>
        </p:txBody>
      </p:sp>
      <p:pic>
        <p:nvPicPr>
          <p:cNvPr id="6" name="Picture 5" descr="A page of a computer program&#10;&#10;Description automatically generated">
            <a:extLst>
              <a:ext uri="{FF2B5EF4-FFF2-40B4-BE49-F238E27FC236}">
                <a16:creationId xmlns:a16="http://schemas.microsoft.com/office/drawing/2014/main" id="{03E99750-65C0-A338-009B-6BDB4AEA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0"/>
            <a:ext cx="692000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BFBC73-B24D-E1A9-E581-7FDC41DD078E}"/>
              </a:ext>
            </a:extLst>
          </p:cNvPr>
          <p:cNvSpPr txBox="1"/>
          <p:nvPr/>
        </p:nvSpPr>
        <p:spPr>
          <a:xfrm>
            <a:off x="6925335" y="1301263"/>
            <a:ext cx="4868079" cy="353943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Encapsulation :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current</a:t>
            </a:r>
            <a:r>
              <a:rPr lang="en-US" sz="1600" dirty="0"/>
              <a:t> (Line 5)</a:t>
            </a:r>
          </a:p>
          <a:p>
            <a:pPr marL="342900" indent="-342900">
              <a:buAutoNum type="arabicPeriod"/>
            </a:pPr>
            <a:r>
              <a:rPr lang="en-US" sz="1600" dirty="0"/>
              <a:t>Constructors :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Progression() </a:t>
            </a:r>
            <a:r>
              <a:rPr lang="en-US" sz="1600" dirty="0"/>
              <a:t>(Line 8,11)</a:t>
            </a:r>
            <a:br>
              <a:rPr lang="en-US" sz="1600" dirty="0"/>
            </a:br>
            <a:r>
              <a:rPr lang="en-US" sz="1600" dirty="0"/>
              <a:t>                               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Progression(long start)</a:t>
            </a:r>
          </a:p>
          <a:p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1600" b="1" dirty="0"/>
              <a:t>Line 2</a:t>
            </a:r>
            <a:r>
              <a:rPr lang="en-US" sz="1600" dirty="0"/>
              <a:t>: Class begins.</a:t>
            </a:r>
          </a:p>
          <a:p>
            <a:r>
              <a:rPr lang="en-US" sz="1600" b="1" dirty="0"/>
              <a:t>Line 5</a:t>
            </a:r>
            <a:r>
              <a:rPr lang="en-US" sz="1600" dirty="0"/>
              <a:t>: Variable ‘current’ is declared</a:t>
            </a:r>
            <a:br>
              <a:rPr lang="en-US" sz="1600" dirty="0"/>
            </a:br>
            <a:r>
              <a:rPr lang="en-US" sz="1600" dirty="0"/>
              <a:t>                has current value of the progression</a:t>
            </a:r>
          </a:p>
          <a:p>
            <a:r>
              <a:rPr lang="en-US" sz="1600" b="1" dirty="0"/>
              <a:t>Line 8-11</a:t>
            </a:r>
            <a:r>
              <a:rPr lang="en-US" sz="1600" dirty="0"/>
              <a:t>: Constructor initialization</a:t>
            </a:r>
          </a:p>
          <a:p>
            <a:r>
              <a:rPr lang="en-US" sz="1600" b="1" dirty="0"/>
              <a:t>Line 14-17</a:t>
            </a:r>
            <a:r>
              <a:rPr lang="en-US" sz="1600" dirty="0"/>
              <a:t>: </a:t>
            </a:r>
            <a:r>
              <a:rPr lang="en-US" sz="1600" dirty="0" err="1"/>
              <a:t>nextValue</a:t>
            </a:r>
            <a:r>
              <a:rPr lang="en-US" sz="1600" dirty="0"/>
              <a:t>() </a:t>
            </a:r>
            <a:br>
              <a:rPr lang="en-US" sz="1600" dirty="0"/>
            </a:br>
            <a:r>
              <a:rPr lang="en-US" sz="1600" dirty="0"/>
              <a:t>	  returns the current value </a:t>
            </a:r>
            <a:br>
              <a:rPr lang="en-US" sz="1600" dirty="0"/>
            </a:br>
            <a:r>
              <a:rPr lang="en-US" sz="1600" dirty="0"/>
              <a:t>	  advances the progression</a:t>
            </a:r>
          </a:p>
          <a:p>
            <a:r>
              <a:rPr lang="en-US" sz="1600" b="1" dirty="0"/>
              <a:t>Line 21-23</a:t>
            </a:r>
            <a:r>
              <a:rPr lang="en-US" sz="1600" dirty="0"/>
              <a:t>: advance() increments current by 1</a:t>
            </a:r>
          </a:p>
          <a:p>
            <a:r>
              <a:rPr lang="en-US" sz="1600" b="1" dirty="0"/>
              <a:t>Line 26-31</a:t>
            </a:r>
            <a:r>
              <a:rPr lang="en-US" sz="1600" dirty="0"/>
              <a:t>: </a:t>
            </a:r>
            <a:r>
              <a:rPr lang="en-US" sz="1600" dirty="0" err="1"/>
              <a:t>printProgression</a:t>
            </a:r>
            <a:r>
              <a:rPr lang="en-US" sz="1600" dirty="0"/>
              <a:t>() </a:t>
            </a:r>
            <a:br>
              <a:rPr lang="en-US" sz="1600" dirty="0"/>
            </a:br>
            <a:r>
              <a:rPr lang="en-US" sz="1600" dirty="0"/>
              <a:t>`	   Prints first n values of the progression.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B1FF1-1F99-3E57-AA52-B4E9197BA73A}"/>
              </a:ext>
            </a:extLst>
          </p:cNvPr>
          <p:cNvSpPr txBox="1"/>
          <p:nvPr/>
        </p:nvSpPr>
        <p:spPr>
          <a:xfrm>
            <a:off x="6925335" y="4971962"/>
            <a:ext cx="4868079" cy="58477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Progression prog = new Progression(); </a:t>
            </a:r>
            <a:r>
              <a:rPr lang="en-US" sz="1600" dirty="0" err="1"/>
              <a:t>prog.printProgression</a:t>
            </a:r>
            <a:r>
              <a:rPr lang="en-US" sz="1600" dirty="0"/>
              <a:t>(5);                                    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//0 1 2 3 4</a:t>
            </a:r>
          </a:p>
        </p:txBody>
      </p:sp>
    </p:spTree>
    <p:extLst>
      <p:ext uri="{BB962C8B-B14F-4D97-AF65-F5344CB8AC3E}">
        <p14:creationId xmlns:p14="http://schemas.microsoft.com/office/powerpoint/2010/main" val="245835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966897-4069-3656-DDC6-63383524557F}"/>
              </a:ext>
            </a:extLst>
          </p:cNvPr>
          <p:cNvSpPr txBox="1"/>
          <p:nvPr/>
        </p:nvSpPr>
        <p:spPr>
          <a:xfrm>
            <a:off x="9767104" y="6474122"/>
            <a:ext cx="242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  <a:t>CSCI-UA-102-011-Spring-2025</a:t>
            </a:r>
            <a:b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1400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E37158C-69A2-7FD0-30FD-7CAE077A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4" y="690686"/>
            <a:ext cx="6654800" cy="505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8EAD15-E663-0C1A-5E9F-C2457D6C0D1D}"/>
              </a:ext>
            </a:extLst>
          </p:cNvPr>
          <p:cNvSpPr txBox="1"/>
          <p:nvPr/>
        </p:nvSpPr>
        <p:spPr>
          <a:xfrm>
            <a:off x="6925335" y="1301263"/>
            <a:ext cx="4868079" cy="353943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Inheritance: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extends Progression </a:t>
            </a:r>
            <a:r>
              <a:rPr lang="en-US" sz="1600" dirty="0"/>
              <a:t>(Line 1)</a:t>
            </a:r>
          </a:p>
          <a:p>
            <a:endParaRPr lang="en-US" sz="1600" dirty="0"/>
          </a:p>
          <a:p>
            <a:r>
              <a:rPr lang="en-US" sz="1600" b="1" dirty="0"/>
              <a:t>Line 2</a:t>
            </a:r>
            <a:r>
              <a:rPr lang="en-US" sz="1600" dirty="0"/>
              <a:t>: </a:t>
            </a:r>
            <a:r>
              <a:rPr lang="en-US" sz="1600" dirty="0" err="1"/>
              <a:t>ArithmeticProgression</a:t>
            </a:r>
            <a:r>
              <a:rPr lang="en-US" sz="1600" dirty="0"/>
              <a:t> class </a:t>
            </a:r>
            <a:br>
              <a:rPr lang="en-US" sz="1600" dirty="0"/>
            </a:br>
            <a:r>
              <a:rPr lang="en-US" sz="1600" dirty="0"/>
              <a:t>               Subclass of Progression.</a:t>
            </a:r>
          </a:p>
          <a:p>
            <a:r>
              <a:rPr lang="en-US" sz="1600" b="1" dirty="0"/>
              <a:t>Line 3</a:t>
            </a:r>
            <a:r>
              <a:rPr lang="en-US" sz="1600" dirty="0"/>
              <a:t>: Variable increment  </a:t>
            </a:r>
            <a:br>
              <a:rPr lang="en-US" sz="1600" dirty="0"/>
            </a:br>
            <a:r>
              <a:rPr lang="en-US" sz="1600" dirty="0"/>
              <a:t>                Store the step size.</a:t>
            </a:r>
          </a:p>
          <a:p>
            <a:r>
              <a:rPr lang="en-US" sz="1600" b="1" dirty="0"/>
              <a:t>Lines 6-9</a:t>
            </a:r>
            <a:r>
              <a:rPr lang="en-US" sz="1600" dirty="0"/>
              <a:t>: Constructors </a:t>
            </a:r>
            <a:br>
              <a:rPr lang="en-US" sz="1600" dirty="0"/>
            </a:br>
            <a:r>
              <a:rPr lang="en-US" sz="1600" dirty="0"/>
              <a:t>	Sets a default increment 1, starting from 0.</a:t>
            </a:r>
          </a:p>
          <a:p>
            <a:r>
              <a:rPr lang="en-US" sz="1600" dirty="0"/>
              <a:t>	Takes a custom step size and starts at 0.</a:t>
            </a:r>
          </a:p>
          <a:p>
            <a:pPr lvl="1"/>
            <a:r>
              <a:rPr lang="en-US" sz="1600" dirty="0"/>
              <a:t>	Allows arbitrary start values, increments.</a:t>
            </a:r>
          </a:p>
          <a:p>
            <a:r>
              <a:rPr lang="en-US" sz="1600" b="1" dirty="0"/>
              <a:t>Line 13</a:t>
            </a:r>
            <a:r>
              <a:rPr lang="en-US" sz="1600" dirty="0"/>
              <a:t>: Superclass (Progression) = super(start) </a:t>
            </a:r>
          </a:p>
          <a:p>
            <a:r>
              <a:rPr lang="en-US" sz="1600" b="1" dirty="0"/>
              <a:t>Lines 18-20</a:t>
            </a:r>
            <a:r>
              <a:rPr lang="en-US" sz="1600" dirty="0"/>
              <a:t>: The advance() method is overridden to add the increment to the current value, advancing the progression by the step size.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EF6B9-8F52-7885-9C34-32C91C5BD613}"/>
              </a:ext>
            </a:extLst>
          </p:cNvPr>
          <p:cNvSpPr txBox="1"/>
          <p:nvPr/>
        </p:nvSpPr>
        <p:spPr>
          <a:xfrm>
            <a:off x="6925335" y="4971962"/>
            <a:ext cx="4868079" cy="830997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ArithmeticProgression</a:t>
            </a:r>
            <a:r>
              <a:rPr lang="en-US" sz="1600" dirty="0"/>
              <a:t> </a:t>
            </a:r>
            <a:r>
              <a:rPr lang="en-US" sz="1600" dirty="0" err="1"/>
              <a:t>arithProg</a:t>
            </a:r>
            <a:r>
              <a:rPr lang="en-US" sz="1600" dirty="0"/>
              <a:t> = new </a:t>
            </a:r>
            <a:r>
              <a:rPr lang="en-US" sz="1600" dirty="0" err="1"/>
              <a:t>ArithmeticProgression</a:t>
            </a:r>
            <a:r>
              <a:rPr lang="en-US" sz="1600" dirty="0"/>
              <a:t>(3); </a:t>
            </a:r>
            <a:r>
              <a:rPr lang="en-US" sz="1600" dirty="0" err="1"/>
              <a:t>arithProg.printProgression</a:t>
            </a:r>
            <a:r>
              <a:rPr lang="en-US" sz="1600" dirty="0"/>
              <a:t>(5);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                     // 0 3 6 9 12</a:t>
            </a:r>
          </a:p>
        </p:txBody>
      </p:sp>
    </p:spTree>
    <p:extLst>
      <p:ext uri="{BB962C8B-B14F-4D97-AF65-F5344CB8AC3E}">
        <p14:creationId xmlns:p14="http://schemas.microsoft.com/office/powerpoint/2010/main" val="79193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9EE3A-8A52-BE5F-8734-09111B24C2A7}"/>
              </a:ext>
            </a:extLst>
          </p:cNvPr>
          <p:cNvSpPr txBox="1"/>
          <p:nvPr/>
        </p:nvSpPr>
        <p:spPr>
          <a:xfrm>
            <a:off x="9767104" y="6474122"/>
            <a:ext cx="242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  <a:t>CSCI-UA-102-011-Spring-2025</a:t>
            </a:r>
            <a:b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1400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F385468-3B34-BF9D-D038-EDBE485B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948105"/>
            <a:ext cx="6718300" cy="461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0FCE5-F515-C01E-2E1C-3E1665AFF0A2}"/>
              </a:ext>
            </a:extLst>
          </p:cNvPr>
          <p:cNvSpPr txBox="1"/>
          <p:nvPr/>
        </p:nvSpPr>
        <p:spPr>
          <a:xfrm>
            <a:off x="6925335" y="1031634"/>
            <a:ext cx="4868079" cy="378565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Inheritance: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extends Progression </a:t>
            </a:r>
            <a:r>
              <a:rPr lang="en-US" sz="1600" dirty="0"/>
              <a:t>(Line 1)</a:t>
            </a:r>
          </a:p>
          <a:p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1600" b="1" dirty="0"/>
              <a:t>Line 2</a:t>
            </a:r>
            <a:r>
              <a:rPr lang="en-US" sz="1600" dirty="0"/>
              <a:t>: </a:t>
            </a:r>
            <a:r>
              <a:rPr lang="en-US" sz="1600" dirty="0" err="1"/>
              <a:t>GeometricProgression</a:t>
            </a:r>
            <a:r>
              <a:rPr lang="en-US" sz="1600" dirty="0"/>
              <a:t> class </a:t>
            </a:r>
            <a:br>
              <a:rPr lang="en-US" sz="1600" dirty="0"/>
            </a:br>
            <a:r>
              <a:rPr lang="en-US" sz="1600" dirty="0"/>
              <a:t>                  Inheriting from Progression.</a:t>
            </a:r>
          </a:p>
          <a:p>
            <a:r>
              <a:rPr lang="en-US" sz="1600" b="1" dirty="0"/>
              <a:t>Line 3</a:t>
            </a:r>
            <a:r>
              <a:rPr lang="en-US" sz="1600" dirty="0"/>
              <a:t>: Variable base </a:t>
            </a:r>
            <a:br>
              <a:rPr lang="en-US" sz="1600" dirty="0"/>
            </a:br>
            <a:r>
              <a:rPr lang="en-US" sz="1600" dirty="0"/>
              <a:t>               Store the base (or multiplier) </a:t>
            </a:r>
            <a:br>
              <a:rPr lang="en-US" sz="1600" dirty="0"/>
            </a:br>
            <a:r>
              <a:rPr lang="en-US" sz="1600" b="1" dirty="0"/>
              <a:t>Lines 6-9</a:t>
            </a:r>
            <a:r>
              <a:rPr lang="en-US" sz="1600" dirty="0"/>
              <a:t>: Constructors </a:t>
            </a:r>
            <a:br>
              <a:rPr lang="en-US" sz="1600" dirty="0"/>
            </a:br>
            <a:r>
              <a:rPr lang="en-US" sz="1600" dirty="0"/>
              <a:t>	Sets to start at 1 with a base of 2.</a:t>
            </a:r>
          </a:p>
          <a:p>
            <a:pPr lvl="2"/>
            <a:r>
              <a:rPr lang="en-US" sz="1600" dirty="0"/>
              <a:t>Takes a custom base and starts at 1.</a:t>
            </a:r>
          </a:p>
          <a:p>
            <a:pPr lvl="2"/>
            <a:r>
              <a:rPr lang="en-US" sz="1600" dirty="0"/>
              <a:t>Allows both the base and starting value to be customized.</a:t>
            </a:r>
          </a:p>
          <a:p>
            <a:r>
              <a:rPr lang="en-US" sz="1600" b="1" dirty="0"/>
              <a:t>Line 13</a:t>
            </a:r>
            <a:r>
              <a:rPr lang="en-US" sz="1600" dirty="0"/>
              <a:t>: Superclass (Progression) = super(start) </a:t>
            </a:r>
          </a:p>
          <a:p>
            <a:r>
              <a:rPr lang="en-US" sz="1600" b="1" dirty="0"/>
              <a:t>Lines 18-20</a:t>
            </a:r>
            <a:r>
              <a:rPr lang="en-US" sz="1600" dirty="0"/>
              <a:t>: The advance() method multiplies the current value by base to move to the next term in the geometric progression.</a:t>
            </a:r>
            <a:endParaRPr lang="en-US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AAFC7-EF35-43B9-ADF6-5CE176D4BFCA}"/>
              </a:ext>
            </a:extLst>
          </p:cNvPr>
          <p:cNvSpPr txBox="1"/>
          <p:nvPr/>
        </p:nvSpPr>
        <p:spPr>
          <a:xfrm>
            <a:off x="6925335" y="4926497"/>
            <a:ext cx="4868079" cy="830997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/>
              <a:t>GeometricProgression</a:t>
            </a:r>
            <a:r>
              <a:rPr lang="en-US" sz="1600" dirty="0"/>
              <a:t> </a:t>
            </a:r>
            <a:r>
              <a:rPr lang="en-US" sz="1600" dirty="0" err="1"/>
              <a:t>geoProg</a:t>
            </a:r>
            <a:r>
              <a:rPr lang="en-US" sz="1600" dirty="0"/>
              <a:t> = new </a:t>
            </a:r>
            <a:r>
              <a:rPr lang="en-US" sz="1600" dirty="0" err="1"/>
              <a:t>GeometricProgression</a:t>
            </a:r>
            <a:r>
              <a:rPr lang="en-US" sz="1600" dirty="0"/>
              <a:t>(3); </a:t>
            </a:r>
            <a:r>
              <a:rPr lang="en-US" sz="1600" dirty="0" err="1"/>
              <a:t>geoProg.printProgression</a:t>
            </a:r>
            <a:r>
              <a:rPr lang="en-US" sz="1600" dirty="0"/>
              <a:t>(5);                          </a:t>
            </a:r>
            <a:r>
              <a:rPr lang="en-US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//1 3 9 27 81</a:t>
            </a:r>
          </a:p>
        </p:txBody>
      </p:sp>
    </p:spTree>
    <p:extLst>
      <p:ext uri="{BB962C8B-B14F-4D97-AF65-F5344CB8AC3E}">
        <p14:creationId xmlns:p14="http://schemas.microsoft.com/office/powerpoint/2010/main" val="65748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8C27DD-B204-04E2-8BFF-D5F0BA270E6D}"/>
              </a:ext>
            </a:extLst>
          </p:cNvPr>
          <p:cNvSpPr txBox="1"/>
          <p:nvPr/>
        </p:nvSpPr>
        <p:spPr>
          <a:xfrm>
            <a:off x="9767104" y="6474122"/>
            <a:ext cx="242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  <a:t>CSCI-UA-102-011-Spring-2025</a:t>
            </a:r>
            <a:b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9A06D-10B0-719F-02E5-65A597400245}"/>
              </a:ext>
            </a:extLst>
          </p:cNvPr>
          <p:cNvSpPr txBox="1"/>
          <p:nvPr/>
        </p:nvSpPr>
        <p:spPr>
          <a:xfrm>
            <a:off x="150469" y="127321"/>
            <a:ext cx="3940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Statements (10-15 mins)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5657C-D9F4-9AEB-8392-51DF9CFA1763}"/>
              </a:ext>
            </a:extLst>
          </p:cNvPr>
          <p:cNvSpPr txBox="1"/>
          <p:nvPr/>
        </p:nvSpPr>
        <p:spPr>
          <a:xfrm>
            <a:off x="671328" y="682901"/>
            <a:ext cx="3680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Q2.10 - Group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Q2.11 - Group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Q2.12 - Group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Q2.13 - Group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Q2.17 - Group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Q2.21 - Group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Q2.24 - Group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Q2.29 - Group 8</a:t>
            </a:r>
          </a:p>
        </p:txBody>
      </p:sp>
    </p:spTree>
    <p:extLst>
      <p:ext uri="{BB962C8B-B14F-4D97-AF65-F5344CB8AC3E}">
        <p14:creationId xmlns:p14="http://schemas.microsoft.com/office/powerpoint/2010/main" val="140964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655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CSCI-UA-102-011-Spring-2025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Rasmika Billa</dc:creator>
  <cp:lastModifiedBy>Rasmika Billa</cp:lastModifiedBy>
  <cp:revision>3</cp:revision>
  <dcterms:created xsi:type="dcterms:W3CDTF">2025-01-24T15:19:38Z</dcterms:created>
  <dcterms:modified xsi:type="dcterms:W3CDTF">2025-02-04T18:41:13Z</dcterms:modified>
</cp:coreProperties>
</file>