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4" r:id="rId4"/>
    <p:sldId id="263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68"/>
  </p:normalViewPr>
  <p:slideViewPr>
    <p:cSldViewPr snapToGrid="0">
      <p:cViewPr varScale="1">
        <p:scale>
          <a:sx n="110" d="100"/>
          <a:sy n="110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B8B4-C908-18F9-EA8D-5254E8AB8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C6FC2-72E3-8DCF-6F70-2F64062EC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0FFC-283C-1ED1-F736-C58C67174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4EFBE-44B1-A541-0961-C16FECA52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388C-25B2-9FCC-EC1B-CC492B9C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8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29D4-B901-4726-04EF-29C1E61D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7850B-270E-2359-0CB9-89FC002CE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0349-A0C3-292D-4B39-C6E47B2D5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2565A-BA8F-F4B7-31DF-5A38940A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2F9FF-0130-E35D-151E-83332B66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38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90629-D515-E445-D6ED-440B81660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28882-2CD4-3827-C62D-636DA368A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42B4F-FF91-95EB-5B6A-E1EEA787A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B31E0-BCFA-6640-544D-C3907B88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67F6-CEDE-93D7-B45E-7FD1835BA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1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A763B-8D2A-2A80-AFC7-D74FD487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B0361-4504-8BE4-1734-3E6D8336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2C542A-7A80-2702-8AC5-8953B533D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06CF1-3CA6-FDC4-F294-E4E610BBE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0A4D0-FCA8-A519-F727-0C283C171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9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B4A8-45D6-56E0-89F7-66B49EF3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6291D-BC56-C735-6B73-A602F0D0D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35917-FA58-AE9A-D20F-2C360045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F9AB1-4DE1-5729-D01B-631891FF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628B0-C1B3-776B-4C97-487281AA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63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231F-FB56-730D-46B7-5367F07D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276A-BF45-CAFE-B4FA-92ED296B1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B87D5-80D1-E2C1-5A17-06C660DC3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44C96-CE93-D9A1-A906-644EA761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57F4-EEAC-0ACA-2E52-091B27C0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D8FE8-A8EC-EE66-208E-EFC6EE40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4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A57F-5AAF-8914-1863-372B89407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A401-2D08-A39A-DBD6-68B12BBC6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D6D51-1BFE-20F8-D982-8D5C194DC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DE1CC-BC57-DD61-ECAF-7CB216663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332205-7CFD-7C9F-D92F-F589FAC76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37AE1-916C-D8AC-36F3-D8B7FDE5B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57D435-0A90-EA6D-9B74-C6A75870B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EE80C-4FBA-B198-AF6D-8C13931E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9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ED3C8-FD57-8D28-A468-6E967163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1BA91-812D-8C37-C7D2-BED8E800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1565B-A20E-D105-70EB-57DC830D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24D10-9712-7DF5-FEC1-7E1EA805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1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A7FFEB-6402-8A68-78A4-90C9F09F3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4C2841-11D6-AF37-E757-2E048E64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B9FA-C17F-E3C9-35D6-DFA31BED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1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7419D-36A4-BE16-F441-ECE5377C6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FE6EA-5684-0658-04AB-C8D1AD54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54F49-2BD6-4E25-F7DE-2BB4FA982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653335-7EE8-A875-9A98-DF023E3A7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F6CF8-B4A8-4331-8869-957FDCB59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97EE-08B5-E006-EEF4-6A7D9DE0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51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8D67-518A-6FF3-CFEF-E9CB587B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C0F9B7-01BE-7EFA-918D-35667108B9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031FB-34E3-151D-841F-4B3831215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5E96E-84D6-A387-22E8-2E71287E7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B41E4-BB89-9320-4774-240E3BBAD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D0AD3-D21D-EC27-3B2E-B1FF6007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637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F7C9C-CC9C-32CB-6792-ADB0006D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319DC-E045-F41B-9F89-3BC0D5C9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7DE2-B92B-8D95-E3E8-96B5BFE710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840E34-0F91-A54D-86BC-C85013CE405C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F41B-B98D-0F4A-9D7B-BE8F0DDDA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FFD75-D6B9-7593-5866-5A5DA0E8ED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F13847-5847-DD48-89C8-2B830879A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ingly-linked-list-tutorial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112AF-3A95-1402-2A24-7F38B063C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56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3C16C5-BB8D-0724-F7FD-32EC76C63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73960"/>
            <a:ext cx="9144000" cy="1655762"/>
          </a:xfrm>
        </p:spPr>
        <p:txBody>
          <a:bodyPr/>
          <a:lstStyle/>
          <a:p>
            <a:r>
              <a:rPr lang="en-US" dirty="0"/>
              <a:t>Recitation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5679E-DAE9-A764-5CBB-5F1BE83B387D}"/>
              </a:ext>
            </a:extLst>
          </p:cNvPr>
          <p:cNvSpPr txBox="1"/>
          <p:nvPr/>
        </p:nvSpPr>
        <p:spPr>
          <a:xfrm>
            <a:off x="10127848" y="6076708"/>
            <a:ext cx="1944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Rasmika</a:t>
            </a:r>
            <a:r>
              <a:rPr lang="en-US" dirty="0"/>
              <a:t> Billa</a:t>
            </a:r>
          </a:p>
          <a:p>
            <a:r>
              <a:rPr lang="en-US" dirty="0"/>
              <a:t>       (01/31/2025)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4F45E3-A292-FAEE-EFA4-B4F4F3D24641}"/>
              </a:ext>
            </a:extLst>
          </p:cNvPr>
          <p:cNvSpPr txBox="1"/>
          <p:nvPr/>
        </p:nvSpPr>
        <p:spPr>
          <a:xfrm>
            <a:off x="219919" y="181946"/>
            <a:ext cx="292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912590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C19BBA-FF44-5E7D-0FE4-7166F71CE334}"/>
              </a:ext>
            </a:extLst>
          </p:cNvPr>
          <p:cNvSpPr txBox="1"/>
          <p:nvPr/>
        </p:nvSpPr>
        <p:spPr>
          <a:xfrm>
            <a:off x="150471" y="208345"/>
            <a:ext cx="221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033285-01F8-3262-026D-2E977EF5A8A9}"/>
              </a:ext>
            </a:extLst>
          </p:cNvPr>
          <p:cNvSpPr txBox="1"/>
          <p:nvPr/>
        </p:nvSpPr>
        <p:spPr>
          <a:xfrm>
            <a:off x="583556" y="725133"/>
            <a:ext cx="111763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 hours: Tuesday 1:00 - 3:00PM, Location: 60FifthAve Room 204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Slides and Materials will be uploaded in the next week (Details will be mailed)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Quiz Today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85DDA-43E5-22E2-1B52-3B0CB85C2832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94377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413726-E237-A62D-15B1-D2AB09F2B98A}"/>
              </a:ext>
            </a:extLst>
          </p:cNvPr>
          <p:cNvSpPr txBox="1"/>
          <p:nvPr/>
        </p:nvSpPr>
        <p:spPr>
          <a:xfrm>
            <a:off x="150471" y="208345"/>
            <a:ext cx="221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LinkedList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44BDE4-06A0-21ED-811F-A4094110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75" y="890954"/>
            <a:ext cx="4283242" cy="1288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6A6CB-FBF9-2992-BF63-B7DD343EA22A}"/>
              </a:ext>
            </a:extLst>
          </p:cNvPr>
          <p:cNvSpPr txBox="1"/>
          <p:nvPr/>
        </p:nvSpPr>
        <p:spPr>
          <a:xfrm>
            <a:off x="4813711" y="712656"/>
            <a:ext cx="2309447" cy="2554545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public class Node {</a:t>
            </a:r>
          </a:p>
          <a:p>
            <a:r>
              <a:rPr lang="en-US" sz="1600" dirty="0"/>
              <a:t>    int data;</a:t>
            </a:r>
          </a:p>
          <a:p>
            <a:r>
              <a:rPr lang="en-US" sz="1600" dirty="0"/>
              <a:t>    Node next;</a:t>
            </a:r>
          </a:p>
          <a:p>
            <a:endParaRPr lang="en-US" sz="1600" dirty="0"/>
          </a:p>
          <a:p>
            <a:r>
              <a:rPr lang="en-US" sz="1600" dirty="0"/>
              <a:t>    public Node(int data)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this.data</a:t>
            </a:r>
            <a:r>
              <a:rPr lang="en-US" sz="1600" dirty="0"/>
              <a:t> = data;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this.next</a:t>
            </a:r>
            <a:r>
              <a:rPr lang="en-US" sz="1600" dirty="0"/>
              <a:t> = null;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627BE-BC8E-79D2-266A-D39B78CD77B7}"/>
              </a:ext>
            </a:extLst>
          </p:cNvPr>
          <p:cNvSpPr txBox="1"/>
          <p:nvPr/>
        </p:nvSpPr>
        <p:spPr>
          <a:xfrm>
            <a:off x="227059" y="3517036"/>
            <a:ext cx="396239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i="0" dirty="0">
                <a:effectLst/>
              </a:rPr>
              <a:t>Operations on Singly Linked List: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Traversal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Searching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Length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Insertion: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Insert at the beginning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Insert at the end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Insert at a specific position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Deletion: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Delete from the beginning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Delete from the end</a:t>
            </a:r>
          </a:p>
          <a:p>
            <a:pPr marL="1200150" lvl="2" indent="-285750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Delete a specific node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D39DEE-7A6A-99F5-74EC-B5D56800A976}"/>
              </a:ext>
            </a:extLst>
          </p:cNvPr>
          <p:cNvSpPr txBox="1"/>
          <p:nvPr/>
        </p:nvSpPr>
        <p:spPr>
          <a:xfrm>
            <a:off x="7227275" y="712656"/>
            <a:ext cx="4718539" cy="427809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public static void </a:t>
            </a:r>
            <a:r>
              <a:rPr lang="en-US" sz="1600" dirty="0" err="1"/>
              <a:t>traverseLinkedList</a:t>
            </a:r>
            <a:r>
              <a:rPr lang="en-US" sz="1600" dirty="0"/>
              <a:t>(Node head)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// Start from the head of the linked list</a:t>
            </a:r>
          </a:p>
          <a:p>
            <a:r>
              <a:rPr lang="en-US" sz="1600" dirty="0"/>
              <a:t>    Node current = head;</a:t>
            </a:r>
          </a:p>
          <a:p>
            <a:endParaRPr lang="en-US" sz="1600" dirty="0"/>
          </a:p>
          <a:p>
            <a:r>
              <a:rPr lang="en-US" sz="1600" dirty="0"/>
              <a:t>    // Traverse the linked list until reaching the end</a:t>
            </a:r>
          </a:p>
          <a:p>
            <a:r>
              <a:rPr lang="en-US" sz="1600" dirty="0"/>
              <a:t>    while (current != null) {</a:t>
            </a:r>
          </a:p>
          <a:p>
            <a:endParaRPr lang="en-US" sz="1600" dirty="0"/>
          </a:p>
          <a:p>
            <a:r>
              <a:rPr lang="en-US" sz="1600" dirty="0"/>
              <a:t>        // Print the data of the current node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</a:t>
            </a:r>
            <a:r>
              <a:rPr lang="en-US" sz="1600" dirty="0"/>
              <a:t>(</a:t>
            </a:r>
            <a:r>
              <a:rPr lang="en-US" sz="1600" dirty="0" err="1"/>
              <a:t>current.data</a:t>
            </a:r>
            <a:r>
              <a:rPr lang="en-US" sz="1600" dirty="0"/>
              <a:t> + " ");</a:t>
            </a:r>
          </a:p>
          <a:p>
            <a:endParaRPr lang="en-US" sz="1600" dirty="0"/>
          </a:p>
          <a:p>
            <a:r>
              <a:rPr lang="en-US" sz="1600" dirty="0"/>
              <a:t>        // Move to the next node</a:t>
            </a:r>
          </a:p>
          <a:p>
            <a:r>
              <a:rPr lang="en-US" sz="1600" dirty="0"/>
              <a:t>        current = </a:t>
            </a:r>
            <a:r>
              <a:rPr lang="en-US" sz="1600" dirty="0" err="1"/>
              <a:t>current.next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System.out.println</a:t>
            </a:r>
            <a:r>
              <a:rPr lang="en-US" sz="1600" dirty="0"/>
              <a:t>();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3622866F-DF46-2EA6-D5F0-C2A160B5262E}"/>
              </a:ext>
            </a:extLst>
          </p:cNvPr>
          <p:cNvSpPr/>
          <p:nvPr/>
        </p:nvSpPr>
        <p:spPr>
          <a:xfrm>
            <a:off x="5814646" y="3429000"/>
            <a:ext cx="187569" cy="451338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C5D431E3-4B1C-8688-7C49-1DE3707823E7}"/>
              </a:ext>
            </a:extLst>
          </p:cNvPr>
          <p:cNvSpPr/>
          <p:nvPr/>
        </p:nvSpPr>
        <p:spPr>
          <a:xfrm>
            <a:off x="9633436" y="5046784"/>
            <a:ext cx="187569" cy="451338"/>
          </a:xfrm>
          <a:prstGeom prst="up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1ABE8-8ABE-E072-072E-2433FF736662}"/>
              </a:ext>
            </a:extLst>
          </p:cNvPr>
          <p:cNvSpPr txBox="1"/>
          <p:nvPr/>
        </p:nvSpPr>
        <p:spPr>
          <a:xfrm>
            <a:off x="5298831" y="3974124"/>
            <a:ext cx="13129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Node Structure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6BCED8-909D-2225-AA23-45377A3FAABA}"/>
              </a:ext>
            </a:extLst>
          </p:cNvPr>
          <p:cNvSpPr txBox="1"/>
          <p:nvPr/>
        </p:nvSpPr>
        <p:spPr>
          <a:xfrm>
            <a:off x="9094174" y="5556908"/>
            <a:ext cx="131298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/>
              <a:t>Traversal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C4546E-DCBB-6585-D3F2-8EE945D6A665}"/>
              </a:ext>
            </a:extLst>
          </p:cNvPr>
          <p:cNvSpPr txBox="1"/>
          <p:nvPr/>
        </p:nvSpPr>
        <p:spPr>
          <a:xfrm>
            <a:off x="238781" y="2391683"/>
            <a:ext cx="39623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1600" dirty="0"/>
              <a:t>Types of </a:t>
            </a:r>
            <a:r>
              <a:rPr lang="en-US" sz="1600" i="0" dirty="0">
                <a:effectLst/>
              </a:rPr>
              <a:t>Linked List: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/>
              <a:t>Singly Linked List</a:t>
            </a:r>
            <a:endParaRPr lang="en-US" sz="1600" i="0" dirty="0">
              <a:effectLst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dirty="0"/>
              <a:t>Doubly Linked List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</a:rPr>
              <a:t>Circular Linked List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92BF79-9C64-8BC4-A703-68CCE556E391}"/>
              </a:ext>
            </a:extLst>
          </p:cNvPr>
          <p:cNvSpPr txBox="1"/>
          <p:nvPr/>
        </p:nvSpPr>
        <p:spPr>
          <a:xfrm>
            <a:off x="6142892" y="6023956"/>
            <a:ext cx="5955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https://www.geeksforgeeks.org/singly-linked-list-tutorial/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55B22-8EDE-5173-85CF-F621724EAAE9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7858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E55BBA-6F39-22EC-BEA8-E91DE8186E74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A112D-5AEF-D5BE-C4C5-31156D0BA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77" y="1620182"/>
            <a:ext cx="6489700" cy="3276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A5794E-B7F8-B0EC-58A8-4F2F0EBEBF42}"/>
              </a:ext>
            </a:extLst>
          </p:cNvPr>
          <p:cNvSpPr txBox="1"/>
          <p:nvPr/>
        </p:nvSpPr>
        <p:spPr>
          <a:xfrm>
            <a:off x="6963508" y="1746734"/>
            <a:ext cx="4806462" cy="3139321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Check whether the current list is equal to another list based on the elements stored in the nodes and their order!</a:t>
            </a:r>
          </a:p>
          <a:p>
            <a:endParaRPr lang="en-US" dirty="0"/>
          </a:p>
          <a:p>
            <a:r>
              <a:rPr lang="en-US" dirty="0"/>
              <a:t>Line 1: Method Signature</a:t>
            </a:r>
          </a:p>
          <a:p>
            <a:r>
              <a:rPr lang="en-US" dirty="0"/>
              <a:t>Line 2: Null Check</a:t>
            </a:r>
          </a:p>
          <a:p>
            <a:r>
              <a:rPr lang="en-US" dirty="0"/>
              <a:t>Line 3: Class Comparison Check</a:t>
            </a:r>
          </a:p>
          <a:p>
            <a:r>
              <a:rPr lang="en-US" dirty="0"/>
              <a:t>Line 4: Casting Object</a:t>
            </a:r>
          </a:p>
          <a:p>
            <a:r>
              <a:rPr lang="en-US" dirty="0"/>
              <a:t>Line 5: Size Check</a:t>
            </a:r>
          </a:p>
          <a:p>
            <a:r>
              <a:rPr lang="en-US" dirty="0"/>
              <a:t>Line 6-7: Traverse Primary and secondary List</a:t>
            </a:r>
          </a:p>
          <a:p>
            <a:r>
              <a:rPr lang="en-US" dirty="0"/>
              <a:t>Line 8-12: Comparing Elements in both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0FA47-D781-224D-37AE-82E1C0098E36}"/>
              </a:ext>
            </a:extLst>
          </p:cNvPr>
          <p:cNvSpPr txBox="1"/>
          <p:nvPr/>
        </p:nvSpPr>
        <p:spPr>
          <a:xfrm>
            <a:off x="150471" y="208345"/>
            <a:ext cx="2210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Singly LinkedList</a:t>
            </a:r>
          </a:p>
        </p:txBody>
      </p:sp>
    </p:spTree>
    <p:extLst>
      <p:ext uri="{BB962C8B-B14F-4D97-AF65-F5344CB8AC3E}">
        <p14:creationId xmlns:p14="http://schemas.microsoft.com/office/powerpoint/2010/main" val="224721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8C27DD-B204-04E2-8BFF-D5F0BA270E6D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9A06D-10B0-719F-02E5-65A597400245}"/>
              </a:ext>
            </a:extLst>
          </p:cNvPr>
          <p:cNvSpPr txBox="1"/>
          <p:nvPr/>
        </p:nvSpPr>
        <p:spPr>
          <a:xfrm>
            <a:off x="150469" y="127321"/>
            <a:ext cx="3940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Statements (15-20 mins)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5657C-D9F4-9AEB-8392-51DF9CFA1763}"/>
              </a:ext>
            </a:extLst>
          </p:cNvPr>
          <p:cNvSpPr txBox="1"/>
          <p:nvPr/>
        </p:nvSpPr>
        <p:spPr>
          <a:xfrm>
            <a:off x="671328" y="682901"/>
            <a:ext cx="799811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Q3.26 - Group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Q3.25 - Group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Q3.18 - Group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Q3.17 - Group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Q3.12 - Group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Q3.9 - Group 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Q3.6 - Group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Q3.5 - Group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– Q3.28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start the presentation in 10 mins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Explain your problem statement and approach </a:t>
            </a:r>
          </a:p>
        </p:txBody>
      </p:sp>
    </p:spTree>
    <p:extLst>
      <p:ext uri="{BB962C8B-B14F-4D97-AF65-F5344CB8AC3E}">
        <p14:creationId xmlns:p14="http://schemas.microsoft.com/office/powerpoint/2010/main" val="1409643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A96ABD-1580-318B-445C-ECF54783E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36" y="6851"/>
            <a:ext cx="4027410" cy="7034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CF2D99-3D2C-732F-8197-0F9FE6E7F556}"/>
              </a:ext>
            </a:extLst>
          </p:cNvPr>
          <p:cNvSpPr txBox="1"/>
          <p:nvPr/>
        </p:nvSpPr>
        <p:spPr>
          <a:xfrm>
            <a:off x="9767104" y="6474122"/>
            <a:ext cx="2424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  <a:t>CSCI-UA-102-011-Spring-2025</a:t>
            </a:r>
            <a:br>
              <a:rPr lang="en-US" sz="1400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9340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</TotalTime>
  <Words>372</Words>
  <Application>Microsoft Macintosh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-apple-system</vt:lpstr>
      <vt:lpstr>Aptos</vt:lpstr>
      <vt:lpstr>Aptos Display</vt:lpstr>
      <vt:lpstr>Arial</vt:lpstr>
      <vt:lpstr>Office Theme</vt:lpstr>
      <vt:lpstr>CSCI-UA-102-011-Spring-2025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Rasmika Billa</dc:creator>
  <cp:lastModifiedBy>Rasmika Billa</cp:lastModifiedBy>
  <cp:revision>4</cp:revision>
  <dcterms:created xsi:type="dcterms:W3CDTF">2025-01-31T14:39:29Z</dcterms:created>
  <dcterms:modified xsi:type="dcterms:W3CDTF">2025-02-04T18:41:40Z</dcterms:modified>
</cp:coreProperties>
</file>