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74" r:id="rId3"/>
    <p:sldId id="273" r:id="rId4"/>
    <p:sldId id="259" r:id="rId5"/>
    <p:sldId id="272" r:id="rId6"/>
    <p:sldId id="271" r:id="rId7"/>
    <p:sldId id="269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41FE7-9BED-449F-8F2A-28C269FE285C}" type="datetimeFigureOut">
              <a:rPr lang="es-AR" smtClean="0"/>
              <a:t>17/02/2016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8F08A-23C1-49FD-AECE-D1983158D1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922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A10-B7CF-45F0-9210-A0280B9EE1C1}" type="datetimeFigureOut">
              <a:rPr lang="es-AR" smtClean="0"/>
              <a:t>17/02/2016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775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A10-B7CF-45F0-9210-A0280B9EE1C1}" type="datetimeFigureOut">
              <a:rPr lang="es-AR" smtClean="0"/>
              <a:t>17/02/2016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547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A10-B7CF-45F0-9210-A0280B9EE1C1}" type="datetimeFigureOut">
              <a:rPr lang="es-AR" smtClean="0"/>
              <a:t>17/02/2016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4239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Portada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/>
          <p:nvPr/>
        </p:nvSpPr>
        <p:spPr>
          <a:xfrm>
            <a:off x="4816475" y="0"/>
            <a:ext cx="1079500" cy="1079500"/>
          </a:xfrm>
          <a:prstGeom prst="rect">
            <a:avLst/>
          </a:prstGeom>
          <a:solidFill>
            <a:srgbClr val="4BACC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6" name="Rectangle 3"/>
          <p:cNvSpPr/>
          <p:nvPr/>
        </p:nvSpPr>
        <p:spPr>
          <a:xfrm>
            <a:off x="8064500" y="5778500"/>
            <a:ext cx="1079500" cy="10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7" name="Rectangle 4"/>
          <p:cNvSpPr/>
          <p:nvPr/>
        </p:nvSpPr>
        <p:spPr>
          <a:xfrm>
            <a:off x="6986588" y="5778500"/>
            <a:ext cx="1079500" cy="1079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8" name="Rectangle 5"/>
          <p:cNvSpPr/>
          <p:nvPr/>
        </p:nvSpPr>
        <p:spPr>
          <a:xfrm>
            <a:off x="0" y="1079500"/>
            <a:ext cx="1079500" cy="1079500"/>
          </a:xfrm>
          <a:prstGeom prst="rect">
            <a:avLst/>
          </a:prstGeom>
          <a:solidFill>
            <a:srgbClr val="F7964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9" name="Rectangle 6"/>
          <p:cNvSpPr/>
          <p:nvPr/>
        </p:nvSpPr>
        <p:spPr>
          <a:xfrm>
            <a:off x="1079500" y="5778500"/>
            <a:ext cx="1079500" cy="10795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23850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800">
                <a:latin typeface="Arial" pitchFamily="34" charset="0"/>
                <a:cs typeface="Arial" pitchFamily="34" charset="0"/>
              </a:rPr>
              <a:t>Todos los Derechos Reservados © Valores Corporativos Softtek S.A. de C.V. 2011. Interno.</a:t>
            </a:r>
          </a:p>
        </p:txBody>
      </p:sp>
      <p:pic>
        <p:nvPicPr>
          <p:cNvPr id="11" name="Picture 7" descr="Logo+TAG_Jul2011.w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0"/>
            <a:ext cx="32385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5"/>
          <p:cNvSpPr>
            <a:spLocks noGrp="1"/>
          </p:cNvSpPr>
          <p:nvPr>
            <p:ph type="title"/>
          </p:nvPr>
        </p:nvSpPr>
        <p:spPr>
          <a:xfrm>
            <a:off x="4355976" y="2420888"/>
            <a:ext cx="4463062" cy="1612727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ts val="3800"/>
              </a:lnSpc>
              <a:defRPr sz="3600" b="1" baseline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noProof="0" smtClean="0"/>
              <a:t>Haga clic para modificar el estilo de título del patrón</a:t>
            </a:r>
            <a:endParaRPr lang="es-MX" noProof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788024" y="4042568"/>
            <a:ext cx="4037105" cy="594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80000"/>
              </a:lnSpc>
              <a:buNone/>
              <a:defRPr sz="1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0" indent="0" algn="r">
              <a:buNone/>
              <a:defRPr sz="150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2775270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mp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/>
        </p:nvSpPr>
        <p:spPr>
          <a:xfrm>
            <a:off x="0" y="0"/>
            <a:ext cx="808038" cy="820738"/>
          </a:xfrm>
          <a:prstGeom prst="rect">
            <a:avLst/>
          </a:prstGeom>
          <a:solidFill>
            <a:srgbClr val="4BACC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4" name="Rectangle 2"/>
          <p:cNvSpPr/>
          <p:nvPr/>
        </p:nvSpPr>
        <p:spPr>
          <a:xfrm>
            <a:off x="5145088" y="4059238"/>
            <a:ext cx="1079500" cy="108108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5" name="Rectangle 3"/>
          <p:cNvSpPr/>
          <p:nvPr/>
        </p:nvSpPr>
        <p:spPr>
          <a:xfrm>
            <a:off x="6227763" y="1901825"/>
            <a:ext cx="1079500" cy="1079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6" name="Rectangle 4"/>
          <p:cNvSpPr/>
          <p:nvPr/>
        </p:nvSpPr>
        <p:spPr>
          <a:xfrm>
            <a:off x="0" y="5133975"/>
            <a:ext cx="820738" cy="1079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7" name="Rectangle 5"/>
          <p:cNvSpPr/>
          <p:nvPr/>
        </p:nvSpPr>
        <p:spPr>
          <a:xfrm>
            <a:off x="808038" y="820738"/>
            <a:ext cx="1079500" cy="1079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8" name="Rectangle 6"/>
          <p:cNvSpPr/>
          <p:nvPr/>
        </p:nvSpPr>
        <p:spPr>
          <a:xfrm>
            <a:off x="7307263" y="2981325"/>
            <a:ext cx="1079500" cy="1079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9" name="Rectangle 7"/>
          <p:cNvSpPr/>
          <p:nvPr/>
        </p:nvSpPr>
        <p:spPr>
          <a:xfrm>
            <a:off x="8386763" y="803275"/>
            <a:ext cx="757237" cy="1079500"/>
          </a:xfrm>
          <a:prstGeom prst="rect">
            <a:avLst/>
          </a:prstGeom>
          <a:solidFill>
            <a:srgbClr val="4BACC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3" y="4059238"/>
            <a:ext cx="16700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23850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800">
                <a:latin typeface="Arial" pitchFamily="34" charset="0"/>
                <a:cs typeface="Arial" pitchFamily="34" charset="0"/>
              </a:rPr>
              <a:t>Todos los Derechos Reservados © Valores Corporativos Softtek S.A. de C.V. 2011. Interno.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820738" y="2980469"/>
            <a:ext cx="6475412" cy="106623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80000"/>
              </a:lnSpc>
              <a:defRPr sz="3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noProof="0" smtClean="0"/>
              <a:t>Haga clic para modificar el estilo de título del patrón</a:t>
            </a:r>
            <a:endParaRPr lang="es-MX" noProof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553200" y="64357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4806F0BA-6175-4170-9DE5-38D87CCEB65C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8841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4pPr>
              <a:buFont typeface="Arial Rounded MT Bold" pitchFamily="34" charset="0"/>
              <a:buChar char="›"/>
              <a:defRPr/>
            </a:lvl4pPr>
          </a:lstStyle>
          <a:p>
            <a:pPr lvl="0"/>
            <a:r>
              <a:rPr lang="es-MX" noProof="0" smtClean="0"/>
              <a:t>Click to edit Master text styles</a:t>
            </a:r>
          </a:p>
          <a:p>
            <a:pPr lvl="1"/>
            <a:r>
              <a:rPr lang="es-MX" noProof="0" smtClean="0"/>
              <a:t>Second level</a:t>
            </a:r>
          </a:p>
          <a:p>
            <a:pPr lvl="2"/>
            <a:r>
              <a:rPr lang="es-MX" noProof="0" smtClean="0"/>
              <a:t>Third level</a:t>
            </a:r>
          </a:p>
          <a:p>
            <a:pPr lvl="3"/>
            <a:r>
              <a:rPr lang="es-MX" noProof="0" smtClean="0"/>
              <a:t>Fourth level</a:t>
            </a:r>
          </a:p>
          <a:p>
            <a:pPr lvl="2"/>
            <a:endParaRPr lang="es-MX" noProof="0" smtClean="0"/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48D56-83F1-4D6C-9F8D-C4CDC574122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4849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6"/>
          <p:cNvSpPr>
            <a:spLocks noChangeArrowheads="1"/>
          </p:cNvSpPr>
          <p:nvPr/>
        </p:nvSpPr>
        <p:spPr bwMode="auto">
          <a:xfrm>
            <a:off x="1201738" y="1077913"/>
            <a:ext cx="4899025" cy="4899025"/>
          </a:xfrm>
          <a:prstGeom prst="ellipse">
            <a:avLst/>
          </a:prstGeom>
          <a:solidFill>
            <a:schemeClr val="bg1"/>
          </a:solidFill>
          <a:ln w="76200">
            <a:solidFill>
              <a:srgbClr val="B5B7B5"/>
            </a:solidFill>
            <a:round/>
            <a:headEnd/>
            <a:tailEnd/>
          </a:ln>
          <a:effectLst>
            <a:outerShdw blurRad="12700" dist="38100" dir="27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3" name="Picture 6" descr="Poc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717800"/>
            <a:ext cx="372745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5628B17-7098-4B4C-8BD9-DA2F08635EF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2950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ick Mess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19313"/>
            <a:ext cx="9144000" cy="2952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2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s-MX" dirty="0" smtClean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44594" y="6453336"/>
            <a:ext cx="504056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5260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A10-B7CF-45F0-9210-A0280B9EE1C1}" type="datetimeFigureOut">
              <a:rPr lang="es-AR" smtClean="0"/>
              <a:t>17/02/2016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813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A10-B7CF-45F0-9210-A0280B9EE1C1}" type="datetimeFigureOut">
              <a:rPr lang="es-AR" smtClean="0"/>
              <a:t>17/02/2016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59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A10-B7CF-45F0-9210-A0280B9EE1C1}" type="datetimeFigureOut">
              <a:rPr lang="es-AR" smtClean="0"/>
              <a:t>17/02/2016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88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A10-B7CF-45F0-9210-A0280B9EE1C1}" type="datetimeFigureOut">
              <a:rPr lang="es-AR" smtClean="0"/>
              <a:t>17/02/2016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699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A10-B7CF-45F0-9210-A0280B9EE1C1}" type="datetimeFigureOut">
              <a:rPr lang="es-AR" smtClean="0"/>
              <a:t>17/02/2016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043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A10-B7CF-45F0-9210-A0280B9EE1C1}" type="datetimeFigureOut">
              <a:rPr lang="es-AR" smtClean="0"/>
              <a:t>17/02/2016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67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A10-B7CF-45F0-9210-A0280B9EE1C1}" type="datetimeFigureOut">
              <a:rPr lang="es-AR" smtClean="0"/>
              <a:t>17/02/2016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659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A10-B7CF-45F0-9210-A0280B9EE1C1}" type="datetimeFigureOut">
              <a:rPr lang="es-AR" smtClean="0"/>
              <a:t>17/02/2016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125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1CA10-B7CF-45F0-9210-A0280B9EE1C1}" type="datetimeFigureOut">
              <a:rPr lang="es-AR" smtClean="0"/>
              <a:t>17/02/2016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968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Modelo_Vista_Controlador" TargetMode="External"/><Relationship Id="rId3" Type="http://schemas.openxmlformats.org/officeDocument/2006/relationships/hyperlink" Target="https://es.wikipedia.org/wiki/JavaScript" TargetMode="External"/><Relationship Id="rId7" Type="http://schemas.openxmlformats.org/officeDocument/2006/relationships/hyperlink" Target="https://es.wikipedia.org/wiki/Single-page_application" TargetMode="External"/><Relationship Id="rId2" Type="http://schemas.openxmlformats.org/officeDocument/2006/relationships/hyperlink" Target="https://es.wikipedia.org/wiki/Framework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es.wikipedia.org/wiki/Aplicaci%C3%B3n_web" TargetMode="External"/><Relationship Id="rId5" Type="http://schemas.openxmlformats.org/officeDocument/2006/relationships/hyperlink" Target="https://es.wikipedia.org/wiki/Google" TargetMode="External"/><Relationship Id="rId10" Type="http://schemas.openxmlformats.org/officeDocument/2006/relationships/hyperlink" Target="https://es.wikipedia.org/w/index.php?title=Data_binding&amp;action=edit&amp;redlink=1" TargetMode="External"/><Relationship Id="rId4" Type="http://schemas.openxmlformats.org/officeDocument/2006/relationships/hyperlink" Target="https://es.wikipedia.org/wiki/C%C3%B3digo_abierto" TargetMode="External"/><Relationship Id="rId9" Type="http://schemas.openxmlformats.org/officeDocument/2006/relationships/hyperlink" Target="https://es.wikipedia.org/wiki/Pruebas_de_softwar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esscss.org/" TargetMode="External"/><Relationship Id="rId2" Type="http://schemas.openxmlformats.org/officeDocument/2006/relationships/hyperlink" Target="http://sass-lang.com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learnboost.github.io/stylu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35896" y="2420938"/>
            <a:ext cx="4968552" cy="1612900"/>
          </a:xfrm>
        </p:spPr>
        <p:txBody>
          <a:bodyPr/>
          <a:lstStyle/>
          <a:p>
            <a:pPr>
              <a:defRPr/>
            </a:pP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AngularJS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9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3550" y="2429980"/>
            <a:ext cx="8216426" cy="2727212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Introduction a </a:t>
            </a:r>
            <a:r>
              <a:rPr lang="en-US" dirty="0" err="1" smtClean="0"/>
              <a:t>AngularJS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Introduction a Task Runners </a:t>
            </a:r>
            <a:r>
              <a:rPr lang="en-US" dirty="0" err="1" smtClean="0"/>
              <a:t>js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Routing in angular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Abstract </a:t>
            </a:r>
            <a:r>
              <a:rPr lang="en-US" dirty="0" smtClean="0"/>
              <a:t>controller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Controllers </a:t>
            </a:r>
            <a:r>
              <a:rPr lang="en-US" dirty="0"/>
              <a:t>in angular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Services </a:t>
            </a:r>
            <a:r>
              <a:rPr lang="en-US" dirty="0"/>
              <a:t>in </a:t>
            </a:r>
            <a:r>
              <a:rPr lang="en-US" dirty="0" smtClean="0"/>
              <a:t>angular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Dependency inject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/>
              <a:t>mvvm</a:t>
            </a:r>
            <a:r>
              <a:rPr lang="en-US" dirty="0"/>
              <a:t>.(binding</a:t>
            </a:r>
            <a:r>
              <a:rPr lang="en-US" dirty="0" smtClean="0"/>
              <a:t>) </a:t>
            </a:r>
            <a:endParaRPr lang="en-US" dirty="0"/>
          </a:p>
          <a:p>
            <a:pPr marL="0" indent="0" algn="l"/>
            <a:endParaRPr lang="es-A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93994" y="192088"/>
            <a:ext cx="7194430" cy="849312"/>
          </a:xfrm>
        </p:spPr>
        <p:txBody>
          <a:bodyPr/>
          <a:lstStyle/>
          <a:p>
            <a:r>
              <a:rPr lang="es-MX" dirty="0" smtClean="0"/>
              <a:t>Agenda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71040C8-148F-4BC7-BE06-474DDB4E3BC8}" type="slidenum">
              <a:rPr lang="es-MX" smtClean="0"/>
              <a:pPr>
                <a:defRPr/>
              </a:pPr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6216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ctrTitle"/>
          </p:nvPr>
        </p:nvSpPr>
        <p:spPr bwMode="auto">
          <a:xfrm>
            <a:off x="820738" y="2979738"/>
            <a:ext cx="6475412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  <a:t>Qué es </a:t>
            </a:r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Angular</a:t>
            </a:r>
            <a: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  <a:t/>
            </a:r>
            <a:b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</a:br>
            <a:endParaRPr lang="es-MX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1DACEE-AB59-47E9-80AF-F1A9606B1885}" type="slidenum">
              <a:rPr lang="es-MX" smtClean="0"/>
              <a:pPr>
                <a:defRPr/>
              </a:pPr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325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4965700"/>
          </a:xfrm>
        </p:spPr>
        <p:txBody>
          <a:bodyPr>
            <a:normAutofit/>
          </a:bodyPr>
          <a:lstStyle/>
          <a:p>
            <a:r>
              <a:rPr lang="es-ES" sz="2400" spc="-150" dirty="0" smtClean="0"/>
              <a:t>Es </a:t>
            </a:r>
            <a:r>
              <a:rPr lang="es-ES" sz="2400" spc="-150" dirty="0"/>
              <a:t>un </a:t>
            </a:r>
            <a:r>
              <a:rPr lang="es-ES" sz="2400" i="1" spc="-150" dirty="0" err="1">
                <a:hlinkClick r:id="rId2" tooltip="Framework"/>
              </a:rPr>
              <a:t>framework</a:t>
            </a:r>
            <a:r>
              <a:rPr lang="es-ES" sz="2400" spc="-150" dirty="0"/>
              <a:t> de </a:t>
            </a:r>
            <a:r>
              <a:rPr lang="es-ES" sz="2400" spc="-150" dirty="0">
                <a:hlinkClick r:id="rId3" tooltip="JavaScript"/>
              </a:rPr>
              <a:t>JavaScript</a:t>
            </a:r>
            <a:r>
              <a:rPr lang="es-ES" sz="2400" spc="-150" dirty="0"/>
              <a:t> de </a:t>
            </a:r>
            <a:r>
              <a:rPr lang="es-ES" sz="2400" spc="-150" dirty="0">
                <a:hlinkClick r:id="rId4" tooltip="Código abierto"/>
              </a:rPr>
              <a:t>código abierto</a:t>
            </a:r>
            <a:r>
              <a:rPr lang="es-ES" sz="2400" spc="-150" dirty="0"/>
              <a:t>, mantenido por </a:t>
            </a:r>
            <a:r>
              <a:rPr lang="es-ES" sz="2400" spc="-150" dirty="0">
                <a:hlinkClick r:id="rId5" tooltip="Google"/>
              </a:rPr>
              <a:t>Google</a:t>
            </a:r>
            <a:r>
              <a:rPr lang="es-ES" sz="2400" spc="-150" dirty="0"/>
              <a:t>, que se utiliza para crear y mantener </a:t>
            </a:r>
            <a:r>
              <a:rPr lang="es-ES" sz="2400" spc="-150" dirty="0">
                <a:hlinkClick r:id="rId6" tooltip="Aplicación web"/>
              </a:rPr>
              <a:t>aplicaciones web</a:t>
            </a:r>
            <a:r>
              <a:rPr lang="es-ES" sz="2400" spc="-150" dirty="0"/>
              <a:t> </a:t>
            </a:r>
            <a:r>
              <a:rPr lang="es-ES" sz="2400" spc="-150" dirty="0">
                <a:hlinkClick r:id="rId7" tooltip="Single-page application"/>
              </a:rPr>
              <a:t>de una sola </a:t>
            </a:r>
            <a:r>
              <a:rPr lang="es-ES" sz="2400" spc="-150" dirty="0" smtClean="0">
                <a:hlinkClick r:id="rId7" tooltip="Single-page application"/>
              </a:rPr>
              <a:t>página</a:t>
            </a:r>
            <a:r>
              <a:rPr lang="es-ES" sz="2400" spc="-150" dirty="0" smtClean="0"/>
              <a:t> (</a:t>
            </a:r>
            <a:r>
              <a:rPr lang="es-ES" sz="2400" spc="-150" dirty="0" err="1" smtClean="0"/>
              <a:t>SinglePage</a:t>
            </a:r>
            <a:r>
              <a:rPr lang="es-ES" sz="2400" spc="-150" dirty="0" smtClean="0"/>
              <a:t>). </a:t>
            </a:r>
          </a:p>
          <a:p>
            <a:pPr marL="0" indent="0">
              <a:buNone/>
            </a:pPr>
            <a:endParaRPr lang="es-ES" sz="2400" spc="-150" dirty="0" smtClean="0"/>
          </a:p>
          <a:p>
            <a:r>
              <a:rPr lang="es-ES" sz="2400" spc="-150" dirty="0" smtClean="0"/>
              <a:t>Su </a:t>
            </a:r>
            <a:r>
              <a:rPr lang="es-ES" sz="2400" spc="-150" dirty="0"/>
              <a:t>objetivo es aumentar las aplicaciones basadas en navegador con capacidad de </a:t>
            </a:r>
            <a:r>
              <a:rPr lang="es-ES" sz="2400" spc="-150" dirty="0">
                <a:hlinkClick r:id="rId8" tooltip="Modelo Vista Controlador"/>
              </a:rPr>
              <a:t>Modelo Vista Controlador</a:t>
            </a:r>
            <a:r>
              <a:rPr lang="es-ES" sz="2400" spc="-150" dirty="0"/>
              <a:t> (MVC), en un esfuerzo para hacer que el desarrollo y las </a:t>
            </a:r>
            <a:r>
              <a:rPr lang="es-ES" sz="2400" spc="-150" dirty="0">
                <a:hlinkClick r:id="rId9" tooltip="Pruebas de software"/>
              </a:rPr>
              <a:t>pruebas</a:t>
            </a:r>
            <a:r>
              <a:rPr lang="es-ES" sz="2400" spc="-150" dirty="0"/>
              <a:t> sean más </a:t>
            </a:r>
            <a:r>
              <a:rPr lang="es-ES" sz="2400" spc="-150" dirty="0" smtClean="0"/>
              <a:t>fáciles.</a:t>
            </a:r>
          </a:p>
          <a:p>
            <a:pPr marL="0" indent="0">
              <a:buNone/>
            </a:pPr>
            <a:endParaRPr lang="es-ES" sz="2400" spc="-150" dirty="0" smtClean="0"/>
          </a:p>
          <a:p>
            <a:r>
              <a:rPr lang="es-ES" sz="2400" spc="-150" dirty="0"/>
              <a:t>Este </a:t>
            </a:r>
            <a:r>
              <a:rPr lang="es-ES" sz="2400" spc="-150" dirty="0" err="1"/>
              <a:t>framework</a:t>
            </a:r>
            <a:r>
              <a:rPr lang="es-ES" sz="2400" spc="-150" dirty="0"/>
              <a:t> adapta y amplía el HTML tradicional para servir mejor contenido dinámico a través de un </a:t>
            </a:r>
            <a:r>
              <a:rPr lang="es-ES" sz="2400" i="1" spc="-150" dirty="0">
                <a:hlinkClick r:id="rId10" tooltip="Data binding (aún no redactado)"/>
              </a:rPr>
              <a:t>data </a:t>
            </a:r>
            <a:r>
              <a:rPr lang="es-ES" sz="2400" i="1" spc="-150" dirty="0" err="1">
                <a:hlinkClick r:id="rId10" tooltip="Data binding (aún no redactado)"/>
              </a:rPr>
              <a:t>binding</a:t>
            </a:r>
            <a:r>
              <a:rPr lang="es-ES" sz="2400" spc="-150" dirty="0"/>
              <a:t> bidireccional que permite la sincronización automática de modelos y vistas.</a:t>
            </a:r>
            <a:endParaRPr lang="es-MX" sz="2400" spc="-15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Qué es Angular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4</a:t>
            </a:fld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35496" y="6516052"/>
            <a:ext cx="465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Fuente: https://es.wikipedia.org/wiki/AngularJS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395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ctrTitle"/>
          </p:nvPr>
        </p:nvSpPr>
        <p:spPr bwMode="auto">
          <a:xfrm>
            <a:off x="820738" y="2979738"/>
            <a:ext cx="6475412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Task </a:t>
            </a:r>
            <a:r>
              <a:rPr lang="es-MX" sz="3200" dirty="0" err="1" smtClean="0">
                <a:solidFill>
                  <a:schemeClr val="accent1"/>
                </a:solidFill>
                <a:latin typeface="Arial" charset="0"/>
                <a:cs typeface="Arial" charset="0"/>
              </a:rPr>
              <a:t>Runner</a:t>
            </a:r>
            <a:endParaRPr lang="es-MX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1DACEE-AB59-47E9-80AF-F1A9606B1885}" type="slidenum">
              <a:rPr lang="es-MX" smtClean="0"/>
              <a:pPr>
                <a:defRPr/>
              </a:pPr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50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4965700"/>
          </a:xfrm>
        </p:spPr>
        <p:txBody>
          <a:bodyPr>
            <a:normAutofit/>
          </a:bodyPr>
          <a:lstStyle/>
          <a:p>
            <a:r>
              <a:rPr lang="es-AR" sz="2400" spc="-150" dirty="0" smtClean="0"/>
              <a:t>Los </a:t>
            </a:r>
            <a:r>
              <a:rPr lang="es-AR" sz="2400" spc="-150" dirty="0" err="1" smtClean="0"/>
              <a:t>Task</a:t>
            </a:r>
            <a:r>
              <a:rPr lang="es-AR" sz="2400" spc="-150" dirty="0" smtClean="0"/>
              <a:t> </a:t>
            </a:r>
            <a:r>
              <a:rPr lang="es-AR" sz="2400" spc="-150" dirty="0" err="1" smtClean="0"/>
              <a:t>Runner</a:t>
            </a:r>
            <a:r>
              <a:rPr lang="es-AR" sz="2400" spc="-150" dirty="0" smtClean="0"/>
              <a:t> son herramientas que nos permiten automatizar muchas tareas/procesos que hasta ahora se hacían manualmente</a:t>
            </a:r>
            <a:br>
              <a:rPr lang="es-AR" sz="2400" spc="-150" dirty="0" smtClean="0"/>
            </a:br>
            <a:r>
              <a:rPr lang="es-AR" sz="2400" spc="-150" dirty="0" smtClean="0"/>
              <a:t>Por ejemplo:</a:t>
            </a:r>
            <a:r>
              <a:rPr lang="es-ES" sz="2400" spc="-150" dirty="0"/>
              <a:t> </a:t>
            </a:r>
            <a:r>
              <a:rPr lang="es-ES" sz="2400" b="1" spc="-150" dirty="0" smtClean="0"/>
              <a:t>Concatenar</a:t>
            </a:r>
            <a:r>
              <a:rPr lang="es-ES" sz="2400" spc="-150" dirty="0"/>
              <a:t>, </a:t>
            </a:r>
            <a:r>
              <a:rPr lang="es-ES" sz="2400" b="1" spc="-150" dirty="0"/>
              <a:t>minimizar</a:t>
            </a:r>
            <a:r>
              <a:rPr lang="es-ES" sz="2400" spc="-150" dirty="0"/>
              <a:t> y </a:t>
            </a:r>
            <a:r>
              <a:rPr lang="es-ES" sz="2400" b="1" spc="-150" dirty="0"/>
              <a:t>comprobar errores</a:t>
            </a:r>
            <a:r>
              <a:rPr lang="es-ES" sz="2400" spc="-150" dirty="0"/>
              <a:t> sintácticos de archivos JavaScript </a:t>
            </a:r>
            <a:r>
              <a:rPr lang="es-ES" sz="2400" spc="-150" dirty="0" smtClean="0"/>
              <a:t>y CSS</a:t>
            </a:r>
            <a:r>
              <a:rPr lang="es-ES" sz="2400" spc="-150" dirty="0"/>
              <a:t>. </a:t>
            </a:r>
            <a:r>
              <a:rPr lang="es-ES" sz="2400" spc="-150" dirty="0" smtClean="0"/>
              <a:t/>
            </a:r>
            <a:br>
              <a:rPr lang="es-ES" sz="2400" spc="-150" dirty="0" smtClean="0"/>
            </a:br>
            <a:r>
              <a:rPr lang="es-ES" sz="2400" b="1" spc="-150" dirty="0" smtClean="0"/>
              <a:t>Optimizar</a:t>
            </a:r>
            <a:r>
              <a:rPr lang="es-ES" sz="2400" spc="-150" dirty="0"/>
              <a:t> imágenes</a:t>
            </a:r>
            <a:r>
              <a:rPr lang="es-ES" sz="2400" spc="-150" dirty="0" smtClean="0"/>
              <a:t>. </a:t>
            </a:r>
            <a:r>
              <a:rPr lang="es-ES" sz="2400" b="1" spc="-150" dirty="0" smtClean="0"/>
              <a:t>Compilar</a:t>
            </a:r>
            <a:r>
              <a:rPr lang="es-ES" sz="2400" spc="-150" dirty="0"/>
              <a:t> preprocesadores como </a:t>
            </a:r>
            <a:r>
              <a:rPr lang="es-ES" sz="2400" spc="-150" dirty="0" err="1">
                <a:hlinkClick r:id="rId2"/>
              </a:rPr>
              <a:t>Sass</a:t>
            </a:r>
            <a:r>
              <a:rPr lang="es-ES" sz="2400" spc="-150" dirty="0"/>
              <a:t>/</a:t>
            </a:r>
            <a:r>
              <a:rPr lang="es-ES" sz="2400" spc="-150" dirty="0" err="1">
                <a:hlinkClick r:id="rId3"/>
              </a:rPr>
              <a:t>Less</a:t>
            </a:r>
            <a:r>
              <a:rPr lang="es-ES" sz="2400" spc="-150" dirty="0"/>
              <a:t>/</a:t>
            </a:r>
            <a:r>
              <a:rPr lang="es-ES" sz="2400" spc="-150" dirty="0" err="1">
                <a:hlinkClick r:id="rId4"/>
              </a:rPr>
              <a:t>Stylus</a:t>
            </a:r>
            <a:r>
              <a:rPr lang="es-ES" sz="2400" spc="-150" dirty="0"/>
              <a:t>. Ejecutar </a:t>
            </a:r>
            <a:r>
              <a:rPr lang="es-ES" sz="2400" b="1" spc="-150" dirty="0"/>
              <a:t>pruebas unitarias</a:t>
            </a:r>
            <a:r>
              <a:rPr lang="es-ES" sz="2400" spc="-150" dirty="0"/>
              <a:t> de JavaScript… Todas ellas son tareas típicas de un entorno de desarrollo en </a:t>
            </a:r>
            <a:r>
              <a:rPr lang="es-ES" sz="2400" i="1" spc="-150" dirty="0" err="1"/>
              <a:t>front-end</a:t>
            </a:r>
            <a:r>
              <a:rPr lang="es-ES" sz="2400" spc="-150" dirty="0"/>
              <a:t>, que podemos hacer manualmente… o automáticamente </a:t>
            </a:r>
            <a:r>
              <a:rPr lang="es-ES" sz="2400" spc="-150" dirty="0" smtClean="0"/>
              <a:t>con los </a:t>
            </a:r>
            <a:r>
              <a:rPr lang="es-ES" sz="2400" spc="-150" dirty="0" err="1" smtClean="0"/>
              <a:t>Task</a:t>
            </a:r>
            <a:r>
              <a:rPr lang="es-ES" sz="2400" spc="-150" dirty="0" smtClean="0"/>
              <a:t> </a:t>
            </a:r>
            <a:r>
              <a:rPr lang="es-ES" sz="2400" spc="-150" dirty="0" err="1" smtClean="0"/>
              <a:t>Runner</a:t>
            </a:r>
            <a:r>
              <a:rPr lang="es-ES" sz="2400" spc="-150" dirty="0" smtClean="0"/>
              <a:t>.</a:t>
            </a:r>
          </a:p>
          <a:p>
            <a:pPr marL="0" indent="0">
              <a:buNone/>
            </a:pPr>
            <a:endParaRPr lang="es-ES" sz="2400" spc="-150" dirty="0" smtClean="0"/>
          </a:p>
          <a:p>
            <a:r>
              <a:rPr lang="es-AR" sz="2400" spc="-150" dirty="0" smtClean="0"/>
              <a:t>Los mas usados son: </a:t>
            </a:r>
            <a:r>
              <a:rPr lang="es-AR" sz="2400" spc="-150" dirty="0" err="1" smtClean="0"/>
              <a:t>Grunt</a:t>
            </a:r>
            <a:r>
              <a:rPr lang="es-AR" sz="2400" spc="-150" dirty="0" smtClean="0"/>
              <a:t> – </a:t>
            </a:r>
            <a:r>
              <a:rPr lang="es-AR" sz="2400" spc="-150" dirty="0" err="1" smtClean="0"/>
              <a:t>Gulp</a:t>
            </a:r>
            <a:r>
              <a:rPr lang="es-AR" sz="2400" spc="-150" dirty="0" smtClean="0"/>
              <a:t> – Cake - Broccoli (</a:t>
            </a:r>
            <a:r>
              <a:rPr lang="es-ES" sz="2400" spc="-150" dirty="0" smtClean="0"/>
              <a:t>basados en </a:t>
            </a:r>
            <a:r>
              <a:rPr lang="es-ES" sz="2400" spc="-150" dirty="0" err="1" smtClean="0"/>
              <a:t>NodeJS</a:t>
            </a:r>
            <a:r>
              <a:rPr lang="es-ES" sz="2400" spc="-150" dirty="0" smtClean="0"/>
              <a:t>, hay que tenerlo instalado para poder levantar los </a:t>
            </a:r>
            <a:r>
              <a:rPr lang="es-ES" sz="2400" spc="-150" dirty="0" err="1" smtClean="0"/>
              <a:t>task</a:t>
            </a:r>
            <a:r>
              <a:rPr lang="es-ES" sz="2400" spc="-150" dirty="0" smtClean="0"/>
              <a:t> </a:t>
            </a:r>
            <a:r>
              <a:rPr lang="es-ES" sz="2400" spc="-150" dirty="0" err="1" smtClean="0"/>
              <a:t>runner</a:t>
            </a:r>
            <a:r>
              <a:rPr lang="es-AR" sz="2400" spc="-150" dirty="0" smtClean="0">
                <a:latin typeface="Arial" charset="0"/>
                <a:cs typeface="Arial" charset="0"/>
              </a:rPr>
              <a:t>).</a:t>
            </a:r>
            <a:endParaRPr lang="es-MX" sz="2400" spc="-15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Task </a:t>
            </a:r>
            <a:r>
              <a:rPr lang="es-MX" sz="3200" dirty="0" err="1" smtClean="0">
                <a:solidFill>
                  <a:schemeClr val="accent1"/>
                </a:solidFill>
                <a:latin typeface="Arial" charset="0"/>
                <a:cs typeface="Arial" charset="0"/>
              </a:rPr>
              <a:t>Runner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516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5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65</Words>
  <Application>Microsoft Office PowerPoint</Application>
  <PresentationFormat>Presentación en pantalla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Arial Rounded MT Bold</vt:lpstr>
      <vt:lpstr>Calibri</vt:lpstr>
      <vt:lpstr>Tema de Office</vt:lpstr>
      <vt:lpstr> AngularJS</vt:lpstr>
      <vt:lpstr>Agenda</vt:lpstr>
      <vt:lpstr>Qué es Angular </vt:lpstr>
      <vt:lpstr>Qué es Angular</vt:lpstr>
      <vt:lpstr>Task Runner</vt:lpstr>
      <vt:lpstr>Task Runner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Día 9 Javascript y Jquery</dc:title>
  <dc:creator>Mauro Echerdt</dc:creator>
  <cp:lastModifiedBy>alannoboa</cp:lastModifiedBy>
  <cp:revision>28</cp:revision>
  <dcterms:created xsi:type="dcterms:W3CDTF">2014-07-30T15:57:33Z</dcterms:created>
  <dcterms:modified xsi:type="dcterms:W3CDTF">2016-02-17T21:28:02Z</dcterms:modified>
</cp:coreProperties>
</file>