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306" r:id="rId3"/>
    <p:sldId id="305" r:id="rId4"/>
    <p:sldId id="308" r:id="rId5"/>
    <p:sldId id="315" r:id="rId6"/>
    <p:sldId id="309" r:id="rId7"/>
    <p:sldId id="316" r:id="rId8"/>
    <p:sldId id="317" r:id="rId9"/>
    <p:sldId id="318" r:id="rId10"/>
    <p:sldId id="310" r:id="rId11"/>
    <p:sldId id="311" r:id="rId12"/>
    <p:sldId id="307" r:id="rId13"/>
    <p:sldId id="258" r:id="rId14"/>
    <p:sldId id="312" r:id="rId15"/>
    <p:sldId id="319" r:id="rId16"/>
    <p:sldId id="320" r:id="rId17"/>
    <p:sldId id="314" r:id="rId18"/>
    <p:sldId id="269" r:id="rId1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varScale="1">
        <p:scale>
          <a:sx n="75" d="100"/>
          <a:sy n="75" d="100"/>
        </p:scale>
        <p:origin x="101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C41FE7-9BED-449F-8F2A-28C269FE285C}" type="datetimeFigureOut">
              <a:rPr lang="es-AR" smtClean="0"/>
              <a:t>20/04/2016</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88F08A-23C1-49FD-AECE-D1983158D163}" type="slidenum">
              <a:rPr lang="es-AR" smtClean="0"/>
              <a:t>‹Nº›</a:t>
            </a:fld>
            <a:endParaRPr lang="es-AR"/>
          </a:p>
        </p:txBody>
      </p:sp>
    </p:spTree>
    <p:extLst>
      <p:ext uri="{BB962C8B-B14F-4D97-AF65-F5344CB8AC3E}">
        <p14:creationId xmlns:p14="http://schemas.microsoft.com/office/powerpoint/2010/main" val="327922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algn="just"/>
            <a:r>
              <a:rPr lang="es-AR" dirty="0" smtClean="0"/>
              <a:t>El Web es un sistema </a:t>
            </a:r>
            <a:r>
              <a:rPr lang="es-AR" i="1" dirty="0" smtClean="0"/>
              <a:t>Hipertexto</a:t>
            </a:r>
            <a:r>
              <a:rPr lang="es-AR" dirty="0" smtClean="0"/>
              <a:t>, una cantidad de dimensiones gigantes de textos interrelacionados por medio de enlaces. </a:t>
            </a:r>
          </a:p>
          <a:p>
            <a:pPr algn="just"/>
            <a:r>
              <a:rPr lang="es-AR" dirty="0" smtClean="0"/>
              <a:t>Cada una de las unidades básicas donde podemos encontrar información son las </a:t>
            </a:r>
            <a:r>
              <a:rPr lang="es-AR" b="1" dirty="0" smtClean="0"/>
              <a:t>páginas web</a:t>
            </a:r>
            <a:r>
              <a:rPr lang="es-AR" dirty="0" smtClean="0"/>
              <a:t>.</a:t>
            </a:r>
          </a:p>
          <a:p>
            <a:pPr algn="just"/>
            <a:r>
              <a:rPr lang="es-AR" dirty="0" smtClean="0"/>
              <a:t>En un principio, para diseñar este sistema de páginas con enlaces </a:t>
            </a:r>
            <a:r>
              <a:rPr lang="es-AR" i="1" dirty="0" smtClean="0"/>
              <a:t>se pensó en un lenguaje que permitiese presentar cada una de estas informaciones junto con unos pequeños estilos, este lenguaje fue el </a:t>
            </a:r>
            <a:r>
              <a:rPr lang="es-AR" b="1" i="0" dirty="0" smtClean="0"/>
              <a:t>HTML</a:t>
            </a:r>
            <a:r>
              <a:rPr lang="es-AR" dirty="0" smtClean="0"/>
              <a:t>.</a:t>
            </a:r>
          </a:p>
          <a:p>
            <a:pPr algn="just"/>
            <a:r>
              <a:rPr lang="es-AR" dirty="0" smtClean="0"/>
              <a:t> </a:t>
            </a:r>
          </a:p>
          <a:p>
            <a:pPr algn="just"/>
            <a:r>
              <a:rPr lang="es-AR" dirty="0" smtClean="0"/>
              <a:t>Conforme fue creciendo el Web y sus distintos usos, se fueron complicando las páginas y las acciones que se querían realizar a través de ellas.</a:t>
            </a:r>
          </a:p>
          <a:p>
            <a:pPr algn="just"/>
            <a:r>
              <a:rPr lang="es-AR" dirty="0" smtClean="0"/>
              <a:t>Al poco tiempo quedó patente que </a:t>
            </a:r>
            <a:r>
              <a:rPr lang="es-AR" b="1" dirty="0" smtClean="0"/>
              <a:t>HTML</a:t>
            </a:r>
            <a:r>
              <a:rPr lang="es-AR" dirty="0" smtClean="0"/>
              <a:t> no era suficiente para realizar todas las acciones que se pueden llegar a necesitar en una página web. En otras palabras, </a:t>
            </a:r>
            <a:r>
              <a:rPr lang="es-AR" b="1" i="0" dirty="0" smtClean="0"/>
              <a:t>HTML</a:t>
            </a:r>
            <a:r>
              <a:rPr lang="es-AR" dirty="0" smtClean="0"/>
              <a:t> se había quedado corto ya que sólo sirve para presentar el texto en un página, definir su estilo y poco más.</a:t>
            </a:r>
          </a:p>
          <a:p>
            <a:pPr algn="just"/>
            <a:endParaRPr lang="es-AR" dirty="0" smtClean="0"/>
          </a:p>
          <a:p>
            <a:pPr algn="just"/>
            <a:r>
              <a:rPr lang="es-AR" dirty="0" smtClean="0"/>
              <a:t>Al complicarse los sitios web, una de las primeras necesidades fue que las páginas respondiesen a algunas acciones del usuario, para desarrollar pequeñas funcionalidades más allá de los propios enlaces.</a:t>
            </a:r>
          </a:p>
          <a:p>
            <a:pPr algn="just"/>
            <a:r>
              <a:rPr lang="es-AR" i="1" dirty="0" smtClean="0"/>
              <a:t>El primer ayudante para cubrir las necesidades que estaban surgiendo fue </a:t>
            </a:r>
            <a:r>
              <a:rPr lang="es-AR" b="1" dirty="0" smtClean="0"/>
              <a:t>Java</a:t>
            </a:r>
            <a:r>
              <a:rPr lang="es-AR" dirty="0" smtClean="0"/>
              <a:t>, que es un lenguaje de propósito general, pero que </a:t>
            </a:r>
            <a:r>
              <a:rPr lang="es-AR" i="1" dirty="0" smtClean="0"/>
              <a:t>había creado una manera de incrustar programas en páginas web</a:t>
            </a:r>
            <a:r>
              <a:rPr lang="es-AR" dirty="0" smtClean="0"/>
              <a:t>. A través de la tecnología de los </a:t>
            </a:r>
            <a:r>
              <a:rPr lang="es-AR" b="1" dirty="0" err="1" smtClean="0"/>
              <a:t>Applets</a:t>
            </a:r>
            <a:r>
              <a:rPr lang="es-AR" dirty="0" smtClean="0"/>
              <a:t>, se podía crear pequeños programas que se ejecutaban en el navegador dentro de las propias páginas web, pero que tenían posibilidades similares a los programas de propósito general.</a:t>
            </a:r>
          </a:p>
          <a:p>
            <a:pPr algn="just"/>
            <a:r>
              <a:rPr lang="es-AR" dirty="0" smtClean="0"/>
              <a:t>La programación de </a:t>
            </a:r>
            <a:r>
              <a:rPr lang="es-AR" b="1" dirty="0" err="1" smtClean="0"/>
              <a:t>Applets</a:t>
            </a:r>
            <a:r>
              <a:rPr lang="es-AR" dirty="0" smtClean="0"/>
              <a:t> fue un gran avance y </a:t>
            </a:r>
            <a:r>
              <a:rPr lang="es-AR" b="1" i="1" dirty="0" smtClean="0"/>
              <a:t>Netscape</a:t>
            </a:r>
            <a:r>
              <a:rPr lang="es-AR" dirty="0" smtClean="0"/>
              <a:t>, por aquel entonces el navegador más popular, había roto la primera barrera del HTML al hacer posible la programación dentro de las páginas web.</a:t>
            </a:r>
          </a:p>
          <a:p>
            <a:pPr algn="just"/>
            <a:endParaRPr lang="es-AR" dirty="0" smtClean="0"/>
          </a:p>
          <a:p>
            <a:pPr algn="just"/>
            <a:r>
              <a:rPr lang="es-AR" dirty="0" smtClean="0"/>
              <a:t>No cabe duda que la aparición de los </a:t>
            </a:r>
            <a:r>
              <a:rPr lang="es-AR" b="1" dirty="0" err="1" smtClean="0"/>
              <a:t>Applets</a:t>
            </a:r>
            <a:r>
              <a:rPr lang="es-AR" dirty="0" smtClean="0"/>
              <a:t> supuso un gran avance en la historia del web, pero no ha sido una tecnología definitiva y muchas otras han seguido implementando el camino que comenzó con ellos. </a:t>
            </a:r>
          </a:p>
          <a:p>
            <a:endParaRPr lang="es-AR"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3</a:t>
            </a:fld>
            <a:endParaRPr lang="es-MX" dirty="0"/>
          </a:p>
        </p:txBody>
      </p:sp>
    </p:spTree>
    <p:extLst>
      <p:ext uri="{BB962C8B-B14F-4D97-AF65-F5344CB8AC3E}">
        <p14:creationId xmlns:p14="http://schemas.microsoft.com/office/powerpoint/2010/main" val="343703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192775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155547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1104239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_05">
    <p:spTree>
      <p:nvGrpSpPr>
        <p:cNvPr id="1" name=""/>
        <p:cNvGrpSpPr/>
        <p:nvPr/>
      </p:nvGrpSpPr>
      <p:grpSpPr>
        <a:xfrm>
          <a:off x="0" y="0"/>
          <a:ext cx="0" cy="0"/>
          <a:chOff x="0" y="0"/>
          <a:chExt cx="0" cy="0"/>
        </a:xfrm>
      </p:grpSpPr>
      <p:pic>
        <p:nvPicPr>
          <p:cNvPr id="4" name="Picture 2" descr="PPT_Portada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p:nvPr/>
        </p:nvSpPr>
        <p:spPr>
          <a:xfrm>
            <a:off x="4816475" y="0"/>
            <a:ext cx="1079500" cy="1079500"/>
          </a:xfrm>
          <a:prstGeom prst="rect">
            <a:avLst/>
          </a:prstGeom>
          <a:solidFill>
            <a:srgbClr val="4BACC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6" name="Rectangle 3"/>
          <p:cNvSpPr/>
          <p:nvPr/>
        </p:nvSpPr>
        <p:spPr>
          <a:xfrm>
            <a:off x="8064500" y="5778500"/>
            <a:ext cx="1079500" cy="1079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7" name="Rectangle 4"/>
          <p:cNvSpPr/>
          <p:nvPr/>
        </p:nvSpPr>
        <p:spPr>
          <a:xfrm>
            <a:off x="6986588" y="5778500"/>
            <a:ext cx="1079500" cy="1079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8" name="Rectangle 5"/>
          <p:cNvSpPr/>
          <p:nvPr/>
        </p:nvSpPr>
        <p:spPr>
          <a:xfrm>
            <a:off x="0" y="1079500"/>
            <a:ext cx="1079500" cy="1079500"/>
          </a:xfrm>
          <a:prstGeom prst="rect">
            <a:avLst/>
          </a:prstGeom>
          <a:solidFill>
            <a:srgbClr val="F7964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9" name="Rectangle 6"/>
          <p:cNvSpPr/>
          <p:nvPr/>
        </p:nvSpPr>
        <p:spPr>
          <a:xfrm>
            <a:off x="1079500" y="5778500"/>
            <a:ext cx="1079500" cy="10795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10" name="Rectangle 7"/>
          <p:cNvSpPr>
            <a:spLocks noChangeArrowheads="1"/>
          </p:cNvSpPr>
          <p:nvPr/>
        </p:nvSpPr>
        <p:spPr bwMode="auto">
          <a:xfrm>
            <a:off x="323850" y="6524625"/>
            <a:ext cx="5111750" cy="144463"/>
          </a:xfrm>
          <a:prstGeom prst="rect">
            <a:avLst/>
          </a:prstGeom>
          <a:noFill/>
          <a:ln w="9525">
            <a:noFill/>
            <a:miter lim="800000"/>
            <a:headEnd/>
            <a:tailEnd/>
          </a:ln>
        </p:spPr>
        <p:txBody>
          <a:bodyPr/>
          <a:lstStyle/>
          <a:p>
            <a:pPr fontAlgn="auto">
              <a:spcBef>
                <a:spcPts val="0"/>
              </a:spcBef>
              <a:spcAft>
                <a:spcPts val="0"/>
              </a:spcAft>
              <a:defRPr/>
            </a:pPr>
            <a:r>
              <a:rPr lang="es-MX" sz="800">
                <a:latin typeface="Arial" pitchFamily="34" charset="0"/>
                <a:cs typeface="Arial" pitchFamily="34" charset="0"/>
              </a:rPr>
              <a:t>Todos los Derechos Reservados © Valores Corporativos Softtek S.A. de C.V. 2011. Interno.</a:t>
            </a:r>
          </a:p>
        </p:txBody>
      </p:sp>
      <p:pic>
        <p:nvPicPr>
          <p:cNvPr id="11" name="Picture 7" descr="Logo+TAG_Jul2011.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5975" y="0"/>
            <a:ext cx="32385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5"/>
          <p:cNvSpPr>
            <a:spLocks noGrp="1"/>
          </p:cNvSpPr>
          <p:nvPr>
            <p:ph type="title"/>
          </p:nvPr>
        </p:nvSpPr>
        <p:spPr>
          <a:xfrm>
            <a:off x="4355976" y="2420888"/>
            <a:ext cx="4463062" cy="1612727"/>
          </a:xfrm>
          <a:prstGeom prst="rect">
            <a:avLst/>
          </a:prstGeom>
        </p:spPr>
        <p:txBody>
          <a:bodyPr anchor="b">
            <a:normAutofit/>
          </a:bodyPr>
          <a:lstStyle>
            <a:lvl1pPr algn="r">
              <a:lnSpc>
                <a:spcPts val="3800"/>
              </a:lnSpc>
              <a:defRPr sz="3600" b="1" baseline="0">
                <a:solidFill>
                  <a:schemeClr val="tx1">
                    <a:lumMod val="75000"/>
                  </a:schemeClr>
                </a:solidFill>
                <a:latin typeface="Arial" pitchFamily="34" charset="0"/>
                <a:cs typeface="Arial" pitchFamily="34" charset="0"/>
              </a:defRPr>
            </a:lvl1pPr>
          </a:lstStyle>
          <a:p>
            <a:r>
              <a:rPr lang="es-ES" noProof="0" smtClean="0"/>
              <a:t>Haga clic para modificar el estilo de título del patrón</a:t>
            </a:r>
            <a:endParaRPr lang="es-MX" noProof="0"/>
          </a:p>
        </p:txBody>
      </p:sp>
      <p:sp>
        <p:nvSpPr>
          <p:cNvPr id="20" name="Text Placeholder 17"/>
          <p:cNvSpPr>
            <a:spLocks noGrp="1"/>
          </p:cNvSpPr>
          <p:nvPr>
            <p:ph type="body" sz="quarter" idx="11"/>
          </p:nvPr>
        </p:nvSpPr>
        <p:spPr>
          <a:xfrm>
            <a:off x="4788024" y="4042568"/>
            <a:ext cx="4037105" cy="594993"/>
          </a:xfrm>
          <a:prstGeom prst="rect">
            <a:avLst/>
          </a:prstGeom>
        </p:spPr>
        <p:txBody>
          <a:bodyPr>
            <a:noAutofit/>
          </a:bodyPr>
          <a:lstStyle>
            <a:lvl1pPr marL="0" indent="0" algn="r">
              <a:lnSpc>
                <a:spcPct val="80000"/>
              </a:lnSpc>
              <a:buNone/>
              <a:defRPr sz="1800">
                <a:solidFill>
                  <a:schemeClr val="tx2"/>
                </a:solidFill>
                <a:latin typeface="Arial" pitchFamily="34" charset="0"/>
                <a:cs typeface="Arial" pitchFamily="34" charset="0"/>
              </a:defRPr>
            </a:lvl1pPr>
            <a:lvl2pPr marL="0" indent="0" algn="r">
              <a:buNone/>
              <a:defRPr sz="1500">
                <a:solidFill>
                  <a:schemeClr val="tx1">
                    <a:lumMod val="75000"/>
                  </a:schemeClr>
                </a:solidFill>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Tree>
    <p:extLst>
      <p:ext uri="{BB962C8B-B14F-4D97-AF65-F5344CB8AC3E}">
        <p14:creationId xmlns:p14="http://schemas.microsoft.com/office/powerpoint/2010/main" val="2775270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mper Slide">
    <p:spTree>
      <p:nvGrpSpPr>
        <p:cNvPr id="1" name=""/>
        <p:cNvGrpSpPr/>
        <p:nvPr/>
      </p:nvGrpSpPr>
      <p:grpSpPr>
        <a:xfrm>
          <a:off x="0" y="0"/>
          <a:ext cx="0" cy="0"/>
          <a:chOff x="0" y="0"/>
          <a:chExt cx="0" cy="0"/>
        </a:xfrm>
      </p:grpSpPr>
      <p:sp>
        <p:nvSpPr>
          <p:cNvPr id="3" name="Rectangle 1"/>
          <p:cNvSpPr/>
          <p:nvPr/>
        </p:nvSpPr>
        <p:spPr>
          <a:xfrm>
            <a:off x="0" y="0"/>
            <a:ext cx="808038" cy="820738"/>
          </a:xfrm>
          <a:prstGeom prst="rect">
            <a:avLst/>
          </a:prstGeom>
          <a:solidFill>
            <a:srgbClr val="4BACC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4" name="Rectangle 2"/>
          <p:cNvSpPr/>
          <p:nvPr/>
        </p:nvSpPr>
        <p:spPr>
          <a:xfrm>
            <a:off x="5145088" y="4059238"/>
            <a:ext cx="1079500" cy="108108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5" name="Rectangle 3"/>
          <p:cNvSpPr/>
          <p:nvPr/>
        </p:nvSpPr>
        <p:spPr>
          <a:xfrm>
            <a:off x="6227763" y="1901825"/>
            <a:ext cx="1079500" cy="1079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6" name="Rectangle 4"/>
          <p:cNvSpPr/>
          <p:nvPr/>
        </p:nvSpPr>
        <p:spPr>
          <a:xfrm>
            <a:off x="0" y="5133975"/>
            <a:ext cx="820738" cy="1079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7" name="Rectangle 5"/>
          <p:cNvSpPr/>
          <p:nvPr/>
        </p:nvSpPr>
        <p:spPr>
          <a:xfrm>
            <a:off x="808038" y="820738"/>
            <a:ext cx="1079500" cy="1079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8" name="Rectangle 6"/>
          <p:cNvSpPr/>
          <p:nvPr/>
        </p:nvSpPr>
        <p:spPr>
          <a:xfrm>
            <a:off x="7307263" y="2981325"/>
            <a:ext cx="1079500" cy="1079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sp>
        <p:nvSpPr>
          <p:cNvPr id="9" name="Rectangle 7"/>
          <p:cNvSpPr/>
          <p:nvPr/>
        </p:nvSpPr>
        <p:spPr>
          <a:xfrm>
            <a:off x="8386763" y="803275"/>
            <a:ext cx="757237" cy="1079500"/>
          </a:xfrm>
          <a:prstGeom prst="rect">
            <a:avLst/>
          </a:prstGeom>
          <a:solidFill>
            <a:srgbClr val="4BACC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a:p>
        </p:txBody>
      </p:sp>
      <p:pic>
        <p:nvPicPr>
          <p:cNvPr id="10"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6713" y="4059238"/>
            <a:ext cx="167005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9"/>
          <p:cNvSpPr>
            <a:spLocks noChangeArrowheads="1"/>
          </p:cNvSpPr>
          <p:nvPr/>
        </p:nvSpPr>
        <p:spPr bwMode="auto">
          <a:xfrm>
            <a:off x="323850" y="6524625"/>
            <a:ext cx="5111750" cy="144463"/>
          </a:xfrm>
          <a:prstGeom prst="rect">
            <a:avLst/>
          </a:prstGeom>
          <a:noFill/>
          <a:ln w="9525">
            <a:noFill/>
            <a:miter lim="800000"/>
            <a:headEnd/>
            <a:tailEnd/>
          </a:ln>
        </p:spPr>
        <p:txBody>
          <a:bodyPr/>
          <a:lstStyle/>
          <a:p>
            <a:pPr fontAlgn="auto">
              <a:spcBef>
                <a:spcPts val="0"/>
              </a:spcBef>
              <a:spcAft>
                <a:spcPts val="0"/>
              </a:spcAft>
              <a:defRPr/>
            </a:pPr>
            <a:r>
              <a:rPr lang="es-MX" sz="800">
                <a:latin typeface="Arial" pitchFamily="34" charset="0"/>
                <a:cs typeface="Arial" pitchFamily="34" charset="0"/>
              </a:rPr>
              <a:t>Todos los Derechos Reservados © Valores Corporativos Softtek S.A. de C.V. 2011. Interno.</a:t>
            </a:r>
          </a:p>
        </p:txBody>
      </p:sp>
      <p:sp>
        <p:nvSpPr>
          <p:cNvPr id="15" name="Title 1"/>
          <p:cNvSpPr>
            <a:spLocks noGrp="1"/>
          </p:cNvSpPr>
          <p:nvPr>
            <p:ph type="ctrTitle"/>
          </p:nvPr>
        </p:nvSpPr>
        <p:spPr>
          <a:xfrm>
            <a:off x="820738" y="2980469"/>
            <a:ext cx="6475412" cy="1066237"/>
          </a:xfrm>
          <a:prstGeom prst="rect">
            <a:avLst/>
          </a:prstGeom>
        </p:spPr>
        <p:txBody>
          <a:bodyPr>
            <a:normAutofit/>
          </a:bodyPr>
          <a:lstStyle>
            <a:lvl1pPr algn="l">
              <a:lnSpc>
                <a:spcPct val="80000"/>
              </a:lnSpc>
              <a:defRPr sz="3000" b="1">
                <a:solidFill>
                  <a:schemeClr val="tx1"/>
                </a:solidFill>
                <a:latin typeface="Arial" pitchFamily="34" charset="0"/>
                <a:cs typeface="Arial" pitchFamily="34" charset="0"/>
              </a:defRPr>
            </a:lvl1pPr>
          </a:lstStyle>
          <a:p>
            <a:r>
              <a:rPr lang="es-ES" noProof="0" smtClean="0"/>
              <a:t>Haga clic para modificar el estilo de título del patrón</a:t>
            </a:r>
            <a:endParaRPr lang="es-MX" noProof="0"/>
          </a:p>
        </p:txBody>
      </p:sp>
      <p:sp>
        <p:nvSpPr>
          <p:cNvPr id="12" name="Slide Number Placeholder 6"/>
          <p:cNvSpPr>
            <a:spLocks noGrp="1"/>
          </p:cNvSpPr>
          <p:nvPr>
            <p:ph type="sldNum" sz="quarter" idx="10"/>
          </p:nvPr>
        </p:nvSpPr>
        <p:spPr>
          <a:xfrm>
            <a:off x="6553200" y="6435725"/>
            <a:ext cx="2133600" cy="365125"/>
          </a:xfrm>
          <a:prstGeom prst="rect">
            <a:avLst/>
          </a:prstGeom>
        </p:spPr>
        <p:txBody>
          <a:bodyPr vert="horz" lIns="91440" tIns="45720" rIns="91440" bIns="45720" rtlCol="0" anchor="ctr"/>
          <a:lstStyle>
            <a:lvl1pPr algn="r">
              <a:defRPr sz="800">
                <a:solidFill>
                  <a:schemeClr val="tx1">
                    <a:lumMod val="75000"/>
                  </a:schemeClr>
                </a:solidFill>
                <a:latin typeface="Arial" charset="0"/>
              </a:defRPr>
            </a:lvl1pPr>
          </a:lstStyle>
          <a:p>
            <a:pPr>
              <a:defRPr/>
            </a:pPr>
            <a:fld id="{4806F0BA-6175-4170-9DE5-38D87CCEB65C}" type="slidenum">
              <a:rPr lang="es-MX"/>
              <a:pPr>
                <a:defRPr/>
              </a:pPr>
              <a:t>‹Nº›</a:t>
            </a:fld>
            <a:endParaRPr lang="es-MX"/>
          </a:p>
        </p:txBody>
      </p:sp>
    </p:spTree>
    <p:extLst>
      <p:ext uri="{BB962C8B-B14F-4D97-AF65-F5344CB8AC3E}">
        <p14:creationId xmlns:p14="http://schemas.microsoft.com/office/powerpoint/2010/main" val="568841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4pPr>
              <a:buFont typeface="Arial Rounded MT Bold" pitchFamily="34" charset="0"/>
              <a:buChar char="›"/>
              <a:defRPr/>
            </a:lvl4pPr>
          </a:lstStyle>
          <a:p>
            <a:pPr lvl="0"/>
            <a:r>
              <a:rPr lang="es-MX" noProof="0" smtClean="0"/>
              <a:t>Click to edit Master text styles</a:t>
            </a:r>
          </a:p>
          <a:p>
            <a:pPr lvl="1"/>
            <a:r>
              <a:rPr lang="es-MX" noProof="0" smtClean="0"/>
              <a:t>Second level</a:t>
            </a:r>
          </a:p>
          <a:p>
            <a:pPr lvl="2"/>
            <a:r>
              <a:rPr lang="es-MX" noProof="0" smtClean="0"/>
              <a:t>Third level</a:t>
            </a:r>
          </a:p>
          <a:p>
            <a:pPr lvl="3"/>
            <a:r>
              <a:rPr lang="es-MX" noProof="0" smtClean="0"/>
              <a:t>Fourth level</a:t>
            </a:r>
          </a:p>
          <a:p>
            <a:pPr lvl="2"/>
            <a:endParaRPr lang="es-MX" noProof="0" smtClean="0"/>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s-MX" noProof="0" smtClean="0"/>
              <a:t>Click to edit Master title style</a:t>
            </a:r>
          </a:p>
        </p:txBody>
      </p:sp>
      <p:sp>
        <p:nvSpPr>
          <p:cNvPr id="6" name="Slide Number Placeholder 6"/>
          <p:cNvSpPr>
            <a:spLocks noGrp="1"/>
          </p:cNvSpPr>
          <p:nvPr>
            <p:ph type="sldNum" sz="quarter" idx="11"/>
          </p:nvPr>
        </p:nvSpPr>
        <p:spPr/>
        <p:txBody>
          <a:bodyPr/>
          <a:lstStyle>
            <a:lvl1pPr>
              <a:defRPr/>
            </a:lvl1pPr>
          </a:lstStyle>
          <a:p>
            <a:pPr>
              <a:defRPr/>
            </a:pPr>
            <a:fld id="{1D048D56-83F1-4D6C-9F8D-C4CDC5741225}" type="slidenum">
              <a:rPr lang="es-MX"/>
              <a:pPr>
                <a:defRPr/>
              </a:pPr>
              <a:t>‹Nº›</a:t>
            </a:fld>
            <a:endParaRPr lang="es-MX"/>
          </a:p>
        </p:txBody>
      </p:sp>
    </p:spTree>
    <p:extLst>
      <p:ext uri="{BB962C8B-B14F-4D97-AF65-F5344CB8AC3E}">
        <p14:creationId xmlns:p14="http://schemas.microsoft.com/office/powerpoint/2010/main" val="3274849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sp>
        <p:nvSpPr>
          <p:cNvPr id="2" name="Oval 6"/>
          <p:cNvSpPr>
            <a:spLocks noChangeArrowheads="1"/>
          </p:cNvSpPr>
          <p:nvPr/>
        </p:nvSpPr>
        <p:spPr bwMode="auto">
          <a:xfrm>
            <a:off x="1201738" y="1077913"/>
            <a:ext cx="4899025" cy="4899025"/>
          </a:xfrm>
          <a:prstGeom prst="ellipse">
            <a:avLst/>
          </a:prstGeom>
          <a:solidFill>
            <a:schemeClr val="bg1"/>
          </a:solidFill>
          <a:ln w="76200">
            <a:solidFill>
              <a:srgbClr val="B5B7B5"/>
            </a:solidFill>
            <a:round/>
            <a:headEnd/>
            <a:tailEnd/>
          </a:ln>
          <a:effectLst>
            <a:outerShdw blurRad="12700" dist="38100" dir="2700000" algn="tl" rotWithShape="0">
              <a:srgbClr val="00000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pic>
        <p:nvPicPr>
          <p:cNvPr id="3" name="Picture 6" descr="Poc.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2717800"/>
            <a:ext cx="372745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a:spLocks noGrp="1"/>
          </p:cNvSpPr>
          <p:nvPr>
            <p:ph type="sldNum" sz="quarter" idx="10"/>
          </p:nvPr>
        </p:nvSpPr>
        <p:spPr/>
        <p:txBody>
          <a:bodyPr/>
          <a:lstStyle>
            <a:lvl1pPr algn="r">
              <a:defRPr sz="800">
                <a:solidFill>
                  <a:schemeClr val="tx1">
                    <a:lumMod val="75000"/>
                  </a:schemeClr>
                </a:solidFill>
              </a:defRPr>
            </a:lvl1pPr>
          </a:lstStyle>
          <a:p>
            <a:pPr>
              <a:defRPr/>
            </a:pPr>
            <a:fld id="{95628B17-7098-4B4C-8BD9-DA2F08635EF9}" type="slidenum">
              <a:rPr lang="es-MX"/>
              <a:pPr>
                <a:defRPr/>
              </a:pPr>
              <a:t>‹Nº›</a:t>
            </a:fld>
            <a:endParaRPr lang="es-MX"/>
          </a:p>
        </p:txBody>
      </p:sp>
    </p:spTree>
    <p:extLst>
      <p:ext uri="{BB962C8B-B14F-4D97-AF65-F5344CB8AC3E}">
        <p14:creationId xmlns:p14="http://schemas.microsoft.com/office/powerpoint/2010/main" val="158295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405813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0559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5888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89699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308043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72567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298659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FD1CA10-B7CF-45F0-9210-A0280B9EE1C1}" type="datetimeFigureOut">
              <a:rPr lang="es-AR" smtClean="0"/>
              <a:t>20/04/2016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1F0E0DE-0163-41EC-936C-DE09634B7D15}" type="slidenum">
              <a:rPr lang="es-AR" smtClean="0"/>
              <a:t>‹Nº›</a:t>
            </a:fld>
            <a:endParaRPr lang="es-AR"/>
          </a:p>
        </p:txBody>
      </p:sp>
    </p:spTree>
    <p:extLst>
      <p:ext uri="{BB962C8B-B14F-4D97-AF65-F5344CB8AC3E}">
        <p14:creationId xmlns:p14="http://schemas.microsoft.com/office/powerpoint/2010/main" val="49125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1CA10-B7CF-45F0-9210-A0280B9EE1C1}" type="datetimeFigureOut">
              <a:rPr lang="es-AR" smtClean="0"/>
              <a:t>20/04/2016</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0E0DE-0163-41EC-936C-DE09634B7D15}" type="slidenum">
              <a:rPr lang="es-AR" smtClean="0"/>
              <a:t>‹Nº›</a:t>
            </a:fld>
            <a:endParaRPr lang="es-AR"/>
          </a:p>
        </p:txBody>
      </p:sp>
    </p:spTree>
    <p:extLst>
      <p:ext uri="{BB962C8B-B14F-4D97-AF65-F5344CB8AC3E}">
        <p14:creationId xmlns:p14="http://schemas.microsoft.com/office/powerpoint/2010/main" val="72968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mozilla.org/en-US/docs/CSS/CSS3"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35896" y="2420938"/>
            <a:ext cx="4968552" cy="1612900"/>
          </a:xfrm>
        </p:spPr>
        <p:txBody>
          <a:bodyPr/>
          <a:lstStyle/>
          <a:p>
            <a:pPr>
              <a:defRPr/>
            </a:pPr>
            <a:r>
              <a:rPr lang="it-IT" dirty="0" smtClean="0"/>
              <a:t/>
            </a:r>
            <a:br>
              <a:rPr lang="it-IT" dirty="0" smtClean="0"/>
            </a:br>
            <a:r>
              <a:rPr lang="it-IT" dirty="0" smtClean="0"/>
              <a:t>HTML 5 y CSS 3</a:t>
            </a:r>
            <a:endParaRPr lang="es-MX" dirty="0"/>
          </a:p>
        </p:txBody>
      </p:sp>
    </p:spTree>
    <p:extLst>
      <p:ext uri="{BB962C8B-B14F-4D97-AF65-F5344CB8AC3E}">
        <p14:creationId xmlns:p14="http://schemas.microsoft.com/office/powerpoint/2010/main" val="844929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Compatibilidad con los navegadores</a:t>
            </a:r>
          </a:p>
        </p:txBody>
      </p:sp>
      <p:pic>
        <p:nvPicPr>
          <p:cNvPr id="2" name="Imagen 1"/>
          <p:cNvPicPr>
            <a:picLocks noChangeAspect="1"/>
          </p:cNvPicPr>
          <p:nvPr/>
        </p:nvPicPr>
        <p:blipFill>
          <a:blip r:embed="rId2"/>
          <a:stretch>
            <a:fillRect/>
          </a:stretch>
        </p:blipFill>
        <p:spPr>
          <a:xfrm>
            <a:off x="1259632" y="908719"/>
            <a:ext cx="6606728" cy="5946055"/>
          </a:xfrm>
          <a:prstGeom prst="rect">
            <a:avLst/>
          </a:prstGeom>
        </p:spPr>
      </p:pic>
    </p:spTree>
    <p:extLst>
      <p:ext uri="{BB962C8B-B14F-4D97-AF65-F5344CB8AC3E}">
        <p14:creationId xmlns:p14="http://schemas.microsoft.com/office/powerpoint/2010/main" val="3599502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Microdata</a:t>
            </a:r>
          </a:p>
        </p:txBody>
      </p:sp>
      <p:sp>
        <p:nvSpPr>
          <p:cNvPr id="2" name="Rectángulo 1"/>
          <p:cNvSpPr/>
          <p:nvPr/>
        </p:nvSpPr>
        <p:spPr>
          <a:xfrm>
            <a:off x="485800" y="980728"/>
            <a:ext cx="8478688" cy="1477328"/>
          </a:xfrm>
          <a:prstGeom prst="rect">
            <a:avLst/>
          </a:prstGeom>
          <a:ln w="12700">
            <a:solidFill>
              <a:srgbClr val="FF0000"/>
            </a:solidFill>
          </a:ln>
        </p:spPr>
        <p:txBody>
          <a:bodyPr wrap="square">
            <a:spAutoFit/>
          </a:bodyPr>
          <a:lstStyle/>
          <a:p>
            <a:r>
              <a:rPr lang="es-ES" dirty="0" smtClean="0">
                <a:solidFill>
                  <a:srgbClr val="444444"/>
                </a:solidFill>
                <a:latin typeface="Open Sans"/>
              </a:rPr>
              <a:t>Los micro datos </a:t>
            </a:r>
            <a:r>
              <a:rPr lang="es-ES" dirty="0">
                <a:solidFill>
                  <a:srgbClr val="444444"/>
                </a:solidFill>
                <a:latin typeface="Open Sans"/>
              </a:rPr>
              <a:t>son una mejora para la web, ya que van a permitir a los motores de búsquedas como Google y demás, que la información sea fácilmente indexada, y así detecten todo tipo de información por ejemplo la información del usuario, esto es algo poderoso que realmente debemos utilizar en nuestros proyectos.</a:t>
            </a:r>
            <a:endParaRPr lang="es-ES" dirty="0"/>
          </a:p>
        </p:txBody>
      </p:sp>
      <p:pic>
        <p:nvPicPr>
          <p:cNvPr id="3" name="Imagen 2"/>
          <p:cNvPicPr>
            <a:picLocks noChangeAspect="1"/>
          </p:cNvPicPr>
          <p:nvPr/>
        </p:nvPicPr>
        <p:blipFill>
          <a:blip r:embed="rId2"/>
          <a:stretch>
            <a:fillRect/>
          </a:stretch>
        </p:blipFill>
        <p:spPr>
          <a:xfrm>
            <a:off x="1043608" y="2636912"/>
            <a:ext cx="7470576" cy="1574742"/>
          </a:xfrm>
          <a:prstGeom prst="rect">
            <a:avLst/>
          </a:prstGeom>
        </p:spPr>
      </p:pic>
      <p:graphicFrame>
        <p:nvGraphicFramePr>
          <p:cNvPr id="4" name="Tabla 3"/>
          <p:cNvGraphicFramePr>
            <a:graphicFrameLocks noGrp="1"/>
          </p:cNvGraphicFramePr>
          <p:nvPr>
            <p:extLst>
              <p:ext uri="{D42A27DB-BD31-4B8C-83A1-F6EECF244321}">
                <p14:modId xmlns:p14="http://schemas.microsoft.com/office/powerpoint/2010/main" val="531468322"/>
              </p:ext>
            </p:extLst>
          </p:nvPr>
        </p:nvGraphicFramePr>
        <p:xfrm>
          <a:off x="323528" y="4293096"/>
          <a:ext cx="8712968" cy="2564904"/>
        </p:xfrm>
        <a:graphic>
          <a:graphicData uri="http://schemas.openxmlformats.org/drawingml/2006/table">
            <a:tbl>
              <a:tblPr/>
              <a:tblGrid>
                <a:gridCol w="146738"/>
                <a:gridCol w="8566230"/>
              </a:tblGrid>
              <a:tr h="2564904">
                <a:tc>
                  <a:txBody>
                    <a:bodyPr/>
                    <a:lstStyle/>
                    <a:p>
                      <a:pPr algn="ctr" fontAlgn="base"/>
                      <a:r>
                        <a:rPr lang="es-ES" sz="1600" dirty="0">
                          <a:solidFill>
                            <a:srgbClr val="B5B5B5"/>
                          </a:solidFill>
                          <a:effectLst/>
                          <a:latin typeface="inherit"/>
                        </a:rPr>
                        <a:t>1</a:t>
                      </a:r>
                    </a:p>
                    <a:p>
                      <a:pPr algn="ctr" fontAlgn="base"/>
                      <a:r>
                        <a:rPr lang="es-ES" sz="1600" dirty="0">
                          <a:solidFill>
                            <a:srgbClr val="979797"/>
                          </a:solidFill>
                          <a:effectLst/>
                          <a:latin typeface="inherit"/>
                        </a:rPr>
                        <a:t>2</a:t>
                      </a:r>
                    </a:p>
                    <a:p>
                      <a:pPr algn="ctr" fontAlgn="base"/>
                      <a:r>
                        <a:rPr lang="es-ES" sz="1600" dirty="0">
                          <a:solidFill>
                            <a:srgbClr val="B5B5B5"/>
                          </a:solidFill>
                          <a:effectLst/>
                          <a:latin typeface="inherit"/>
                        </a:rPr>
                        <a:t>3</a:t>
                      </a:r>
                    </a:p>
                    <a:p>
                      <a:pPr algn="ctr" fontAlgn="base"/>
                      <a:r>
                        <a:rPr lang="es-ES" sz="1600" dirty="0">
                          <a:solidFill>
                            <a:srgbClr val="979797"/>
                          </a:solidFill>
                          <a:effectLst/>
                          <a:latin typeface="inherit"/>
                        </a:rPr>
                        <a:t>4</a:t>
                      </a:r>
                    </a:p>
                    <a:p>
                      <a:pPr algn="ctr" fontAlgn="base"/>
                      <a:r>
                        <a:rPr lang="es-ES" sz="1600" dirty="0">
                          <a:solidFill>
                            <a:srgbClr val="B5B5B5"/>
                          </a:solidFill>
                          <a:effectLst/>
                          <a:latin typeface="inherit"/>
                        </a:rPr>
                        <a:t>5</a:t>
                      </a:r>
                    </a:p>
                    <a:p>
                      <a:pPr algn="ctr" fontAlgn="base"/>
                      <a:r>
                        <a:rPr lang="es-ES" sz="1600" dirty="0">
                          <a:solidFill>
                            <a:srgbClr val="979797"/>
                          </a:solidFill>
                          <a:effectLst/>
                          <a:latin typeface="inherit"/>
                        </a:rPr>
                        <a:t>6</a:t>
                      </a:r>
                    </a:p>
                    <a:p>
                      <a:pPr algn="ctr" fontAlgn="base"/>
                      <a:r>
                        <a:rPr lang="es-ES" sz="1600" dirty="0">
                          <a:solidFill>
                            <a:srgbClr val="B5B5B5"/>
                          </a:solidFill>
                          <a:effectLst/>
                          <a:latin typeface="inherit"/>
                        </a:rPr>
                        <a:t>7</a:t>
                      </a:r>
                    </a:p>
                    <a:p>
                      <a:pPr algn="ctr" fontAlgn="base"/>
                      <a:r>
                        <a:rPr lang="es-ES" sz="1600" dirty="0">
                          <a:solidFill>
                            <a:srgbClr val="979797"/>
                          </a:solidFill>
                          <a:effectLst/>
                          <a:latin typeface="inherit"/>
                        </a:rPr>
                        <a:t>8</a:t>
                      </a:r>
                    </a:p>
                  </a:txBody>
                  <a:tcPr marL="56680" marR="56680" marT="28340" marB="28340">
                    <a:lnL>
                      <a:noFill/>
                    </a:lnL>
                    <a:lnR w="9525" cap="flat" cmpd="sng" algn="ctr">
                      <a:solidFill>
                        <a:srgbClr val="E0EB3E"/>
                      </a:solidFill>
                      <a:prstDash val="solid"/>
                      <a:round/>
                      <a:headEnd type="none" w="med" len="med"/>
                      <a:tailEnd type="none" w="med" len="med"/>
                    </a:lnR>
                    <a:lnT>
                      <a:noFill/>
                    </a:lnT>
                    <a:lnB>
                      <a:noFill/>
                    </a:lnB>
                    <a:solidFill>
                      <a:srgbClr val="F0F0F0"/>
                    </a:solidFill>
                  </a:tcPr>
                </a:tc>
                <a:tc>
                  <a:txBody>
                    <a:bodyPr/>
                    <a:lstStyle/>
                    <a:p>
                      <a:pPr algn="l" fontAlgn="base"/>
                      <a:r>
                        <a:rPr lang="es-ES" sz="1600" dirty="0">
                          <a:solidFill>
                            <a:srgbClr val="FF6B2A"/>
                          </a:solidFill>
                          <a:effectLst/>
                          <a:latin typeface="inherit"/>
                        </a:rPr>
                        <a:t>&lt;</a:t>
                      </a:r>
                      <a:r>
                        <a:rPr lang="es-ES" sz="1600" dirty="0">
                          <a:solidFill>
                            <a:srgbClr val="2A6DCA"/>
                          </a:solidFill>
                          <a:effectLst/>
                          <a:latin typeface="inherit"/>
                        </a:rPr>
                        <a:t>div </a:t>
                      </a:r>
                      <a:r>
                        <a:rPr lang="es-ES" sz="1600" dirty="0" err="1">
                          <a:solidFill>
                            <a:srgbClr val="2A6DCA"/>
                          </a:solidFill>
                          <a:effectLst/>
                          <a:latin typeface="inherit"/>
                        </a:rPr>
                        <a:t>itemscope</a:t>
                      </a:r>
                      <a:r>
                        <a:rPr lang="es-ES" sz="1600" dirty="0">
                          <a:solidFill>
                            <a:srgbClr val="2A6DCA"/>
                          </a:solidFill>
                          <a:effectLst/>
                          <a:latin typeface="inherit"/>
                        </a:rPr>
                        <a:t> </a:t>
                      </a:r>
                      <a:r>
                        <a:rPr lang="es-ES" sz="1600" dirty="0" err="1">
                          <a:solidFill>
                            <a:srgbClr val="000000"/>
                          </a:solidFill>
                          <a:effectLst/>
                          <a:latin typeface="inherit"/>
                        </a:rPr>
                        <a:t>itemtype</a:t>
                      </a:r>
                      <a:r>
                        <a:rPr lang="es-ES" sz="1600" dirty="0">
                          <a:solidFill>
                            <a:srgbClr val="FF6B2A"/>
                          </a:solidFill>
                          <a:effectLst/>
                          <a:latin typeface="inherit"/>
                        </a:rPr>
                        <a:t>=</a:t>
                      </a:r>
                      <a:r>
                        <a:rPr lang="es-ES" sz="1600" dirty="0">
                          <a:solidFill>
                            <a:srgbClr val="00AE5D"/>
                          </a:solidFill>
                          <a:effectLst/>
                          <a:latin typeface="inherit"/>
                        </a:rPr>
                        <a:t>"&lt;a </a:t>
                      </a:r>
                      <a:r>
                        <a:rPr lang="es-ES" sz="1600" dirty="0" err="1">
                          <a:solidFill>
                            <a:srgbClr val="00AE5D"/>
                          </a:solidFill>
                          <a:effectLst/>
                          <a:latin typeface="inherit"/>
                        </a:rPr>
                        <a:t>href</a:t>
                      </a:r>
                      <a:r>
                        <a:rPr lang="es-ES" sz="1600" dirty="0">
                          <a:solidFill>
                            <a:srgbClr val="00AE5D"/>
                          </a:solidFill>
                          <a:effectLst/>
                          <a:latin typeface="inherit"/>
                        </a:rPr>
                        <a:t>="</a:t>
                      </a:r>
                      <a:r>
                        <a:rPr lang="es-ES" sz="1600" dirty="0">
                          <a:solidFill>
                            <a:srgbClr val="000000"/>
                          </a:solidFill>
                          <a:effectLst/>
                          <a:latin typeface="inherit"/>
                        </a:rPr>
                        <a:t>http</a:t>
                      </a:r>
                      <a:r>
                        <a:rPr lang="es-ES" sz="1600" dirty="0">
                          <a:solidFill>
                            <a:srgbClr val="FF6B2A"/>
                          </a:solidFill>
                          <a:effectLst/>
                          <a:latin typeface="inherit"/>
                        </a:rPr>
                        <a:t>://</a:t>
                      </a:r>
                      <a:r>
                        <a:rPr lang="es-ES" sz="1600" dirty="0">
                          <a:solidFill>
                            <a:srgbClr val="000000"/>
                          </a:solidFill>
                          <a:effectLst/>
                          <a:latin typeface="inherit"/>
                        </a:rPr>
                        <a:t>www</a:t>
                      </a:r>
                      <a:r>
                        <a:rPr lang="es-ES" sz="1600" dirty="0">
                          <a:solidFill>
                            <a:srgbClr val="0D0000"/>
                          </a:solidFill>
                          <a:effectLst/>
                          <a:latin typeface="inherit"/>
                        </a:rPr>
                        <a:t>.</a:t>
                      </a:r>
                      <a:r>
                        <a:rPr lang="es-ES" sz="1600" dirty="0">
                          <a:solidFill>
                            <a:srgbClr val="000000"/>
                          </a:solidFill>
                          <a:effectLst/>
                          <a:latin typeface="inherit"/>
                        </a:rPr>
                        <a:t>data</a:t>
                      </a:r>
                      <a:r>
                        <a:rPr lang="es-ES" sz="1600" dirty="0">
                          <a:solidFill>
                            <a:srgbClr val="FF6B2A"/>
                          </a:solidFill>
                          <a:effectLst/>
                          <a:latin typeface="inherit"/>
                        </a:rPr>
                        <a:t>-</a:t>
                      </a:r>
                      <a:r>
                        <a:rPr lang="es-ES" sz="1600" dirty="0">
                          <a:solidFill>
                            <a:srgbClr val="000000"/>
                          </a:solidFill>
                          <a:effectLst/>
                          <a:latin typeface="inherit"/>
                        </a:rPr>
                        <a:t>vocabulary</a:t>
                      </a:r>
                      <a:r>
                        <a:rPr lang="es-ES" sz="1600" dirty="0">
                          <a:solidFill>
                            <a:srgbClr val="0D0000"/>
                          </a:solidFill>
                          <a:effectLst/>
                          <a:latin typeface="inherit"/>
                        </a:rPr>
                        <a:t>.</a:t>
                      </a:r>
                      <a:r>
                        <a:rPr lang="es-ES" sz="1600" dirty="0">
                          <a:solidFill>
                            <a:srgbClr val="000000"/>
                          </a:solidFill>
                          <a:effectLst/>
                          <a:latin typeface="inherit"/>
                        </a:rPr>
                        <a:t>org</a:t>
                      </a:r>
                      <a:r>
                        <a:rPr lang="es-ES" sz="1600" dirty="0">
                          <a:solidFill>
                            <a:srgbClr val="FF6B2A"/>
                          </a:solidFill>
                          <a:effectLst/>
                          <a:latin typeface="inherit"/>
                        </a:rPr>
                        <a:t>/</a:t>
                      </a:r>
                      <a:r>
                        <a:rPr lang="es-ES" sz="1600" dirty="0">
                          <a:solidFill>
                            <a:srgbClr val="000000"/>
                          </a:solidFill>
                          <a:effectLst/>
                          <a:latin typeface="inherit"/>
                        </a:rPr>
                        <a:t>Person</a:t>
                      </a:r>
                      <a:r>
                        <a:rPr lang="es-ES" sz="1600" dirty="0">
                          <a:solidFill>
                            <a:srgbClr val="FF6B2A"/>
                          </a:solidFill>
                          <a:effectLst/>
                          <a:latin typeface="inherit"/>
                        </a:rPr>
                        <a:t>/</a:t>
                      </a:r>
                      <a:r>
                        <a:rPr lang="es-ES" sz="1600" dirty="0">
                          <a:solidFill>
                            <a:srgbClr val="00AE5D"/>
                          </a:solidFill>
                          <a:effectLst/>
                          <a:latin typeface="inherit"/>
                        </a:rPr>
                        <a:t>" target="</a:t>
                      </a:r>
                      <a:r>
                        <a:rPr lang="es-ES" sz="1600" dirty="0">
                          <a:solidFill>
                            <a:srgbClr val="000000"/>
                          </a:solidFill>
                          <a:effectLst/>
                          <a:latin typeface="inherit"/>
                        </a:rPr>
                        <a:t>_</a:t>
                      </a:r>
                      <a:r>
                        <a:rPr lang="es-ES" sz="1600" dirty="0" err="1">
                          <a:solidFill>
                            <a:srgbClr val="000000"/>
                          </a:solidFill>
                          <a:effectLst/>
                          <a:latin typeface="inherit"/>
                        </a:rPr>
                        <a:t>blank</a:t>
                      </a:r>
                      <a:r>
                        <a:rPr lang="es-ES" sz="1600" dirty="0">
                          <a:solidFill>
                            <a:srgbClr val="00AE5D"/>
                          </a:solidFill>
                          <a:effectLst/>
                          <a:latin typeface="inherit"/>
                        </a:rPr>
                        <a:t>" data-</a:t>
                      </a:r>
                      <a:r>
                        <a:rPr lang="es-ES" sz="1600" dirty="0" err="1">
                          <a:solidFill>
                            <a:srgbClr val="00AE5D"/>
                          </a:solidFill>
                          <a:effectLst/>
                          <a:latin typeface="inherit"/>
                        </a:rPr>
                        <a:t>mce</a:t>
                      </a:r>
                      <a:r>
                        <a:rPr lang="es-ES" sz="1600" dirty="0">
                          <a:solidFill>
                            <a:srgbClr val="00AE5D"/>
                          </a:solidFill>
                          <a:effectLst/>
                          <a:latin typeface="inherit"/>
                        </a:rPr>
                        <a:t>-</a:t>
                      </a:r>
                      <a:r>
                        <a:rPr lang="es-ES" sz="1600" dirty="0" err="1">
                          <a:solidFill>
                            <a:srgbClr val="00AE5D"/>
                          </a:solidFill>
                          <a:effectLst/>
                          <a:latin typeface="inherit"/>
                        </a:rPr>
                        <a:t>href</a:t>
                      </a:r>
                      <a:r>
                        <a:rPr lang="es-ES" sz="1600" dirty="0">
                          <a:solidFill>
                            <a:srgbClr val="00AE5D"/>
                          </a:solidFill>
                          <a:effectLst/>
                          <a:latin typeface="inherit"/>
                        </a:rPr>
                        <a:t>="</a:t>
                      </a:r>
                      <a:r>
                        <a:rPr lang="es-ES" sz="1600" dirty="0">
                          <a:solidFill>
                            <a:srgbClr val="000000"/>
                          </a:solidFill>
                          <a:effectLst/>
                          <a:latin typeface="inherit"/>
                        </a:rPr>
                        <a:t>http</a:t>
                      </a:r>
                      <a:r>
                        <a:rPr lang="es-ES" sz="1600" dirty="0">
                          <a:solidFill>
                            <a:srgbClr val="FF6B2A"/>
                          </a:solidFill>
                          <a:effectLst/>
                          <a:latin typeface="inherit"/>
                        </a:rPr>
                        <a:t>://</a:t>
                      </a:r>
                      <a:r>
                        <a:rPr lang="es-ES" sz="1600" dirty="0">
                          <a:solidFill>
                            <a:srgbClr val="000000"/>
                          </a:solidFill>
                          <a:effectLst/>
                          <a:latin typeface="inherit"/>
                        </a:rPr>
                        <a:t>www</a:t>
                      </a:r>
                      <a:r>
                        <a:rPr lang="es-ES" sz="1600" dirty="0">
                          <a:solidFill>
                            <a:srgbClr val="0D0000"/>
                          </a:solidFill>
                          <a:effectLst/>
                          <a:latin typeface="inherit"/>
                        </a:rPr>
                        <a:t>.</a:t>
                      </a:r>
                      <a:r>
                        <a:rPr lang="es-ES" sz="1600" dirty="0">
                          <a:solidFill>
                            <a:srgbClr val="000000"/>
                          </a:solidFill>
                          <a:effectLst/>
                          <a:latin typeface="inherit"/>
                        </a:rPr>
                        <a:t>data</a:t>
                      </a:r>
                      <a:r>
                        <a:rPr lang="es-ES" sz="1600" dirty="0">
                          <a:solidFill>
                            <a:srgbClr val="FF6B2A"/>
                          </a:solidFill>
                          <a:effectLst/>
                          <a:latin typeface="inherit"/>
                        </a:rPr>
                        <a:t>-</a:t>
                      </a:r>
                      <a:r>
                        <a:rPr lang="es-ES" sz="1600" dirty="0">
                          <a:solidFill>
                            <a:srgbClr val="000000"/>
                          </a:solidFill>
                          <a:effectLst/>
                          <a:latin typeface="inherit"/>
                        </a:rPr>
                        <a:t>vocabulary</a:t>
                      </a:r>
                      <a:r>
                        <a:rPr lang="es-ES" sz="1600" dirty="0">
                          <a:solidFill>
                            <a:srgbClr val="0D0000"/>
                          </a:solidFill>
                          <a:effectLst/>
                          <a:latin typeface="inherit"/>
                        </a:rPr>
                        <a:t>.</a:t>
                      </a:r>
                      <a:r>
                        <a:rPr lang="es-ES" sz="1600" dirty="0">
                          <a:solidFill>
                            <a:srgbClr val="000000"/>
                          </a:solidFill>
                          <a:effectLst/>
                          <a:latin typeface="inherit"/>
                        </a:rPr>
                        <a:t>org</a:t>
                      </a:r>
                      <a:r>
                        <a:rPr lang="es-ES" sz="1600" dirty="0">
                          <a:solidFill>
                            <a:srgbClr val="FF6B2A"/>
                          </a:solidFill>
                          <a:effectLst/>
                          <a:latin typeface="inherit"/>
                        </a:rPr>
                        <a:t>/</a:t>
                      </a:r>
                      <a:r>
                        <a:rPr lang="es-ES" sz="1600" dirty="0">
                          <a:solidFill>
                            <a:srgbClr val="000000"/>
                          </a:solidFill>
                          <a:effectLst/>
                          <a:latin typeface="inherit"/>
                        </a:rPr>
                        <a:t>Person</a:t>
                      </a:r>
                      <a:r>
                        <a:rPr lang="es-ES" sz="1600" dirty="0">
                          <a:solidFill>
                            <a:srgbClr val="FF6B2A"/>
                          </a:solidFill>
                          <a:effectLst/>
                          <a:latin typeface="inherit"/>
                        </a:rPr>
                        <a:t>/</a:t>
                      </a:r>
                      <a:r>
                        <a:rPr lang="es-ES" sz="1600" dirty="0">
                          <a:solidFill>
                            <a:srgbClr val="00AE5D"/>
                          </a:solidFill>
                          <a:effectLst/>
                          <a:latin typeface="inherit"/>
                        </a:rPr>
                        <a:t>"&gt;http://www.data-vocabulary.org/Person/&lt;/a&gt;"</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2A6DCA"/>
                          </a:solidFill>
                          <a:effectLst/>
                          <a:latin typeface="inherit"/>
                        </a:rPr>
                        <a:t>&lt;p&gt;</a:t>
                      </a:r>
                      <a:r>
                        <a:rPr lang="es-ES" sz="1600" dirty="0">
                          <a:solidFill>
                            <a:srgbClr val="006FE0"/>
                          </a:solidFill>
                          <a:effectLst/>
                          <a:latin typeface="inherit"/>
                        </a:rPr>
                        <a:t> </a:t>
                      </a:r>
                      <a:r>
                        <a:rPr lang="es-ES" sz="1600" dirty="0">
                          <a:solidFill>
                            <a:srgbClr val="2A6DCA"/>
                          </a:solidFill>
                          <a:effectLst/>
                          <a:latin typeface="inherit"/>
                        </a:rPr>
                        <a:t>Mi nombre </a:t>
                      </a:r>
                      <a:r>
                        <a:rPr lang="es-ES" sz="1600" dirty="0">
                          <a:solidFill>
                            <a:srgbClr val="000000"/>
                          </a:solidFill>
                          <a:effectLst/>
                          <a:latin typeface="inherit"/>
                        </a:rPr>
                        <a:t>es</a:t>
                      </a:r>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2A6DCA"/>
                          </a:solidFill>
                          <a:effectLst/>
                          <a:latin typeface="inherit"/>
                        </a:rPr>
                        <a:t>span</a:t>
                      </a:r>
                      <a:r>
                        <a:rPr lang="es-ES" sz="1600" dirty="0">
                          <a:solidFill>
                            <a:srgbClr val="2A6DCA"/>
                          </a:solidFill>
                          <a:effectLst/>
                          <a:latin typeface="inherit"/>
                        </a:rPr>
                        <a:t> </a:t>
                      </a:r>
                      <a:r>
                        <a:rPr lang="es-ES" sz="1600" dirty="0" err="1">
                          <a:solidFill>
                            <a:srgbClr val="000000"/>
                          </a:solidFill>
                          <a:effectLst/>
                          <a:latin typeface="inherit"/>
                        </a:rPr>
                        <a:t>itemprop</a:t>
                      </a:r>
                      <a:r>
                        <a:rPr lang="es-ES" sz="1600" dirty="0">
                          <a:solidFill>
                            <a:srgbClr val="FF6B2A"/>
                          </a:solidFill>
                          <a:effectLst/>
                          <a:latin typeface="inherit"/>
                        </a:rPr>
                        <a:t>=</a:t>
                      </a:r>
                      <a:r>
                        <a:rPr lang="es-ES" sz="1600" dirty="0">
                          <a:solidFill>
                            <a:srgbClr val="000000"/>
                          </a:solidFill>
                          <a:effectLst/>
                          <a:latin typeface="inherit"/>
                        </a:rPr>
                        <a:t>”</a:t>
                      </a:r>
                      <a:r>
                        <a:rPr lang="es-ES" sz="1600" dirty="0" err="1">
                          <a:solidFill>
                            <a:srgbClr val="000000"/>
                          </a:solidFill>
                          <a:effectLst/>
                          <a:latin typeface="inherit"/>
                        </a:rPr>
                        <a:t>name</a:t>
                      </a:r>
                      <a:r>
                        <a:rPr lang="es-ES" sz="1600" dirty="0">
                          <a:solidFill>
                            <a:srgbClr val="000000"/>
                          </a:solidFill>
                          <a:effectLst/>
                          <a:latin typeface="inherit"/>
                        </a:rPr>
                        <a:t>”</a:t>
                      </a:r>
                      <a:r>
                        <a:rPr lang="es-ES" sz="1600" dirty="0">
                          <a:solidFill>
                            <a:srgbClr val="FF6B2A"/>
                          </a:solidFill>
                          <a:effectLst/>
                          <a:latin typeface="inherit"/>
                        </a:rPr>
                        <a:t>&gt;</a:t>
                      </a:r>
                      <a:r>
                        <a:rPr lang="es-ES" sz="1600" dirty="0">
                          <a:solidFill>
                            <a:srgbClr val="2A6DCA"/>
                          </a:solidFill>
                          <a:effectLst/>
                          <a:latin typeface="inherit"/>
                        </a:rPr>
                        <a:t>Johan </a:t>
                      </a:r>
                      <a:r>
                        <a:rPr lang="es-ES" sz="1600" dirty="0">
                          <a:solidFill>
                            <a:srgbClr val="000000"/>
                          </a:solidFill>
                          <a:effectLst/>
                          <a:latin typeface="inherit"/>
                        </a:rPr>
                        <a:t>Ricardo</a:t>
                      </a:r>
                      <a:r>
                        <a:rPr lang="es-ES" sz="1600" dirty="0">
                          <a:solidFill>
                            <a:srgbClr val="0D0000"/>
                          </a:solidFill>
                          <a:effectLst/>
                          <a:latin typeface="inherit"/>
                        </a:rPr>
                        <a:t>,</a:t>
                      </a:r>
                      <a:r>
                        <a:rPr lang="es-ES" sz="1600" dirty="0">
                          <a:solidFill>
                            <a:srgbClr val="FF6B2A"/>
                          </a:solidFill>
                          <a:effectLst/>
                          <a:latin typeface="inherit"/>
                        </a:rPr>
                        <a:t>&lt;/</a:t>
                      </a:r>
                      <a:r>
                        <a:rPr lang="es-ES" sz="1600" dirty="0" err="1">
                          <a:solidFill>
                            <a:srgbClr val="000000"/>
                          </a:solidFill>
                          <a:effectLst/>
                          <a:latin typeface="inherit"/>
                        </a:rPr>
                        <a:t>span</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006FE0"/>
                          </a:solidFill>
                          <a:effectLst/>
                          <a:latin typeface="inherit"/>
                        </a:rPr>
                        <a:t>     </a:t>
                      </a:r>
                      <a:r>
                        <a:rPr lang="es-ES" sz="1600" dirty="0">
                          <a:solidFill>
                            <a:srgbClr val="2A6DCA"/>
                          </a:solidFill>
                          <a:effectLst/>
                          <a:latin typeface="inherit"/>
                        </a:rPr>
                        <a:t>Me </a:t>
                      </a:r>
                      <a:r>
                        <a:rPr lang="es-ES" sz="1600" dirty="0">
                          <a:solidFill>
                            <a:srgbClr val="000000"/>
                          </a:solidFill>
                          <a:effectLst/>
                          <a:latin typeface="inherit"/>
                        </a:rPr>
                        <a:t>dicen</a:t>
                      </a:r>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2A6DCA"/>
                          </a:solidFill>
                          <a:effectLst/>
                          <a:latin typeface="inherit"/>
                        </a:rPr>
                        <a:t>span</a:t>
                      </a:r>
                      <a:r>
                        <a:rPr lang="es-ES" sz="1600" dirty="0">
                          <a:solidFill>
                            <a:srgbClr val="2A6DCA"/>
                          </a:solidFill>
                          <a:effectLst/>
                          <a:latin typeface="inherit"/>
                        </a:rPr>
                        <a:t> </a:t>
                      </a:r>
                      <a:r>
                        <a:rPr lang="es-ES" sz="1600" dirty="0" err="1">
                          <a:solidFill>
                            <a:srgbClr val="000000"/>
                          </a:solidFill>
                          <a:effectLst/>
                          <a:latin typeface="inherit"/>
                        </a:rPr>
                        <a:t>itemprop</a:t>
                      </a:r>
                      <a:r>
                        <a:rPr lang="es-ES" sz="1600" dirty="0">
                          <a:solidFill>
                            <a:srgbClr val="FF6B2A"/>
                          </a:solidFill>
                          <a:effectLst/>
                          <a:latin typeface="inherit"/>
                        </a:rPr>
                        <a:t>=</a:t>
                      </a:r>
                      <a:r>
                        <a:rPr lang="es-ES" sz="1600" dirty="0">
                          <a:solidFill>
                            <a:srgbClr val="000000"/>
                          </a:solidFill>
                          <a:effectLst/>
                          <a:latin typeface="inherit"/>
                        </a:rPr>
                        <a:t>”</a:t>
                      </a:r>
                      <a:r>
                        <a:rPr lang="es-ES" sz="1600" dirty="0" err="1">
                          <a:solidFill>
                            <a:srgbClr val="000000"/>
                          </a:solidFill>
                          <a:effectLst/>
                          <a:latin typeface="inherit"/>
                        </a:rPr>
                        <a:t>nick</a:t>
                      </a:r>
                      <a:r>
                        <a:rPr lang="es-ES" sz="1600" dirty="0">
                          <a:solidFill>
                            <a:srgbClr val="000000"/>
                          </a:solidFill>
                          <a:effectLst/>
                          <a:latin typeface="inherit"/>
                        </a:rPr>
                        <a:t>”</a:t>
                      </a:r>
                      <a:r>
                        <a:rPr lang="es-ES" sz="1600" dirty="0">
                          <a:solidFill>
                            <a:srgbClr val="FF6B2A"/>
                          </a:solidFill>
                          <a:effectLst/>
                          <a:latin typeface="inherit"/>
                        </a:rPr>
                        <a:t>&gt;</a:t>
                      </a:r>
                      <a:r>
                        <a:rPr lang="es-ES" sz="1600" dirty="0">
                          <a:solidFill>
                            <a:srgbClr val="006FE0"/>
                          </a:solidFill>
                          <a:effectLst/>
                          <a:latin typeface="inherit"/>
                        </a:rPr>
                        <a:t> </a:t>
                      </a:r>
                      <a:r>
                        <a:rPr lang="es-ES" sz="1600" dirty="0" err="1">
                          <a:solidFill>
                            <a:srgbClr val="000000"/>
                          </a:solidFill>
                          <a:effectLst/>
                          <a:latin typeface="inherit"/>
                        </a:rPr>
                        <a:t>Johanso</a:t>
                      </a:r>
                      <a:r>
                        <a:rPr lang="es-ES" sz="1600" dirty="0">
                          <a:solidFill>
                            <a:srgbClr val="FF6B2A"/>
                          </a:solidFill>
                          <a:effectLst/>
                          <a:latin typeface="inherit"/>
                        </a:rPr>
                        <a:t>&lt;/</a:t>
                      </a:r>
                      <a:r>
                        <a:rPr lang="es-ES" sz="1600" dirty="0" err="1">
                          <a:solidFill>
                            <a:srgbClr val="000000"/>
                          </a:solidFill>
                          <a:effectLst/>
                          <a:latin typeface="inherit"/>
                        </a:rPr>
                        <a:t>span</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2A6DCA"/>
                          </a:solidFill>
                          <a:effectLst/>
                          <a:latin typeface="inherit"/>
                        </a:rPr>
                        <a:t>span</a:t>
                      </a:r>
                      <a:r>
                        <a:rPr lang="es-ES" sz="1600" dirty="0">
                          <a:solidFill>
                            <a:srgbClr val="2A6DCA"/>
                          </a:solidFill>
                          <a:effectLst/>
                          <a:latin typeface="inherit"/>
                        </a:rPr>
                        <a:t> </a:t>
                      </a:r>
                      <a:r>
                        <a:rPr lang="es-ES" sz="1600" dirty="0" err="1">
                          <a:solidFill>
                            <a:srgbClr val="000000"/>
                          </a:solidFill>
                          <a:effectLst/>
                          <a:latin typeface="inherit"/>
                        </a:rPr>
                        <a:t>itemprop</a:t>
                      </a:r>
                      <a:r>
                        <a:rPr lang="es-ES" sz="1600" dirty="0">
                          <a:solidFill>
                            <a:srgbClr val="FF6B2A"/>
                          </a:solidFill>
                          <a:effectLst/>
                          <a:latin typeface="inherit"/>
                        </a:rPr>
                        <a:t>=</a:t>
                      </a:r>
                      <a:r>
                        <a:rPr lang="es-ES" sz="1600" dirty="0">
                          <a:solidFill>
                            <a:srgbClr val="000000"/>
                          </a:solidFill>
                          <a:effectLst/>
                          <a:latin typeface="inherit"/>
                        </a:rPr>
                        <a:t>”</a:t>
                      </a:r>
                      <a:r>
                        <a:rPr lang="es-ES" sz="1600" dirty="0" err="1">
                          <a:solidFill>
                            <a:srgbClr val="000000"/>
                          </a:solidFill>
                          <a:effectLst/>
                          <a:latin typeface="inherit"/>
                        </a:rPr>
                        <a:t>tittle</a:t>
                      </a:r>
                      <a:r>
                        <a:rPr lang="es-ES" sz="1600" dirty="0">
                          <a:solidFill>
                            <a:srgbClr val="000000"/>
                          </a:solidFill>
                          <a:effectLst/>
                          <a:latin typeface="inherit"/>
                        </a:rPr>
                        <a:t>”</a:t>
                      </a:r>
                      <a:r>
                        <a:rPr lang="es-ES" sz="1600" dirty="0">
                          <a:solidFill>
                            <a:srgbClr val="FF6B2A"/>
                          </a:solidFill>
                          <a:effectLst/>
                          <a:latin typeface="inherit"/>
                        </a:rPr>
                        <a:t>&gt;</a:t>
                      </a:r>
                      <a:r>
                        <a:rPr lang="es-ES" sz="1600" dirty="0">
                          <a:solidFill>
                            <a:srgbClr val="2A6DCA"/>
                          </a:solidFill>
                          <a:effectLst/>
                          <a:latin typeface="inherit"/>
                        </a:rPr>
                        <a:t>Soy </a:t>
                      </a:r>
                      <a:r>
                        <a:rPr lang="es-ES" sz="1600" dirty="0">
                          <a:solidFill>
                            <a:srgbClr val="000000"/>
                          </a:solidFill>
                          <a:effectLst/>
                          <a:latin typeface="inherit"/>
                        </a:rPr>
                        <a:t>diseñ</a:t>
                      </a:r>
                      <a:r>
                        <a:rPr lang="es-ES" sz="1600" dirty="0">
                          <a:solidFill>
                            <a:srgbClr val="2A6DCA"/>
                          </a:solidFill>
                          <a:effectLst/>
                          <a:latin typeface="inherit"/>
                        </a:rPr>
                        <a:t>ador </a:t>
                      </a:r>
                      <a:r>
                        <a:rPr lang="es-ES" sz="1600" dirty="0">
                          <a:solidFill>
                            <a:srgbClr val="000000"/>
                          </a:solidFill>
                          <a:effectLst/>
                          <a:latin typeface="inherit"/>
                        </a:rPr>
                        <a:t>web</a:t>
                      </a:r>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000000"/>
                          </a:solidFill>
                          <a:effectLst/>
                          <a:latin typeface="inherit"/>
                        </a:rPr>
                        <a:t>span</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006FE0"/>
                          </a:solidFill>
                          <a:effectLst/>
                          <a:latin typeface="inherit"/>
                        </a:rPr>
                        <a:t>     </a:t>
                      </a:r>
                      <a:r>
                        <a:rPr lang="es-ES" sz="1600" dirty="0">
                          <a:solidFill>
                            <a:srgbClr val="2A6DCA"/>
                          </a:solidFill>
                          <a:effectLst/>
                          <a:latin typeface="inherit"/>
                        </a:rPr>
                        <a:t>Mi web </a:t>
                      </a:r>
                      <a:r>
                        <a:rPr lang="es-ES" sz="1600" dirty="0">
                          <a:solidFill>
                            <a:srgbClr val="000000"/>
                          </a:solidFill>
                          <a:effectLst/>
                          <a:latin typeface="inherit"/>
                        </a:rPr>
                        <a:t>es</a:t>
                      </a:r>
                      <a:r>
                        <a:rPr lang="es-ES" sz="1600" dirty="0">
                          <a:solidFill>
                            <a:srgbClr val="FF6B2A"/>
                          </a:solidFill>
                          <a:effectLst/>
                          <a:latin typeface="inherit"/>
                        </a:rPr>
                        <a:t>:</a:t>
                      </a:r>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2A6DCA"/>
                          </a:solidFill>
                          <a:effectLst/>
                          <a:latin typeface="inherit"/>
                        </a:rPr>
                        <a:t>span</a:t>
                      </a:r>
                      <a:r>
                        <a:rPr lang="es-ES" sz="1600" dirty="0">
                          <a:solidFill>
                            <a:srgbClr val="2A6DCA"/>
                          </a:solidFill>
                          <a:effectLst/>
                          <a:latin typeface="inherit"/>
                        </a:rPr>
                        <a:t> </a:t>
                      </a:r>
                      <a:r>
                        <a:rPr lang="es-ES" sz="1600" dirty="0" err="1">
                          <a:solidFill>
                            <a:srgbClr val="000000"/>
                          </a:solidFill>
                          <a:effectLst/>
                          <a:latin typeface="inherit"/>
                        </a:rPr>
                        <a:t>itemprop</a:t>
                      </a:r>
                      <a:r>
                        <a:rPr lang="es-ES" sz="1600" dirty="0">
                          <a:solidFill>
                            <a:srgbClr val="FF6B2A"/>
                          </a:solidFill>
                          <a:effectLst/>
                          <a:latin typeface="inherit"/>
                        </a:rPr>
                        <a:t>=</a:t>
                      </a:r>
                      <a:r>
                        <a:rPr lang="es-ES" sz="1600" dirty="0">
                          <a:solidFill>
                            <a:srgbClr val="000000"/>
                          </a:solidFill>
                          <a:effectLst/>
                          <a:latin typeface="inherit"/>
                        </a:rPr>
                        <a:t>”</a:t>
                      </a:r>
                      <a:r>
                        <a:rPr lang="es-ES" sz="1600" dirty="0" err="1">
                          <a:solidFill>
                            <a:srgbClr val="000000"/>
                          </a:solidFill>
                          <a:effectLst/>
                          <a:latin typeface="inherit"/>
                        </a:rPr>
                        <a:t>url</a:t>
                      </a:r>
                      <a:r>
                        <a:rPr lang="es-ES" sz="1600" dirty="0">
                          <a:solidFill>
                            <a:srgbClr val="000000"/>
                          </a:solidFill>
                          <a:effectLst/>
                          <a:latin typeface="inherit"/>
                        </a:rPr>
                        <a:t>”</a:t>
                      </a:r>
                      <a:r>
                        <a:rPr lang="es-ES" sz="1600" dirty="0">
                          <a:solidFill>
                            <a:srgbClr val="FF6B2A"/>
                          </a:solidFill>
                          <a:effectLst/>
                          <a:latin typeface="inherit"/>
                        </a:rPr>
                        <a:t>&gt;</a:t>
                      </a:r>
                      <a:r>
                        <a:rPr lang="es-ES" sz="1600" dirty="0">
                          <a:solidFill>
                            <a:srgbClr val="000000"/>
                          </a:solidFill>
                          <a:effectLst/>
                          <a:latin typeface="inherit"/>
                        </a:rPr>
                        <a:t>http</a:t>
                      </a:r>
                      <a:r>
                        <a:rPr lang="es-ES" sz="1600" dirty="0">
                          <a:solidFill>
                            <a:srgbClr val="FF6B2A"/>
                          </a:solidFill>
                          <a:effectLst/>
                          <a:latin typeface="inherit"/>
                        </a:rPr>
                        <a:t>://</a:t>
                      </a:r>
                      <a:r>
                        <a:rPr lang="es-ES" sz="1600" dirty="0">
                          <a:solidFill>
                            <a:srgbClr val="000000"/>
                          </a:solidFill>
                          <a:effectLst/>
                          <a:latin typeface="inherit"/>
                        </a:rPr>
                        <a:t>johanricardo</a:t>
                      </a:r>
                      <a:r>
                        <a:rPr lang="es-ES" sz="1600" dirty="0">
                          <a:solidFill>
                            <a:srgbClr val="0D0000"/>
                          </a:solidFill>
                          <a:effectLst/>
                          <a:latin typeface="inherit"/>
                        </a:rPr>
                        <a:t>.</a:t>
                      </a:r>
                      <a:r>
                        <a:rPr lang="es-ES" sz="1600" dirty="0">
                          <a:solidFill>
                            <a:srgbClr val="000000"/>
                          </a:solidFill>
                          <a:effectLst/>
                          <a:latin typeface="inherit"/>
                        </a:rPr>
                        <a:t>260mb.com</a:t>
                      </a:r>
                      <a:r>
                        <a:rPr lang="es-ES" sz="1600" dirty="0">
                          <a:solidFill>
                            <a:srgbClr val="0D0000"/>
                          </a:solidFill>
                          <a:effectLst/>
                          <a:latin typeface="inherit"/>
                        </a:rPr>
                        <a:t>,</a:t>
                      </a:r>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000000"/>
                          </a:solidFill>
                          <a:effectLst/>
                          <a:latin typeface="inherit"/>
                        </a:rPr>
                        <a:t>span</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006FE0"/>
                          </a:solidFill>
                          <a:effectLst/>
                          <a:latin typeface="inherit"/>
                        </a:rPr>
                        <a:t>     </a:t>
                      </a:r>
                      <a:r>
                        <a:rPr lang="es-ES" sz="1600" dirty="0">
                          <a:solidFill>
                            <a:srgbClr val="2A6DCA"/>
                          </a:solidFill>
                          <a:effectLst/>
                          <a:latin typeface="inherit"/>
                        </a:rPr>
                        <a:t>Mi </a:t>
                      </a:r>
                      <a:r>
                        <a:rPr lang="es-ES" sz="1600" dirty="0" err="1">
                          <a:solidFill>
                            <a:srgbClr val="2A6DCA"/>
                          </a:solidFill>
                          <a:effectLst/>
                          <a:latin typeface="inherit"/>
                        </a:rPr>
                        <a:t>twitter</a:t>
                      </a:r>
                      <a:r>
                        <a:rPr lang="es-ES" sz="1600" dirty="0">
                          <a:solidFill>
                            <a:srgbClr val="2A6DCA"/>
                          </a:solidFill>
                          <a:effectLst/>
                          <a:latin typeface="inherit"/>
                        </a:rPr>
                        <a:t> </a:t>
                      </a:r>
                      <a:r>
                        <a:rPr lang="es-ES" sz="1600" dirty="0">
                          <a:solidFill>
                            <a:srgbClr val="000000"/>
                          </a:solidFill>
                          <a:effectLst/>
                          <a:latin typeface="inherit"/>
                        </a:rPr>
                        <a:t>es</a:t>
                      </a:r>
                      <a:r>
                        <a:rPr lang="es-ES" sz="1600" dirty="0">
                          <a:solidFill>
                            <a:srgbClr val="FF6B2A"/>
                          </a:solidFill>
                          <a:effectLst/>
                          <a:latin typeface="inherit"/>
                        </a:rPr>
                        <a:t>:</a:t>
                      </a:r>
                      <a:r>
                        <a:rPr lang="es-ES" sz="1600" dirty="0">
                          <a:solidFill>
                            <a:srgbClr val="006FE0"/>
                          </a:solidFill>
                          <a:effectLst/>
                          <a:latin typeface="inherit"/>
                        </a:rPr>
                        <a:t> </a:t>
                      </a:r>
                      <a:r>
                        <a:rPr lang="es-ES" sz="1600" dirty="0">
                          <a:solidFill>
                            <a:srgbClr val="FF6B2A"/>
                          </a:solidFill>
                          <a:effectLst/>
                          <a:latin typeface="inherit"/>
                        </a:rPr>
                        <a:t>&lt;</a:t>
                      </a:r>
                      <a:r>
                        <a:rPr lang="es-ES" sz="1600" dirty="0" err="1">
                          <a:solidFill>
                            <a:srgbClr val="2A6DCA"/>
                          </a:solidFill>
                          <a:effectLst/>
                          <a:latin typeface="inherit"/>
                        </a:rPr>
                        <a:t>span</a:t>
                      </a:r>
                      <a:r>
                        <a:rPr lang="es-ES" sz="1600" dirty="0">
                          <a:solidFill>
                            <a:srgbClr val="2A6DCA"/>
                          </a:solidFill>
                          <a:effectLst/>
                          <a:latin typeface="inherit"/>
                        </a:rPr>
                        <a:t> </a:t>
                      </a:r>
                      <a:r>
                        <a:rPr lang="es-ES" sz="1600" dirty="0" err="1">
                          <a:solidFill>
                            <a:srgbClr val="000000"/>
                          </a:solidFill>
                          <a:effectLst/>
                          <a:latin typeface="inherit"/>
                        </a:rPr>
                        <a:t>itemprop</a:t>
                      </a:r>
                      <a:r>
                        <a:rPr lang="es-ES" sz="1600" dirty="0">
                          <a:solidFill>
                            <a:srgbClr val="FF6B2A"/>
                          </a:solidFill>
                          <a:effectLst/>
                          <a:latin typeface="inherit"/>
                        </a:rPr>
                        <a:t>=</a:t>
                      </a:r>
                      <a:r>
                        <a:rPr lang="es-ES" sz="1600" dirty="0">
                          <a:solidFill>
                            <a:srgbClr val="000000"/>
                          </a:solidFill>
                          <a:effectLst/>
                          <a:latin typeface="inherit"/>
                        </a:rPr>
                        <a:t>”</a:t>
                      </a:r>
                      <a:r>
                        <a:rPr lang="es-ES" sz="1600" dirty="0" err="1">
                          <a:solidFill>
                            <a:srgbClr val="000000"/>
                          </a:solidFill>
                          <a:effectLst/>
                          <a:latin typeface="inherit"/>
                        </a:rPr>
                        <a:t>contact</a:t>
                      </a:r>
                      <a:r>
                        <a:rPr lang="es-ES" sz="1600" dirty="0">
                          <a:solidFill>
                            <a:srgbClr val="000000"/>
                          </a:solidFill>
                          <a:effectLst/>
                          <a:latin typeface="inherit"/>
                        </a:rPr>
                        <a:t>”</a:t>
                      </a:r>
                      <a:r>
                        <a:rPr lang="es-ES" sz="1600" dirty="0">
                          <a:solidFill>
                            <a:srgbClr val="FF6B2A"/>
                          </a:solidFill>
                          <a:effectLst/>
                          <a:latin typeface="inherit"/>
                        </a:rPr>
                        <a:t>&gt;</a:t>
                      </a:r>
                      <a:r>
                        <a:rPr lang="es-ES" sz="1600" dirty="0">
                          <a:solidFill>
                            <a:srgbClr val="0D0000"/>
                          </a:solidFill>
                          <a:effectLst/>
                          <a:latin typeface="inherit"/>
                        </a:rPr>
                        <a:t>@</a:t>
                      </a:r>
                      <a:r>
                        <a:rPr lang="es-ES" sz="1600" dirty="0" err="1">
                          <a:solidFill>
                            <a:srgbClr val="000000"/>
                          </a:solidFill>
                          <a:effectLst/>
                          <a:latin typeface="inherit"/>
                        </a:rPr>
                        <a:t>tutosytips</a:t>
                      </a:r>
                      <a:r>
                        <a:rPr lang="es-ES" sz="1600" dirty="0">
                          <a:solidFill>
                            <a:srgbClr val="FF6B2A"/>
                          </a:solidFill>
                          <a:effectLst/>
                          <a:latin typeface="inherit"/>
                        </a:rPr>
                        <a:t>&lt;/</a:t>
                      </a:r>
                      <a:r>
                        <a:rPr lang="es-ES" sz="1600" dirty="0" err="1">
                          <a:solidFill>
                            <a:srgbClr val="000000"/>
                          </a:solidFill>
                          <a:effectLst/>
                          <a:latin typeface="inherit"/>
                        </a:rPr>
                        <a:t>span</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FF6B2A"/>
                          </a:solidFill>
                          <a:effectLst/>
                          <a:latin typeface="inherit"/>
                        </a:rPr>
                        <a:t>&lt;/</a:t>
                      </a:r>
                      <a:r>
                        <a:rPr lang="es-ES" sz="1600" dirty="0">
                          <a:solidFill>
                            <a:srgbClr val="000000"/>
                          </a:solidFill>
                          <a:effectLst/>
                          <a:latin typeface="inherit"/>
                        </a:rPr>
                        <a:t>p</a:t>
                      </a:r>
                      <a:r>
                        <a:rPr lang="es-ES" sz="1600" dirty="0">
                          <a:solidFill>
                            <a:srgbClr val="FF6B2A"/>
                          </a:solidFill>
                          <a:effectLst/>
                          <a:latin typeface="inherit"/>
                        </a:rPr>
                        <a:t>&gt;</a:t>
                      </a:r>
                      <a:endParaRPr lang="es-ES" sz="1600" dirty="0">
                        <a:solidFill>
                          <a:srgbClr val="000000"/>
                        </a:solidFill>
                        <a:effectLst/>
                        <a:latin typeface="inherit"/>
                      </a:endParaRPr>
                    </a:p>
                    <a:p>
                      <a:pPr algn="l" fontAlgn="base"/>
                      <a:r>
                        <a:rPr lang="es-ES" sz="1600" dirty="0">
                          <a:solidFill>
                            <a:srgbClr val="FF6B2A"/>
                          </a:solidFill>
                          <a:effectLst/>
                          <a:latin typeface="inherit"/>
                        </a:rPr>
                        <a:t>&lt;/</a:t>
                      </a:r>
                      <a:r>
                        <a:rPr lang="es-ES" sz="1600" dirty="0">
                          <a:solidFill>
                            <a:srgbClr val="000000"/>
                          </a:solidFill>
                          <a:effectLst/>
                          <a:latin typeface="inherit"/>
                        </a:rPr>
                        <a:t>div</a:t>
                      </a:r>
                      <a:r>
                        <a:rPr lang="es-ES" sz="1600" dirty="0">
                          <a:solidFill>
                            <a:srgbClr val="FF6B2A"/>
                          </a:solidFill>
                          <a:effectLst/>
                          <a:latin typeface="inherit"/>
                        </a:rPr>
                        <a:t>&gt;</a:t>
                      </a:r>
                      <a:endParaRPr lang="es-ES" sz="1600" dirty="0">
                        <a:solidFill>
                          <a:srgbClr val="000000"/>
                        </a:solidFill>
                        <a:effectLst/>
                        <a:latin typeface="inherit"/>
                      </a:endParaRPr>
                    </a:p>
                  </a:txBody>
                  <a:tcPr marL="56680" marR="56680" marT="28340" marB="28340">
                    <a:lnL w="9525" cap="flat" cmpd="sng" algn="ctr">
                      <a:solidFill>
                        <a:srgbClr val="E0EB3E"/>
                      </a:solidFill>
                      <a:prstDash val="solid"/>
                      <a:round/>
                      <a:headEnd type="none" w="med" len="med"/>
                      <a:tailEnd type="none" w="med" len="med"/>
                    </a:lnL>
                    <a:lnR>
                      <a:noFill/>
                    </a:lnR>
                    <a:lnT>
                      <a:noFill/>
                    </a:lnT>
                    <a:lnB>
                      <a:noFill/>
                    </a:lnB>
                  </a:tcPr>
                </a:tc>
              </a:tr>
            </a:tbl>
          </a:graphicData>
        </a:graphic>
      </p:graphicFrame>
      <p:sp>
        <p:nvSpPr>
          <p:cNvPr id="6" name="Rectangle 1"/>
          <p:cNvSpPr>
            <a:spLocks noChangeArrowheads="1"/>
          </p:cNvSpPr>
          <p:nvPr/>
        </p:nvSpPr>
        <p:spPr bwMode="auto">
          <a:xfrm>
            <a:off x="452438" y="4938870"/>
            <a:ext cx="171450" cy="0"/>
          </a:xfrm>
          <a:prstGeom prst="rect">
            <a:avLst/>
          </a:prstGeom>
          <a:solidFill>
            <a:srgbClr val="BCBC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900" b="0" i="0" u="none" strike="noStrike" cap="none" normalizeH="0" baseline="0" smtClean="0">
                <a:ln>
                  <a:noFill/>
                </a:ln>
                <a:solidFill>
                  <a:srgbClr val="FFFFFF"/>
                </a:solidFill>
                <a:effectLst/>
                <a:latin typeface="inherit"/>
              </a:rPr>
              <a:t/>
            </a:r>
            <a:br>
              <a:rPr kumimoji="0" lang="es-ES" sz="900" b="0" i="0" u="none" strike="noStrike" cap="none" normalizeH="0" baseline="0" smtClean="0">
                <a:ln>
                  <a:noFill/>
                </a:ln>
                <a:solidFill>
                  <a:srgbClr val="FFFFFF"/>
                </a:solidFill>
                <a:effectLst/>
                <a:latin typeface="inherit"/>
              </a:rPr>
            </a:br>
            <a:endParaRPr kumimoji="0" lang="es-ES" sz="900" b="0" i="0" u="none" strike="noStrike" cap="none" normalizeH="0" baseline="0" smtClean="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7342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549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ctrTitle"/>
          </p:nvPr>
        </p:nvSpPr>
        <p:spPr bwMode="auto">
          <a:xfrm>
            <a:off x="820738" y="2979738"/>
            <a:ext cx="6475412"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sz="3200" dirty="0" smtClean="0">
                <a:solidFill>
                  <a:schemeClr val="accent1"/>
                </a:solidFill>
                <a:latin typeface="Arial" charset="0"/>
                <a:cs typeface="Arial" charset="0"/>
              </a:rPr>
              <a:t>CSS 3</a:t>
            </a:r>
            <a:r>
              <a:rPr lang="es-MX" sz="3200" dirty="0">
                <a:solidFill>
                  <a:schemeClr val="accent1"/>
                </a:solidFill>
                <a:latin typeface="Arial" charset="0"/>
                <a:cs typeface="Arial" charset="0"/>
              </a:rPr>
              <a:t/>
            </a:r>
            <a:br>
              <a:rPr lang="es-MX" sz="3200" dirty="0">
                <a:solidFill>
                  <a:schemeClr val="accent1"/>
                </a:solidFill>
                <a:latin typeface="Arial" charset="0"/>
                <a:cs typeface="Arial" charset="0"/>
              </a:rPr>
            </a:br>
            <a:endParaRPr lang="es-MX" dirty="0" smtClean="0">
              <a:solidFill>
                <a:schemeClr val="accent1"/>
              </a:solidFill>
              <a:latin typeface="Arial" charset="0"/>
              <a:cs typeface="Arial" charset="0"/>
            </a:endParaRPr>
          </a:p>
        </p:txBody>
      </p:sp>
      <p:sp>
        <p:nvSpPr>
          <p:cNvPr id="3" name="Slide Number Placeholder 2"/>
          <p:cNvSpPr>
            <a:spLocks noGrp="1"/>
          </p:cNvSpPr>
          <p:nvPr>
            <p:ph type="sldNum" sz="quarter" idx="10"/>
          </p:nvPr>
        </p:nvSpPr>
        <p:spPr/>
        <p:txBody>
          <a:bodyPr/>
          <a:lstStyle/>
          <a:p>
            <a:pPr>
              <a:defRPr/>
            </a:pPr>
            <a:fld id="{9C1DACEE-AB59-47E9-80AF-F1A9606B1885}" type="slidenum">
              <a:rPr lang="es-MX" smtClean="0"/>
              <a:pPr>
                <a:defRPr/>
              </a:pPr>
              <a:t>13</a:t>
            </a:fld>
            <a:endParaRPr lang="es-MX"/>
          </a:p>
        </p:txBody>
      </p:sp>
    </p:spTree>
    <p:extLst>
      <p:ext uri="{BB962C8B-B14F-4D97-AF65-F5344CB8AC3E}">
        <p14:creationId xmlns:p14="http://schemas.microsoft.com/office/powerpoint/2010/main" val="678904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Definición</a:t>
            </a:r>
          </a:p>
        </p:txBody>
      </p:sp>
      <p:sp>
        <p:nvSpPr>
          <p:cNvPr id="2" name="Rectángulo 1"/>
          <p:cNvSpPr/>
          <p:nvPr/>
        </p:nvSpPr>
        <p:spPr>
          <a:xfrm>
            <a:off x="72008" y="1196752"/>
            <a:ext cx="9036496" cy="5324535"/>
          </a:xfrm>
          <a:prstGeom prst="rect">
            <a:avLst/>
          </a:prstGeom>
          <a:ln w="12700">
            <a:solidFill>
              <a:srgbClr val="FF0000"/>
            </a:solidFill>
          </a:ln>
        </p:spPr>
        <p:txBody>
          <a:bodyPr wrap="square">
            <a:spAutoFit/>
          </a:bodyPr>
          <a:lstStyle/>
          <a:p>
            <a:pPr fontAlgn="base"/>
            <a:r>
              <a:rPr lang="es-ES" sz="1700" dirty="0">
                <a:latin typeface="Droid Sans"/>
              </a:rPr>
              <a:t>Mientras que HTML nos permite definir la estructura una página web, las hojas de estilo en cascada (</a:t>
            </a:r>
            <a:r>
              <a:rPr lang="es-ES" sz="1700" dirty="0" err="1">
                <a:latin typeface="Droid Sans"/>
              </a:rPr>
              <a:t>Cascading</a:t>
            </a:r>
            <a:r>
              <a:rPr lang="es-ES" sz="1700" dirty="0">
                <a:latin typeface="Droid Sans"/>
              </a:rPr>
              <a:t> Style </a:t>
            </a:r>
            <a:r>
              <a:rPr lang="es-ES" sz="1700" dirty="0" err="1">
                <a:latin typeface="Droid Sans"/>
              </a:rPr>
              <a:t>Sheets</a:t>
            </a:r>
            <a:r>
              <a:rPr lang="es-ES" sz="1700" dirty="0">
                <a:latin typeface="Droid Sans"/>
              </a:rPr>
              <a:t> o CSS) son las que nos ofrecen la posibilidad de definir las reglas y estilos de representación en diferentes dispositivos, ya sean pantallas de equipos de escritorio, portátiles, móviles, impresoras u otros dispositivos capaces de mostrar contenidos web</a:t>
            </a:r>
            <a:r>
              <a:rPr lang="es-ES" sz="1700" dirty="0" smtClean="0">
                <a:latin typeface="Droid Sans"/>
              </a:rPr>
              <a:t>.</a:t>
            </a:r>
          </a:p>
          <a:p>
            <a:pPr fontAlgn="base"/>
            <a:endParaRPr lang="es-ES" sz="1700" dirty="0">
              <a:latin typeface="Droid Sans"/>
            </a:endParaRPr>
          </a:p>
          <a:p>
            <a:pPr fontAlgn="base"/>
            <a:r>
              <a:rPr lang="es-ES" sz="1700" dirty="0">
                <a:latin typeface="Droid Sans"/>
              </a:rPr>
              <a:t>Las hojas de estilo nos permiten definir de manera eficiente la representación de nuestras páginas y es uno de los conocimientos fundamentales que todo diseñador web debe manejar a la perfección para realizar su trabajo</a:t>
            </a:r>
            <a:r>
              <a:rPr lang="es-ES" sz="1700" dirty="0" smtClean="0">
                <a:latin typeface="Droid Sans"/>
              </a:rPr>
              <a:t>.</a:t>
            </a:r>
          </a:p>
          <a:p>
            <a:pPr fontAlgn="base"/>
            <a:endParaRPr lang="es-ES" sz="1700" dirty="0">
              <a:latin typeface="Droid Sans"/>
            </a:endParaRPr>
          </a:p>
          <a:p>
            <a:pPr fontAlgn="base"/>
            <a:r>
              <a:rPr lang="es-ES" sz="1700" dirty="0">
                <a:latin typeface="Droid Sans"/>
              </a:rPr>
              <a:t>La primera versión de CSS fue publicada a fines del año 1996 y fue logrando popularidad y aceptación hasta llegar a la versión 2.1, estándar actual que ofrece gran compatibilidad con la mayoría de los navegadores del mercado</a:t>
            </a:r>
            <a:r>
              <a:rPr lang="es-ES" sz="1700" dirty="0" smtClean="0">
                <a:latin typeface="Droid Sans"/>
              </a:rPr>
              <a:t>.</a:t>
            </a:r>
          </a:p>
          <a:p>
            <a:pPr fontAlgn="base"/>
            <a:endParaRPr lang="es-ES" sz="1700" dirty="0">
              <a:latin typeface="Droid Sans"/>
            </a:endParaRPr>
          </a:p>
          <a:p>
            <a:pPr fontAlgn="base"/>
            <a:r>
              <a:rPr lang="es-ES" sz="1700" dirty="0">
                <a:latin typeface="Droid Sans"/>
              </a:rPr>
              <a:t>A partir del año 2005 se comenzó a definir el sucesor de esta versión, al cual se lo conoce como CSS3 o </a:t>
            </a:r>
            <a:r>
              <a:rPr lang="es-ES" sz="1700" dirty="0" err="1">
                <a:latin typeface="Droid Sans"/>
              </a:rPr>
              <a:t>Cascading</a:t>
            </a:r>
            <a:r>
              <a:rPr lang="es-ES" sz="1700" dirty="0">
                <a:latin typeface="Droid Sans"/>
              </a:rPr>
              <a:t> Style </a:t>
            </a:r>
            <a:r>
              <a:rPr lang="es-ES" sz="1700" dirty="0" err="1">
                <a:latin typeface="Droid Sans"/>
              </a:rPr>
              <a:t>Sheets</a:t>
            </a:r>
            <a:r>
              <a:rPr lang="es-ES" sz="1700" dirty="0">
                <a:latin typeface="Droid Sans"/>
              </a:rPr>
              <a:t> </a:t>
            </a:r>
            <a:r>
              <a:rPr lang="es-ES" sz="1700" dirty="0" err="1">
                <a:latin typeface="Droid Sans"/>
              </a:rPr>
              <a:t>Level</a:t>
            </a:r>
            <a:r>
              <a:rPr lang="es-ES" sz="1700" dirty="0">
                <a:latin typeface="Droid Sans"/>
              </a:rPr>
              <a:t> 3. Actualmente en definición, esta versión nos ofrece una gran variedad de opciones muy importantes para las necesidades del diseño web actual. Desde opciones de sombreado y redondeado, hasta funciones avanzadas de movimiento y transformación, CSS3 es el estándar que dominará la web por los siguientes años.</a:t>
            </a:r>
            <a:endParaRPr lang="es-ES" sz="1700" b="0" i="0" dirty="0">
              <a:effectLst/>
              <a:latin typeface="Droid Sans"/>
            </a:endParaRPr>
          </a:p>
        </p:txBody>
      </p:sp>
    </p:spTree>
    <p:extLst>
      <p:ext uri="{BB962C8B-B14F-4D97-AF65-F5344CB8AC3E}">
        <p14:creationId xmlns:p14="http://schemas.microsoft.com/office/powerpoint/2010/main" val="2449109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Nuevas Propiedades</a:t>
            </a:r>
          </a:p>
        </p:txBody>
      </p:sp>
      <p:sp>
        <p:nvSpPr>
          <p:cNvPr id="3" name="Rectángulo 2"/>
          <p:cNvSpPr/>
          <p:nvPr/>
        </p:nvSpPr>
        <p:spPr>
          <a:xfrm>
            <a:off x="467544" y="1430774"/>
            <a:ext cx="8352928" cy="2862322"/>
          </a:xfrm>
          <a:prstGeom prst="rect">
            <a:avLst/>
          </a:prstGeom>
          <a:ln w="12700">
            <a:solidFill>
              <a:srgbClr val="FF0000"/>
            </a:solidFill>
          </a:ln>
        </p:spPr>
        <p:txBody>
          <a:bodyPr wrap="square">
            <a:spAutoFit/>
          </a:bodyPr>
          <a:lstStyle/>
          <a:p>
            <a:r>
              <a:rPr lang="en-US" dirty="0" smtClean="0">
                <a:solidFill>
                  <a:srgbClr val="000000"/>
                </a:solidFill>
                <a:latin typeface="Verdana" panose="020B0604030504040204" pitchFamily="34" charset="0"/>
              </a:rPr>
              <a:t>CSS3 esta dividido en modulos, ellos son:</a:t>
            </a:r>
          </a:p>
          <a:p>
            <a:pPr>
              <a:buFont typeface="Arial" panose="020B0604020202020204" pitchFamily="34" charset="0"/>
              <a:buChar char="•"/>
            </a:pPr>
            <a:r>
              <a:rPr lang="en-US" dirty="0" smtClean="0">
                <a:solidFill>
                  <a:srgbClr val="000000"/>
                </a:solidFill>
                <a:latin typeface="Verdana" panose="020B0604030504040204" pitchFamily="34" charset="0"/>
              </a:rPr>
              <a:t>Selectors</a:t>
            </a:r>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Box Model</a:t>
            </a:r>
          </a:p>
          <a:p>
            <a:pPr>
              <a:buFont typeface="Arial" panose="020B0604020202020204" pitchFamily="34" charset="0"/>
              <a:buChar char="•"/>
            </a:pPr>
            <a:r>
              <a:rPr lang="en-US" dirty="0">
                <a:solidFill>
                  <a:srgbClr val="000000"/>
                </a:solidFill>
                <a:latin typeface="Verdana" panose="020B0604030504040204" pitchFamily="34" charset="0"/>
              </a:rPr>
              <a:t>Backgrounds and Borders</a:t>
            </a:r>
          </a:p>
          <a:p>
            <a:pPr>
              <a:buFont typeface="Arial" panose="020B0604020202020204" pitchFamily="34" charset="0"/>
              <a:buChar char="•"/>
            </a:pPr>
            <a:r>
              <a:rPr lang="en-US" dirty="0">
                <a:solidFill>
                  <a:srgbClr val="000000"/>
                </a:solidFill>
                <a:latin typeface="Verdana" panose="020B0604030504040204" pitchFamily="34" charset="0"/>
              </a:rPr>
              <a:t>Image Values and Replaced Content</a:t>
            </a:r>
          </a:p>
          <a:p>
            <a:pPr>
              <a:buFont typeface="Arial" panose="020B0604020202020204" pitchFamily="34" charset="0"/>
              <a:buChar char="•"/>
            </a:pPr>
            <a:r>
              <a:rPr lang="en-US" dirty="0">
                <a:solidFill>
                  <a:srgbClr val="000000"/>
                </a:solidFill>
                <a:latin typeface="Verdana" panose="020B0604030504040204" pitchFamily="34" charset="0"/>
              </a:rPr>
              <a:t>Text Effects</a:t>
            </a:r>
          </a:p>
          <a:p>
            <a:pPr>
              <a:buFont typeface="Arial" panose="020B0604020202020204" pitchFamily="34" charset="0"/>
              <a:buChar char="•"/>
            </a:pPr>
            <a:r>
              <a:rPr lang="en-US" dirty="0">
                <a:solidFill>
                  <a:srgbClr val="000000"/>
                </a:solidFill>
                <a:latin typeface="Verdana" panose="020B0604030504040204" pitchFamily="34" charset="0"/>
              </a:rPr>
              <a:t>2D/3D Transformations</a:t>
            </a:r>
          </a:p>
          <a:p>
            <a:pPr>
              <a:buFont typeface="Arial" panose="020B0604020202020204" pitchFamily="34" charset="0"/>
              <a:buChar char="•"/>
            </a:pPr>
            <a:r>
              <a:rPr lang="en-US" dirty="0">
                <a:solidFill>
                  <a:srgbClr val="000000"/>
                </a:solidFill>
                <a:latin typeface="Verdana" panose="020B0604030504040204" pitchFamily="34" charset="0"/>
              </a:rPr>
              <a:t>Animations</a:t>
            </a:r>
          </a:p>
          <a:p>
            <a:pPr>
              <a:buFont typeface="Arial" panose="020B0604020202020204" pitchFamily="34" charset="0"/>
              <a:buChar char="•"/>
            </a:pPr>
            <a:r>
              <a:rPr lang="en-US" dirty="0">
                <a:solidFill>
                  <a:srgbClr val="000000"/>
                </a:solidFill>
                <a:latin typeface="Verdana" panose="020B0604030504040204" pitchFamily="34" charset="0"/>
              </a:rPr>
              <a:t>Multiple Column Layout</a:t>
            </a:r>
          </a:p>
          <a:p>
            <a:pPr>
              <a:buFont typeface="Arial" panose="020B0604020202020204" pitchFamily="34" charset="0"/>
              <a:buChar char="•"/>
            </a:pPr>
            <a:r>
              <a:rPr lang="en-US" dirty="0">
                <a:solidFill>
                  <a:srgbClr val="000000"/>
                </a:solidFill>
                <a:latin typeface="Verdana" panose="020B0604030504040204" pitchFamily="34" charset="0"/>
              </a:rPr>
              <a:t>User Interface</a:t>
            </a:r>
            <a:endParaRPr lang="en-US" b="0" i="0" dirty="0">
              <a:solidFill>
                <a:srgbClr val="000000"/>
              </a:solidFill>
              <a:effectLst/>
              <a:latin typeface="Verdana" panose="020B0604030504040204" pitchFamily="34" charset="0"/>
            </a:endParaRPr>
          </a:p>
        </p:txBody>
      </p:sp>
      <p:pic>
        <p:nvPicPr>
          <p:cNvPr id="4" name="Imagen 3"/>
          <p:cNvPicPr>
            <a:picLocks noChangeAspect="1"/>
          </p:cNvPicPr>
          <p:nvPr/>
        </p:nvPicPr>
        <p:blipFill>
          <a:blip r:embed="rId2"/>
          <a:stretch>
            <a:fillRect/>
          </a:stretch>
        </p:blipFill>
        <p:spPr>
          <a:xfrm>
            <a:off x="107504" y="5280620"/>
            <a:ext cx="8856984" cy="1172716"/>
          </a:xfrm>
          <a:prstGeom prst="rect">
            <a:avLst/>
          </a:prstGeom>
        </p:spPr>
      </p:pic>
      <p:sp>
        <p:nvSpPr>
          <p:cNvPr id="6" name="CuadroTexto 5"/>
          <p:cNvSpPr txBox="1"/>
          <p:nvPr/>
        </p:nvSpPr>
        <p:spPr>
          <a:xfrm>
            <a:off x="395536" y="4704556"/>
            <a:ext cx="8424936" cy="369332"/>
          </a:xfrm>
          <a:prstGeom prst="rect">
            <a:avLst/>
          </a:prstGeom>
          <a:noFill/>
        </p:spPr>
        <p:txBody>
          <a:bodyPr wrap="square" rtlCol="0">
            <a:spAutoFit/>
          </a:bodyPr>
          <a:lstStyle/>
          <a:p>
            <a:r>
              <a:rPr lang="es-AR" dirty="0" smtClean="0"/>
              <a:t>En CSS3, dependiendo del browser hay que agregar un alias en el en el file .</a:t>
            </a:r>
            <a:r>
              <a:rPr lang="es-AR" dirty="0" err="1" smtClean="0"/>
              <a:t>css</a:t>
            </a:r>
            <a:r>
              <a:rPr lang="es-AR" dirty="0" smtClean="0"/>
              <a:t>, ejemplo:</a:t>
            </a:r>
            <a:endParaRPr lang="es-ES" dirty="0"/>
          </a:p>
        </p:txBody>
      </p:sp>
    </p:spTree>
    <p:extLst>
      <p:ext uri="{BB962C8B-B14F-4D97-AF65-F5344CB8AC3E}">
        <p14:creationId xmlns:p14="http://schemas.microsoft.com/office/powerpoint/2010/main" val="389881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Nuevas Propiedades</a:t>
            </a:r>
          </a:p>
        </p:txBody>
      </p:sp>
      <p:sp>
        <p:nvSpPr>
          <p:cNvPr id="4" name="Rectángulo 3"/>
          <p:cNvSpPr/>
          <p:nvPr/>
        </p:nvSpPr>
        <p:spPr>
          <a:xfrm>
            <a:off x="1619672" y="4942909"/>
            <a:ext cx="5438027" cy="646331"/>
          </a:xfrm>
          <a:prstGeom prst="rect">
            <a:avLst/>
          </a:prstGeom>
          <a:solidFill>
            <a:schemeClr val="accent2">
              <a:lumMod val="40000"/>
              <a:lumOff val="60000"/>
            </a:schemeClr>
          </a:solidFill>
        </p:spPr>
        <p:txBody>
          <a:bodyPr wrap="none">
            <a:spAutoFit/>
          </a:bodyPr>
          <a:lstStyle/>
          <a:p>
            <a:r>
              <a:rPr lang="es-ES" dirty="0" smtClean="0"/>
              <a:t>Enlaces de referencia: http</a:t>
            </a:r>
            <a:r>
              <a:rPr lang="es-ES" dirty="0"/>
              <a:t>://www.cssya.com.ar/css3ya/</a:t>
            </a:r>
            <a:br>
              <a:rPr lang="es-ES" dirty="0"/>
            </a:br>
            <a:r>
              <a:rPr lang="es-ES" dirty="0" smtClean="0"/>
              <a:t>		     http</a:t>
            </a:r>
            <a:r>
              <a:rPr lang="es-ES" dirty="0"/>
              <a:t>://www.w3schools.com/css/</a:t>
            </a:r>
          </a:p>
        </p:txBody>
      </p:sp>
      <p:sp>
        <p:nvSpPr>
          <p:cNvPr id="3" name="Rectángulo 2"/>
          <p:cNvSpPr/>
          <p:nvPr/>
        </p:nvSpPr>
        <p:spPr>
          <a:xfrm>
            <a:off x="179512" y="1846565"/>
            <a:ext cx="8784976" cy="2308324"/>
          </a:xfrm>
          <a:prstGeom prst="rect">
            <a:avLst/>
          </a:prstGeom>
        </p:spPr>
        <p:txBody>
          <a:bodyPr wrap="square">
            <a:spAutoFit/>
          </a:bodyPr>
          <a:lstStyle/>
          <a:p>
            <a:r>
              <a:rPr lang="es-ES" dirty="0">
                <a:solidFill>
                  <a:srgbClr val="A52A2A"/>
                </a:solidFill>
                <a:latin typeface="Consolas" panose="020B0609020204030204" pitchFamily="49" charset="0"/>
              </a:rPr>
              <a:t>#</a:t>
            </a:r>
            <a:r>
              <a:rPr lang="es-ES" dirty="0" err="1">
                <a:solidFill>
                  <a:srgbClr val="A52A2A"/>
                </a:solidFill>
                <a:latin typeface="Consolas" panose="020B0609020204030204" pitchFamily="49" charset="0"/>
              </a:rPr>
              <a:t>borderimg</a:t>
            </a:r>
            <a:r>
              <a:rPr lang="es-ES" dirty="0">
                <a:solidFill>
                  <a:srgbClr val="A52A2A"/>
                </a:solidFill>
                <a:latin typeface="Consolas" panose="020B0609020204030204" pitchFamily="49" charset="0"/>
              </a:rPr>
              <a:t> </a:t>
            </a:r>
            <a:r>
              <a:rPr lang="es-ES" dirty="0">
                <a:solidFill>
                  <a:srgbClr val="000000"/>
                </a:solidFill>
                <a:latin typeface="Consolas" panose="020B0609020204030204" pitchFamily="49" charset="0"/>
              </a:rPr>
              <a:t>{</a:t>
            </a:r>
            <a:r>
              <a:rPr lang="es-ES" dirty="0"/>
              <a:t/>
            </a:r>
            <a:br>
              <a:rPr lang="es-ES" dirty="0"/>
            </a:br>
            <a:r>
              <a:rPr lang="es-ES" dirty="0">
                <a:solidFill>
                  <a:srgbClr val="000000"/>
                </a:solidFill>
                <a:latin typeface="Consolas" panose="020B0609020204030204" pitchFamily="49" charset="0"/>
              </a:rPr>
              <a:t>    </a:t>
            </a:r>
            <a:r>
              <a:rPr lang="es-ES" dirty="0" err="1">
                <a:solidFill>
                  <a:srgbClr val="FF0000"/>
                </a:solidFill>
                <a:latin typeface="Consolas" panose="020B0609020204030204" pitchFamily="49" charset="0"/>
              </a:rPr>
              <a:t>border</a:t>
            </a:r>
            <a:r>
              <a:rPr lang="es-ES" dirty="0">
                <a:solidFill>
                  <a:srgbClr val="FF0000"/>
                </a:solidFill>
                <a:latin typeface="Consolas" panose="020B0609020204030204" pitchFamily="49" charset="0"/>
              </a:rPr>
              <a:t>:</a:t>
            </a:r>
            <a:r>
              <a:rPr lang="es-ES" dirty="0">
                <a:solidFill>
                  <a:srgbClr val="0000CD"/>
                </a:solidFill>
                <a:latin typeface="Consolas" panose="020B0609020204030204" pitchFamily="49" charset="0"/>
              </a:rPr>
              <a:t> 10px </a:t>
            </a:r>
            <a:r>
              <a:rPr lang="es-ES" dirty="0" err="1">
                <a:solidFill>
                  <a:srgbClr val="0000CD"/>
                </a:solidFill>
                <a:latin typeface="Consolas" panose="020B0609020204030204" pitchFamily="49" charset="0"/>
              </a:rPr>
              <a:t>solid</a:t>
            </a:r>
            <a:r>
              <a:rPr lang="es-ES" dirty="0">
                <a:solidFill>
                  <a:srgbClr val="0000CD"/>
                </a:solidFill>
                <a:latin typeface="Consolas" panose="020B0609020204030204" pitchFamily="49" charset="0"/>
              </a:rPr>
              <a:t> </a:t>
            </a:r>
            <a:r>
              <a:rPr lang="es-ES" dirty="0" err="1">
                <a:solidFill>
                  <a:srgbClr val="0000CD"/>
                </a:solidFill>
                <a:latin typeface="Consolas" panose="020B0609020204030204" pitchFamily="49" charset="0"/>
              </a:rPr>
              <a:t>transparent</a:t>
            </a:r>
            <a:r>
              <a:rPr lang="es-ES" dirty="0">
                <a:solidFill>
                  <a:srgbClr val="0000CD"/>
                </a:solidFill>
                <a:latin typeface="Consolas" panose="020B0609020204030204" pitchFamily="49" charset="0"/>
              </a:rPr>
              <a:t>;</a:t>
            </a:r>
            <a:r>
              <a:rPr lang="es-ES" dirty="0"/>
              <a:t/>
            </a:r>
            <a:br>
              <a:rPr lang="es-ES" dirty="0"/>
            </a:br>
            <a:r>
              <a:rPr lang="es-ES" dirty="0">
                <a:solidFill>
                  <a:srgbClr val="000000"/>
                </a:solidFill>
                <a:latin typeface="Consolas" panose="020B0609020204030204" pitchFamily="49" charset="0"/>
              </a:rPr>
              <a:t>    </a:t>
            </a:r>
            <a:r>
              <a:rPr lang="es-ES" dirty="0" err="1">
                <a:solidFill>
                  <a:srgbClr val="FF0000"/>
                </a:solidFill>
                <a:latin typeface="Consolas" panose="020B0609020204030204" pitchFamily="49" charset="0"/>
              </a:rPr>
              <a:t>padding</a:t>
            </a:r>
            <a:r>
              <a:rPr lang="es-ES" dirty="0">
                <a:solidFill>
                  <a:srgbClr val="FF0000"/>
                </a:solidFill>
                <a:latin typeface="Consolas" panose="020B0609020204030204" pitchFamily="49" charset="0"/>
              </a:rPr>
              <a:t>:</a:t>
            </a:r>
            <a:r>
              <a:rPr lang="es-ES" dirty="0">
                <a:solidFill>
                  <a:srgbClr val="0000CD"/>
                </a:solidFill>
                <a:latin typeface="Consolas" panose="020B0609020204030204" pitchFamily="49" charset="0"/>
              </a:rPr>
              <a:t> 15px;</a:t>
            </a:r>
            <a:r>
              <a:rPr lang="es-ES" dirty="0"/>
              <a:t/>
            </a:r>
            <a:br>
              <a:rPr lang="es-ES" dirty="0"/>
            </a:br>
            <a:r>
              <a:rPr lang="es-ES" dirty="0">
                <a:solidFill>
                  <a:srgbClr val="000000"/>
                </a:solidFill>
                <a:latin typeface="Consolas" panose="020B0609020204030204" pitchFamily="49" charset="0"/>
              </a:rPr>
              <a:t>    </a:t>
            </a:r>
            <a:r>
              <a:rPr lang="es-ES" dirty="0">
                <a:solidFill>
                  <a:srgbClr val="FF0000"/>
                </a:solidFill>
                <a:latin typeface="Consolas" panose="020B0609020204030204" pitchFamily="49" charset="0"/>
              </a:rPr>
              <a:t>-</a:t>
            </a:r>
            <a:r>
              <a:rPr lang="es-ES" dirty="0" err="1">
                <a:solidFill>
                  <a:srgbClr val="FF0000"/>
                </a:solidFill>
                <a:latin typeface="Consolas" panose="020B0609020204030204" pitchFamily="49" charset="0"/>
              </a:rPr>
              <a:t>webkit-border-image</a:t>
            </a:r>
            <a:r>
              <a:rPr lang="es-ES" dirty="0">
                <a:solidFill>
                  <a:srgbClr val="FF0000"/>
                </a:solidFill>
                <a:latin typeface="Consolas" panose="020B0609020204030204" pitchFamily="49" charset="0"/>
              </a:rPr>
              <a:t>:</a:t>
            </a:r>
            <a:r>
              <a:rPr lang="es-ES" dirty="0">
                <a:solidFill>
                  <a:srgbClr val="0000CD"/>
                </a:solidFill>
                <a:latin typeface="Consolas" panose="020B0609020204030204" pitchFamily="49" charset="0"/>
              </a:rPr>
              <a:t> </a:t>
            </a:r>
            <a:r>
              <a:rPr lang="es-ES" dirty="0" err="1">
                <a:solidFill>
                  <a:srgbClr val="0000CD"/>
                </a:solidFill>
                <a:latin typeface="Consolas" panose="020B0609020204030204" pitchFamily="49" charset="0"/>
              </a:rPr>
              <a:t>url</a:t>
            </a:r>
            <a:r>
              <a:rPr lang="es-ES" dirty="0">
                <a:solidFill>
                  <a:srgbClr val="0000CD"/>
                </a:solidFill>
                <a:latin typeface="Consolas" panose="020B0609020204030204" pitchFamily="49" charset="0"/>
              </a:rPr>
              <a:t>(border.png) 30 round;</a:t>
            </a:r>
            <a:r>
              <a:rPr lang="es-ES" dirty="0">
                <a:solidFill>
                  <a:srgbClr val="000000"/>
                </a:solidFill>
                <a:latin typeface="Consolas" panose="020B0609020204030204" pitchFamily="49" charset="0"/>
              </a:rPr>
              <a:t> </a:t>
            </a:r>
            <a:r>
              <a:rPr lang="es-ES" dirty="0">
                <a:solidFill>
                  <a:srgbClr val="008000"/>
                </a:solidFill>
                <a:latin typeface="Consolas" panose="020B0609020204030204" pitchFamily="49" charset="0"/>
              </a:rPr>
              <a:t>/* Safari 3.1-5 */</a:t>
            </a:r>
            <a:r>
              <a:rPr lang="es-ES" dirty="0"/>
              <a:t/>
            </a:r>
            <a:br>
              <a:rPr lang="es-ES" dirty="0"/>
            </a:br>
            <a:r>
              <a:rPr lang="es-ES" dirty="0">
                <a:solidFill>
                  <a:srgbClr val="000000"/>
                </a:solidFill>
                <a:latin typeface="Consolas" panose="020B0609020204030204" pitchFamily="49" charset="0"/>
              </a:rPr>
              <a:t>    </a:t>
            </a:r>
            <a:r>
              <a:rPr lang="es-ES" dirty="0">
                <a:solidFill>
                  <a:srgbClr val="FF0000"/>
                </a:solidFill>
                <a:latin typeface="Consolas" panose="020B0609020204030204" pitchFamily="49" charset="0"/>
              </a:rPr>
              <a:t>-o-</a:t>
            </a:r>
            <a:r>
              <a:rPr lang="es-ES" dirty="0" err="1">
                <a:solidFill>
                  <a:srgbClr val="FF0000"/>
                </a:solidFill>
                <a:latin typeface="Consolas" panose="020B0609020204030204" pitchFamily="49" charset="0"/>
              </a:rPr>
              <a:t>border</a:t>
            </a:r>
            <a:r>
              <a:rPr lang="es-ES" dirty="0">
                <a:solidFill>
                  <a:srgbClr val="FF0000"/>
                </a:solidFill>
                <a:latin typeface="Consolas" panose="020B0609020204030204" pitchFamily="49" charset="0"/>
              </a:rPr>
              <a:t>-</a:t>
            </a:r>
            <a:r>
              <a:rPr lang="es-ES" dirty="0" err="1">
                <a:solidFill>
                  <a:srgbClr val="FF0000"/>
                </a:solidFill>
                <a:latin typeface="Consolas" panose="020B0609020204030204" pitchFamily="49" charset="0"/>
              </a:rPr>
              <a:t>image</a:t>
            </a:r>
            <a:r>
              <a:rPr lang="es-ES" dirty="0">
                <a:solidFill>
                  <a:srgbClr val="FF0000"/>
                </a:solidFill>
                <a:latin typeface="Consolas" panose="020B0609020204030204" pitchFamily="49" charset="0"/>
              </a:rPr>
              <a:t>:</a:t>
            </a:r>
            <a:r>
              <a:rPr lang="es-ES" dirty="0">
                <a:solidFill>
                  <a:srgbClr val="0000CD"/>
                </a:solidFill>
                <a:latin typeface="Consolas" panose="020B0609020204030204" pitchFamily="49" charset="0"/>
              </a:rPr>
              <a:t> </a:t>
            </a:r>
            <a:r>
              <a:rPr lang="es-ES" dirty="0" err="1">
                <a:solidFill>
                  <a:srgbClr val="0000CD"/>
                </a:solidFill>
                <a:latin typeface="Consolas" panose="020B0609020204030204" pitchFamily="49" charset="0"/>
              </a:rPr>
              <a:t>url</a:t>
            </a:r>
            <a:r>
              <a:rPr lang="es-ES" dirty="0">
                <a:solidFill>
                  <a:srgbClr val="0000CD"/>
                </a:solidFill>
                <a:latin typeface="Consolas" panose="020B0609020204030204" pitchFamily="49" charset="0"/>
              </a:rPr>
              <a:t>(border.png) 30 round;</a:t>
            </a:r>
            <a:r>
              <a:rPr lang="es-ES" dirty="0">
                <a:solidFill>
                  <a:srgbClr val="000000"/>
                </a:solidFill>
                <a:latin typeface="Consolas" panose="020B0609020204030204" pitchFamily="49" charset="0"/>
              </a:rPr>
              <a:t> </a:t>
            </a:r>
            <a:r>
              <a:rPr lang="es-ES" dirty="0">
                <a:solidFill>
                  <a:srgbClr val="008000"/>
                </a:solidFill>
                <a:latin typeface="Consolas" panose="020B0609020204030204" pitchFamily="49" charset="0"/>
              </a:rPr>
              <a:t>/* Opera 11-12.1 */</a:t>
            </a:r>
            <a:r>
              <a:rPr lang="es-ES" dirty="0"/>
              <a:t/>
            </a:r>
            <a:br>
              <a:rPr lang="es-ES" dirty="0"/>
            </a:br>
            <a:r>
              <a:rPr lang="es-ES" dirty="0">
                <a:solidFill>
                  <a:srgbClr val="000000"/>
                </a:solidFill>
                <a:latin typeface="Consolas" panose="020B0609020204030204" pitchFamily="49" charset="0"/>
              </a:rPr>
              <a:t>    </a:t>
            </a:r>
            <a:r>
              <a:rPr lang="es-ES" dirty="0" err="1">
                <a:solidFill>
                  <a:srgbClr val="FF0000"/>
                </a:solidFill>
                <a:latin typeface="Consolas" panose="020B0609020204030204" pitchFamily="49" charset="0"/>
              </a:rPr>
              <a:t>border-image</a:t>
            </a:r>
            <a:r>
              <a:rPr lang="es-ES" dirty="0">
                <a:solidFill>
                  <a:srgbClr val="FF0000"/>
                </a:solidFill>
                <a:latin typeface="Consolas" panose="020B0609020204030204" pitchFamily="49" charset="0"/>
              </a:rPr>
              <a:t>:</a:t>
            </a:r>
            <a:r>
              <a:rPr lang="es-ES" dirty="0">
                <a:solidFill>
                  <a:srgbClr val="0000CD"/>
                </a:solidFill>
                <a:latin typeface="Consolas" panose="020B0609020204030204" pitchFamily="49" charset="0"/>
              </a:rPr>
              <a:t> </a:t>
            </a:r>
            <a:r>
              <a:rPr lang="es-ES" dirty="0" err="1">
                <a:solidFill>
                  <a:srgbClr val="0000CD"/>
                </a:solidFill>
                <a:latin typeface="Consolas" panose="020B0609020204030204" pitchFamily="49" charset="0"/>
              </a:rPr>
              <a:t>url</a:t>
            </a:r>
            <a:r>
              <a:rPr lang="es-ES" dirty="0">
                <a:solidFill>
                  <a:srgbClr val="0000CD"/>
                </a:solidFill>
                <a:latin typeface="Consolas" panose="020B0609020204030204" pitchFamily="49" charset="0"/>
              </a:rPr>
              <a:t>(border.png) 30 round;</a:t>
            </a:r>
            <a:r>
              <a:rPr lang="es-ES" dirty="0"/>
              <a:t/>
            </a:r>
            <a:br>
              <a:rPr lang="es-ES" dirty="0"/>
            </a:br>
            <a:r>
              <a:rPr lang="es-ES" dirty="0">
                <a:solidFill>
                  <a:srgbClr val="000000"/>
                </a:solidFill>
                <a:latin typeface="Consolas" panose="020B0609020204030204" pitchFamily="49" charset="0"/>
              </a:rPr>
              <a:t>}</a:t>
            </a:r>
            <a:endParaRPr lang="es-ES" dirty="0"/>
          </a:p>
        </p:txBody>
      </p:sp>
    </p:spTree>
    <p:extLst>
      <p:ext uri="{BB962C8B-B14F-4D97-AF65-F5344CB8AC3E}">
        <p14:creationId xmlns:p14="http://schemas.microsoft.com/office/powerpoint/2010/main" val="312956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Media Queries</a:t>
            </a:r>
          </a:p>
        </p:txBody>
      </p:sp>
      <p:sp>
        <p:nvSpPr>
          <p:cNvPr id="2" name="Rectángulo 1"/>
          <p:cNvSpPr/>
          <p:nvPr/>
        </p:nvSpPr>
        <p:spPr>
          <a:xfrm>
            <a:off x="323528" y="1170618"/>
            <a:ext cx="8712968" cy="1754326"/>
          </a:xfrm>
          <a:prstGeom prst="rect">
            <a:avLst/>
          </a:prstGeom>
          <a:ln>
            <a:solidFill>
              <a:srgbClr val="FF0000"/>
            </a:solidFill>
          </a:ln>
        </p:spPr>
        <p:txBody>
          <a:bodyPr wrap="square">
            <a:spAutoFit/>
          </a:bodyPr>
          <a:lstStyle/>
          <a:p>
            <a:r>
              <a:rPr lang="es-ES" dirty="0">
                <a:solidFill>
                  <a:srgbClr val="4D4E53"/>
                </a:solidFill>
                <a:latin typeface="Arial" panose="020B0604020202020204" pitchFamily="34" charset="0"/>
              </a:rPr>
              <a:t>Una </a:t>
            </a:r>
            <a:r>
              <a:rPr lang="es-ES" b="1" dirty="0">
                <a:solidFill>
                  <a:srgbClr val="4D4E53"/>
                </a:solidFill>
                <a:latin typeface="Arial" panose="020B0604020202020204" pitchFamily="34" charset="0"/>
              </a:rPr>
              <a:t>media </a:t>
            </a:r>
            <a:r>
              <a:rPr lang="es-ES" b="1" dirty="0" err="1">
                <a:solidFill>
                  <a:srgbClr val="4D4E53"/>
                </a:solidFill>
                <a:latin typeface="Arial" panose="020B0604020202020204" pitchFamily="34" charset="0"/>
              </a:rPr>
              <a:t>query</a:t>
            </a:r>
            <a:r>
              <a:rPr lang="es-ES" dirty="0">
                <a:solidFill>
                  <a:srgbClr val="4D4E53"/>
                </a:solidFill>
                <a:latin typeface="Arial" panose="020B0604020202020204" pitchFamily="34" charset="0"/>
              </a:rPr>
              <a:t> consiste en un tipo de medio y al menos una consulta que limita las hojas de estilo utilizando características del medio como ancho, alto y color. Se entiende como un módulo CSS3 que permite adaptar la representación del contenido a características del dispositivo. Añadido en </a:t>
            </a:r>
            <a:r>
              <a:rPr lang="es-ES" dirty="0">
                <a:solidFill>
                  <a:srgbClr val="0095DD"/>
                </a:solidFill>
                <a:latin typeface="Arial" panose="020B0604020202020204" pitchFamily="34" charset="0"/>
                <a:hlinkClick r:id="rId2" tooltip="/en-US/docs/CSS/CSS3"/>
              </a:rPr>
              <a:t>CSS3</a:t>
            </a:r>
            <a:r>
              <a:rPr lang="es-ES" dirty="0">
                <a:solidFill>
                  <a:srgbClr val="4D4E53"/>
                </a:solidFill>
                <a:latin typeface="Arial" panose="020B0604020202020204" pitchFamily="34" charset="0"/>
              </a:rPr>
              <a:t>, las media </a:t>
            </a:r>
            <a:r>
              <a:rPr lang="es-ES" dirty="0" err="1">
                <a:solidFill>
                  <a:srgbClr val="4D4E53"/>
                </a:solidFill>
                <a:latin typeface="Arial" panose="020B0604020202020204" pitchFamily="34" charset="0"/>
              </a:rPr>
              <a:t>queries</a:t>
            </a:r>
            <a:r>
              <a:rPr lang="es-ES" dirty="0">
                <a:solidFill>
                  <a:srgbClr val="4D4E53"/>
                </a:solidFill>
                <a:latin typeface="Arial" panose="020B0604020202020204" pitchFamily="34" charset="0"/>
              </a:rPr>
              <a:t> dejan que la presentación del contenido se adapte a un rango específico de dispositivos de salida sin tener que cambiar el contenido en sí.</a:t>
            </a:r>
            <a:endParaRPr lang="es-ES" dirty="0"/>
          </a:p>
        </p:txBody>
      </p:sp>
      <p:pic>
        <p:nvPicPr>
          <p:cNvPr id="3" name="Imagen 2"/>
          <p:cNvPicPr>
            <a:picLocks noChangeAspect="1"/>
          </p:cNvPicPr>
          <p:nvPr/>
        </p:nvPicPr>
        <p:blipFill>
          <a:blip r:embed="rId3"/>
          <a:stretch>
            <a:fillRect/>
          </a:stretch>
        </p:blipFill>
        <p:spPr>
          <a:xfrm>
            <a:off x="457200" y="3054162"/>
            <a:ext cx="8319888" cy="3143069"/>
          </a:xfrm>
          <a:prstGeom prst="rect">
            <a:avLst/>
          </a:prstGeom>
        </p:spPr>
      </p:pic>
      <p:sp>
        <p:nvSpPr>
          <p:cNvPr id="4" name="Rectángulo 3"/>
          <p:cNvSpPr/>
          <p:nvPr/>
        </p:nvSpPr>
        <p:spPr>
          <a:xfrm>
            <a:off x="755576" y="6309320"/>
            <a:ext cx="8021512" cy="369332"/>
          </a:xfrm>
          <a:prstGeom prst="rect">
            <a:avLst/>
          </a:prstGeom>
          <a:solidFill>
            <a:schemeClr val="accent2">
              <a:lumMod val="20000"/>
              <a:lumOff val="80000"/>
            </a:schemeClr>
          </a:solidFill>
        </p:spPr>
        <p:txBody>
          <a:bodyPr wrap="square">
            <a:spAutoFit/>
          </a:bodyPr>
          <a:lstStyle/>
          <a:p>
            <a:r>
              <a:rPr lang="es-ES" dirty="0" smtClean="0"/>
              <a:t>Enlace de referencia: https</a:t>
            </a:r>
            <a:r>
              <a:rPr lang="es-ES" dirty="0"/>
              <a:t>://developer.mozilla.org/es/docs/CSS/Media_queries</a:t>
            </a:r>
          </a:p>
        </p:txBody>
      </p:sp>
    </p:spTree>
    <p:extLst>
      <p:ext uri="{BB962C8B-B14F-4D97-AF65-F5344CB8AC3E}">
        <p14:creationId xmlns:p14="http://schemas.microsoft.com/office/powerpoint/2010/main" val="152468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153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ctrTitle"/>
          </p:nvPr>
        </p:nvSpPr>
        <p:spPr bwMode="auto">
          <a:xfrm>
            <a:off x="820738" y="2979738"/>
            <a:ext cx="6475412"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s-MX" sz="3200" dirty="0" smtClean="0">
                <a:solidFill>
                  <a:schemeClr val="accent1"/>
                </a:solidFill>
                <a:latin typeface="Arial" charset="0"/>
                <a:cs typeface="Arial" charset="0"/>
              </a:rPr>
              <a:t>HTML 5</a:t>
            </a:r>
            <a:r>
              <a:rPr lang="es-MX" sz="3200" dirty="0">
                <a:solidFill>
                  <a:schemeClr val="accent1"/>
                </a:solidFill>
                <a:latin typeface="Arial" charset="0"/>
                <a:cs typeface="Arial" charset="0"/>
              </a:rPr>
              <a:t/>
            </a:r>
            <a:br>
              <a:rPr lang="es-MX" sz="3200" dirty="0">
                <a:solidFill>
                  <a:schemeClr val="accent1"/>
                </a:solidFill>
                <a:latin typeface="Arial" charset="0"/>
                <a:cs typeface="Arial" charset="0"/>
              </a:rPr>
            </a:br>
            <a:endParaRPr lang="es-MX" dirty="0" smtClean="0">
              <a:solidFill>
                <a:schemeClr val="accent1"/>
              </a:solidFill>
              <a:latin typeface="Arial" charset="0"/>
              <a:cs typeface="Arial" charset="0"/>
            </a:endParaRPr>
          </a:p>
        </p:txBody>
      </p:sp>
      <p:sp>
        <p:nvSpPr>
          <p:cNvPr id="3" name="Slide Number Placeholder 2"/>
          <p:cNvSpPr>
            <a:spLocks noGrp="1"/>
          </p:cNvSpPr>
          <p:nvPr>
            <p:ph type="sldNum" sz="quarter" idx="10"/>
          </p:nvPr>
        </p:nvSpPr>
        <p:spPr/>
        <p:txBody>
          <a:bodyPr/>
          <a:lstStyle/>
          <a:p>
            <a:pPr>
              <a:defRPr/>
            </a:pPr>
            <a:fld id="{9C1DACEE-AB59-47E9-80AF-F1A9606B1885}" type="slidenum">
              <a:rPr lang="es-MX" smtClean="0"/>
              <a:pPr>
                <a:defRPr/>
              </a:pPr>
              <a:t>2</a:t>
            </a:fld>
            <a:endParaRPr lang="es-MX"/>
          </a:p>
        </p:txBody>
      </p:sp>
    </p:spTree>
    <p:extLst>
      <p:ext uri="{BB962C8B-B14F-4D97-AF65-F5344CB8AC3E}">
        <p14:creationId xmlns:p14="http://schemas.microsoft.com/office/powerpoint/2010/main" val="3860786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744594" y="6453336"/>
            <a:ext cx="504056" cy="293117"/>
          </a:xfrm>
          <a:prstGeom prst="rect">
            <a:avLst/>
          </a:prstGeo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1ABD6EA-7192-B54D-8883-66DE9319F96E}" type="slidenum">
              <a:rPr lang="es-MX">
                <a:solidFill>
                  <a:schemeClr val="bg1"/>
                </a:solidFill>
              </a:rPr>
              <a:pPr eaLnBrk="1" hangingPunct="1"/>
              <a:t>3</a:t>
            </a:fld>
            <a:endParaRPr lang="es-MX" dirty="0">
              <a:solidFill>
                <a:schemeClr val="bg1"/>
              </a:solidFill>
            </a:endParaRPr>
          </a:p>
        </p:txBody>
      </p:sp>
      <p:sp>
        <p:nvSpPr>
          <p:cNvPr id="7"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Definición y Características</a:t>
            </a:r>
          </a:p>
        </p:txBody>
      </p:sp>
      <p:sp>
        <p:nvSpPr>
          <p:cNvPr id="3" name="Rectángulo 2"/>
          <p:cNvSpPr/>
          <p:nvPr/>
        </p:nvSpPr>
        <p:spPr>
          <a:xfrm>
            <a:off x="395536" y="3663022"/>
            <a:ext cx="8496944" cy="2708434"/>
          </a:xfrm>
          <a:prstGeom prst="rect">
            <a:avLst/>
          </a:prstGeom>
          <a:noFill/>
          <a:ln w="12700">
            <a:solidFill>
              <a:srgbClr val="FF0000"/>
            </a:solidFill>
          </a:ln>
        </p:spPr>
        <p:txBody>
          <a:bodyPr wrap="square">
            <a:spAutoFit/>
          </a:bodyPr>
          <a:lstStyle/>
          <a:p>
            <a:pPr fontAlgn="base"/>
            <a:r>
              <a:rPr lang="es-ES" sz="1700" b="1" dirty="0">
                <a:solidFill>
                  <a:srgbClr val="444444"/>
                </a:solidFill>
                <a:latin typeface="inherit"/>
              </a:rPr>
              <a:t>¿Qué hay de nuevo entonces en html5?</a:t>
            </a:r>
            <a:endParaRPr lang="es-ES" sz="1700" dirty="0">
              <a:solidFill>
                <a:srgbClr val="444444"/>
              </a:solidFill>
              <a:latin typeface="Open Sans"/>
            </a:endParaRPr>
          </a:p>
          <a:p>
            <a:pPr fontAlgn="base"/>
            <a:r>
              <a:rPr lang="es-ES" sz="1700" dirty="0">
                <a:solidFill>
                  <a:srgbClr val="444444"/>
                </a:solidFill>
                <a:latin typeface="Open Sans"/>
              </a:rPr>
              <a:t>Hay muchas mejoras y cosas nuevas que nos pueden sorprender por ejemplo el tema de formularios, la forma de estructuración en fin…</a:t>
            </a:r>
          </a:p>
          <a:p>
            <a:pPr fontAlgn="base"/>
            <a:r>
              <a:rPr lang="es-ES" sz="1700" dirty="0">
                <a:solidFill>
                  <a:srgbClr val="444444"/>
                </a:solidFill>
                <a:latin typeface="Open Sans"/>
              </a:rPr>
              <a:t>A continuación alguna de las reglas establecidas para</a:t>
            </a:r>
            <a:r>
              <a:rPr lang="es-ES" sz="1700" b="1" dirty="0">
                <a:solidFill>
                  <a:srgbClr val="444444"/>
                </a:solidFill>
                <a:latin typeface="inherit"/>
              </a:rPr>
              <a:t> HTML5</a:t>
            </a:r>
            <a:r>
              <a:rPr lang="es-ES" sz="1700" dirty="0">
                <a:solidFill>
                  <a:srgbClr val="444444"/>
                </a:solidFill>
                <a:latin typeface="Open Sans"/>
              </a:rPr>
              <a:t>:</a:t>
            </a:r>
          </a:p>
          <a:p>
            <a:pPr fontAlgn="base">
              <a:buFont typeface="Arial" panose="020B0604020202020204" pitchFamily="34" charset="0"/>
              <a:buChar char="•"/>
            </a:pPr>
            <a:r>
              <a:rPr lang="es-ES" sz="1700" dirty="0">
                <a:solidFill>
                  <a:srgbClr val="444444"/>
                </a:solidFill>
                <a:latin typeface="inherit"/>
              </a:rPr>
              <a:t>Las nuevas características debe basarse en HTML, CSS, DOM y JavaScript.</a:t>
            </a:r>
          </a:p>
          <a:p>
            <a:pPr fontAlgn="base">
              <a:buFont typeface="Arial" panose="020B0604020202020204" pitchFamily="34" charset="0"/>
              <a:buChar char="•"/>
            </a:pPr>
            <a:r>
              <a:rPr lang="es-ES" sz="1700" dirty="0">
                <a:solidFill>
                  <a:srgbClr val="444444"/>
                </a:solidFill>
                <a:latin typeface="inherit"/>
              </a:rPr>
              <a:t>Reducir la necesidad de </a:t>
            </a:r>
            <a:r>
              <a:rPr lang="es-ES" sz="1700" dirty="0" err="1">
                <a:solidFill>
                  <a:srgbClr val="444444"/>
                </a:solidFill>
                <a:latin typeface="inherit"/>
              </a:rPr>
              <a:t>plugins</a:t>
            </a:r>
            <a:r>
              <a:rPr lang="es-ES" sz="1700" dirty="0">
                <a:solidFill>
                  <a:srgbClr val="444444"/>
                </a:solidFill>
                <a:latin typeface="inherit"/>
              </a:rPr>
              <a:t> externos (como Flash).</a:t>
            </a:r>
          </a:p>
          <a:p>
            <a:pPr fontAlgn="base">
              <a:buFont typeface="Arial" panose="020B0604020202020204" pitchFamily="34" charset="0"/>
              <a:buChar char="•"/>
            </a:pPr>
            <a:r>
              <a:rPr lang="es-ES" sz="1700" dirty="0">
                <a:solidFill>
                  <a:srgbClr val="444444"/>
                </a:solidFill>
                <a:latin typeface="inherit"/>
              </a:rPr>
              <a:t>Mejor manejo de errores.</a:t>
            </a:r>
          </a:p>
          <a:p>
            <a:pPr fontAlgn="base">
              <a:buFont typeface="Arial" panose="020B0604020202020204" pitchFamily="34" charset="0"/>
              <a:buChar char="•"/>
            </a:pPr>
            <a:r>
              <a:rPr lang="es-ES" sz="1700" dirty="0">
                <a:solidFill>
                  <a:srgbClr val="444444"/>
                </a:solidFill>
                <a:latin typeface="inherit"/>
              </a:rPr>
              <a:t>Más marcado para reemplazar secuencias de comandos.</a:t>
            </a:r>
          </a:p>
          <a:p>
            <a:pPr fontAlgn="base">
              <a:buFont typeface="Arial" panose="020B0604020202020204" pitchFamily="34" charset="0"/>
              <a:buChar char="•"/>
            </a:pPr>
            <a:r>
              <a:rPr lang="es-ES" sz="1700" dirty="0">
                <a:solidFill>
                  <a:srgbClr val="444444"/>
                </a:solidFill>
                <a:latin typeface="inherit"/>
              </a:rPr>
              <a:t>HTML5 debe ser independiente del dispositivo.</a:t>
            </a:r>
          </a:p>
          <a:p>
            <a:pPr fontAlgn="base">
              <a:buFont typeface="Arial" panose="020B0604020202020204" pitchFamily="34" charset="0"/>
              <a:buChar char="•"/>
            </a:pPr>
            <a:r>
              <a:rPr lang="es-ES" sz="1700" dirty="0">
                <a:solidFill>
                  <a:srgbClr val="444444"/>
                </a:solidFill>
                <a:latin typeface="inherit"/>
              </a:rPr>
              <a:t>El proceso de desarrollo debe ser visible para el público.</a:t>
            </a:r>
            <a:endParaRPr lang="es-ES" sz="1700" b="0" i="0" dirty="0">
              <a:solidFill>
                <a:srgbClr val="444444"/>
              </a:solidFill>
              <a:effectLst/>
              <a:latin typeface="inherit"/>
            </a:endParaRPr>
          </a:p>
        </p:txBody>
      </p:sp>
      <p:sp>
        <p:nvSpPr>
          <p:cNvPr id="4" name="Rectángulo 3"/>
          <p:cNvSpPr/>
          <p:nvPr/>
        </p:nvSpPr>
        <p:spPr>
          <a:xfrm>
            <a:off x="413792" y="1120676"/>
            <a:ext cx="8478688" cy="2185214"/>
          </a:xfrm>
          <a:prstGeom prst="rect">
            <a:avLst/>
          </a:prstGeom>
          <a:ln w="12700" cmpd="dbl">
            <a:solidFill>
              <a:srgbClr val="FF0000"/>
            </a:solidFill>
          </a:ln>
        </p:spPr>
        <p:txBody>
          <a:bodyPr wrap="square">
            <a:spAutoFit/>
          </a:bodyPr>
          <a:lstStyle/>
          <a:p>
            <a:r>
              <a:rPr lang="es-ES" sz="1700" b="1" dirty="0">
                <a:solidFill>
                  <a:srgbClr val="444444"/>
                </a:solidFill>
                <a:latin typeface="Open Sans"/>
              </a:rPr>
              <a:t>¿Que es </a:t>
            </a:r>
            <a:r>
              <a:rPr lang="es-ES" sz="1700" b="1" dirty="0" smtClean="0">
                <a:solidFill>
                  <a:srgbClr val="444444"/>
                </a:solidFill>
                <a:latin typeface="Open Sans"/>
              </a:rPr>
              <a:t>HTML 5</a:t>
            </a:r>
            <a:r>
              <a:rPr lang="es-ES" sz="1700" b="1" dirty="0">
                <a:solidFill>
                  <a:srgbClr val="444444"/>
                </a:solidFill>
                <a:latin typeface="Open Sans"/>
              </a:rPr>
              <a:t>?</a:t>
            </a:r>
            <a:r>
              <a:rPr lang="es-ES" sz="1700" dirty="0">
                <a:solidFill>
                  <a:srgbClr val="444444"/>
                </a:solidFill>
                <a:latin typeface="Open Sans"/>
              </a:rPr>
              <a:t> – Simplemente Como su nombre indica, HTML 5 es el sucesor de HTML4. Este trabajo o proyecto de HTML5 se inicio a finales de 2003 con un grupo de trabajo que se propuso a hacer un lenguaje que llegara con un conjunto de tecnologías que permiten construir la nueva Web. No fue sino hasta 2007 que el HTML5 del W3C acepta la visión mediante la incorporación en ella del grupo de trabajo. Los principios de diseño son claras: para simplificar el uso de HTML, la formalización de las prácticas actuales, y garantizar la máxima compatibilidad con versiones anteriores.</a:t>
            </a:r>
            <a:endParaRPr lang="es-ES" sz="1700" dirty="0"/>
          </a:p>
        </p:txBody>
      </p:sp>
    </p:spTree>
    <p:extLst>
      <p:ext uri="{BB962C8B-B14F-4D97-AF65-F5344CB8AC3E}">
        <p14:creationId xmlns:p14="http://schemas.microsoft.com/office/powerpoint/2010/main" val="1266517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Doctype – Estructura Básica</a:t>
            </a:r>
          </a:p>
        </p:txBody>
      </p:sp>
      <p:pic>
        <p:nvPicPr>
          <p:cNvPr id="6" name="Imagen 5"/>
          <p:cNvPicPr>
            <a:picLocks noChangeAspect="1"/>
          </p:cNvPicPr>
          <p:nvPr/>
        </p:nvPicPr>
        <p:blipFill>
          <a:blip r:embed="rId2"/>
          <a:stretch>
            <a:fillRect/>
          </a:stretch>
        </p:blipFill>
        <p:spPr>
          <a:xfrm>
            <a:off x="469156" y="1844824"/>
            <a:ext cx="8351316" cy="2705160"/>
          </a:xfrm>
          <a:prstGeom prst="rect">
            <a:avLst/>
          </a:prstGeom>
        </p:spPr>
      </p:pic>
      <p:pic>
        <p:nvPicPr>
          <p:cNvPr id="7" name="Imagen 6"/>
          <p:cNvPicPr>
            <a:picLocks noChangeAspect="1"/>
          </p:cNvPicPr>
          <p:nvPr/>
        </p:nvPicPr>
        <p:blipFill>
          <a:blip r:embed="rId3"/>
          <a:stretch>
            <a:fillRect/>
          </a:stretch>
        </p:blipFill>
        <p:spPr>
          <a:xfrm>
            <a:off x="469156" y="4797152"/>
            <a:ext cx="8207300" cy="1543136"/>
          </a:xfrm>
          <a:prstGeom prst="rect">
            <a:avLst/>
          </a:prstGeom>
        </p:spPr>
      </p:pic>
      <p:sp>
        <p:nvSpPr>
          <p:cNvPr id="8" name="Rectángulo 7"/>
          <p:cNvSpPr/>
          <p:nvPr/>
        </p:nvSpPr>
        <p:spPr>
          <a:xfrm>
            <a:off x="467544" y="1052736"/>
            <a:ext cx="8424936" cy="646331"/>
          </a:xfrm>
          <a:prstGeom prst="rect">
            <a:avLst/>
          </a:prstGeom>
          <a:ln w="12700">
            <a:solidFill>
              <a:srgbClr val="FF0000"/>
            </a:solidFill>
          </a:ln>
        </p:spPr>
        <p:txBody>
          <a:bodyPr wrap="square">
            <a:spAutoFit/>
          </a:bodyPr>
          <a:lstStyle/>
          <a:p>
            <a:r>
              <a:rPr lang="es-ES" dirty="0" smtClean="0">
                <a:solidFill>
                  <a:srgbClr val="444444"/>
                </a:solidFill>
                <a:latin typeface="Open Sans"/>
              </a:rPr>
              <a:t>&lt;DOCTYPE</a:t>
            </a:r>
            <a:r>
              <a:rPr lang="es-ES" dirty="0">
                <a:solidFill>
                  <a:srgbClr val="444444"/>
                </a:solidFill>
                <a:latin typeface="Open Sans"/>
              </a:rPr>
              <a:t>!&gt;, no es una etiqueta, esto es una instrucción para el navegador que declara la versión de </a:t>
            </a:r>
            <a:r>
              <a:rPr lang="es-ES" dirty="0" smtClean="0">
                <a:solidFill>
                  <a:srgbClr val="444444"/>
                </a:solidFill>
                <a:latin typeface="Open Sans"/>
              </a:rPr>
              <a:t>HTML que </a:t>
            </a:r>
            <a:r>
              <a:rPr lang="es-ES" dirty="0">
                <a:solidFill>
                  <a:srgbClr val="444444"/>
                </a:solidFill>
                <a:latin typeface="Open Sans"/>
              </a:rPr>
              <a:t>se está usando.</a:t>
            </a:r>
            <a:endParaRPr lang="es-ES" dirty="0"/>
          </a:p>
        </p:txBody>
      </p:sp>
    </p:spTree>
    <p:extLst>
      <p:ext uri="{BB962C8B-B14F-4D97-AF65-F5344CB8AC3E}">
        <p14:creationId xmlns:p14="http://schemas.microsoft.com/office/powerpoint/2010/main" val="80586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Doctype – Estructura Básica</a:t>
            </a:r>
          </a:p>
        </p:txBody>
      </p:sp>
      <p:pic>
        <p:nvPicPr>
          <p:cNvPr id="2" name="Imagen 1"/>
          <p:cNvPicPr>
            <a:picLocks noChangeAspect="1"/>
          </p:cNvPicPr>
          <p:nvPr/>
        </p:nvPicPr>
        <p:blipFill>
          <a:blip r:embed="rId2"/>
          <a:stretch>
            <a:fillRect/>
          </a:stretch>
        </p:blipFill>
        <p:spPr>
          <a:xfrm>
            <a:off x="323528" y="4077072"/>
            <a:ext cx="8507288" cy="2520280"/>
          </a:xfrm>
          <a:prstGeom prst="rect">
            <a:avLst/>
          </a:prstGeom>
        </p:spPr>
      </p:pic>
      <p:sp>
        <p:nvSpPr>
          <p:cNvPr id="3" name="Rectángulo 2"/>
          <p:cNvSpPr/>
          <p:nvPr/>
        </p:nvSpPr>
        <p:spPr>
          <a:xfrm>
            <a:off x="323528" y="980728"/>
            <a:ext cx="8640960" cy="1923604"/>
          </a:xfrm>
          <a:prstGeom prst="rect">
            <a:avLst/>
          </a:prstGeom>
          <a:ln w="12700">
            <a:solidFill>
              <a:srgbClr val="FF0000"/>
            </a:solidFill>
          </a:ln>
        </p:spPr>
        <p:txBody>
          <a:bodyPr wrap="square">
            <a:spAutoFit/>
          </a:bodyPr>
          <a:lstStyle/>
          <a:p>
            <a:pPr fontAlgn="base"/>
            <a:r>
              <a:rPr lang="es-ES" sz="1700" dirty="0">
                <a:solidFill>
                  <a:srgbClr val="444444"/>
                </a:solidFill>
                <a:latin typeface="Open Sans"/>
              </a:rPr>
              <a:t>Aunque gran parte de la atención que se tiene sobre </a:t>
            </a:r>
            <a:r>
              <a:rPr lang="es-ES" sz="1700" b="1" dirty="0">
                <a:solidFill>
                  <a:srgbClr val="444444"/>
                </a:solidFill>
                <a:latin typeface="inherit"/>
              </a:rPr>
              <a:t>HTML5</a:t>
            </a:r>
            <a:r>
              <a:rPr lang="es-ES" sz="1700" dirty="0">
                <a:solidFill>
                  <a:srgbClr val="444444"/>
                </a:solidFill>
                <a:latin typeface="Open Sans"/>
              </a:rPr>
              <a:t> gira en torno a las nuevas API, y sus 30 nuevos elementos con la nueva semántica que se puede utilizar en tradicionales páginas estáticas, también en las franja de controles de formularios. </a:t>
            </a:r>
            <a:r>
              <a:rPr lang="es-ES" sz="1700" dirty="0" smtClean="0">
                <a:solidFill>
                  <a:srgbClr val="444444"/>
                </a:solidFill>
                <a:latin typeface="Open Sans"/>
              </a:rPr>
              <a:t>Vamos </a:t>
            </a:r>
            <a:r>
              <a:rPr lang="es-ES" sz="1700" dirty="0">
                <a:solidFill>
                  <a:srgbClr val="444444"/>
                </a:solidFill>
                <a:latin typeface="Open Sans"/>
              </a:rPr>
              <a:t>a ver un poco la estructura básica y algunas mejoras establecidas en la misma.</a:t>
            </a:r>
          </a:p>
          <a:p>
            <a:pPr fontAlgn="base"/>
            <a:r>
              <a:rPr lang="es-ES" sz="1700" dirty="0">
                <a:solidFill>
                  <a:srgbClr val="444444"/>
                </a:solidFill>
                <a:latin typeface="Open Sans"/>
              </a:rPr>
              <a:t>Así que vamos a ver una estructura html5, que es lo </a:t>
            </a:r>
            <a:r>
              <a:rPr lang="es-ES" sz="1700" dirty="0" smtClean="0">
                <a:solidFill>
                  <a:srgbClr val="444444"/>
                </a:solidFill>
                <a:latin typeface="Open Sans"/>
              </a:rPr>
              <a:t>mínimo </a:t>
            </a:r>
            <a:r>
              <a:rPr lang="es-ES" sz="1700" dirty="0">
                <a:solidFill>
                  <a:srgbClr val="444444"/>
                </a:solidFill>
                <a:latin typeface="Open Sans"/>
              </a:rPr>
              <a:t>que se requiere para tener una correcta base para iniciar nuestro proyecto, luego vamos a tratar de analizarla un poco:</a:t>
            </a:r>
            <a:endParaRPr lang="es-ES" sz="1700" b="0" i="0" dirty="0">
              <a:solidFill>
                <a:srgbClr val="444444"/>
              </a:solidFill>
              <a:effectLst/>
              <a:latin typeface="Open Sans"/>
            </a:endParaRPr>
          </a:p>
        </p:txBody>
      </p:sp>
      <p:sp>
        <p:nvSpPr>
          <p:cNvPr id="4" name="Rectángulo 3"/>
          <p:cNvSpPr/>
          <p:nvPr/>
        </p:nvSpPr>
        <p:spPr>
          <a:xfrm>
            <a:off x="395536" y="2996952"/>
            <a:ext cx="8424936" cy="553998"/>
          </a:xfrm>
          <a:prstGeom prst="rect">
            <a:avLst/>
          </a:prstGeom>
        </p:spPr>
        <p:txBody>
          <a:bodyPr wrap="square">
            <a:spAutoFit/>
          </a:bodyPr>
          <a:lstStyle/>
          <a:p>
            <a:r>
              <a:rPr lang="es-ES" sz="1500" b="1" dirty="0" err="1" smtClean="0">
                <a:solidFill>
                  <a:srgbClr val="444444"/>
                </a:solidFill>
                <a:latin typeface="Open Sans"/>
              </a:rPr>
              <a:t>Lang</a:t>
            </a:r>
            <a:r>
              <a:rPr lang="es-ES" sz="1500" b="1" dirty="0" smtClean="0">
                <a:solidFill>
                  <a:srgbClr val="444444"/>
                </a:solidFill>
                <a:latin typeface="Open Sans"/>
              </a:rPr>
              <a:t> = Aquí </a:t>
            </a:r>
            <a:r>
              <a:rPr lang="es-ES" sz="1500" b="1" dirty="0">
                <a:solidFill>
                  <a:srgbClr val="444444"/>
                </a:solidFill>
                <a:latin typeface="Open Sans"/>
              </a:rPr>
              <a:t>definimos en que lenguaje va a ir nuestro documento </a:t>
            </a:r>
            <a:r>
              <a:rPr lang="es-ES" sz="1500" b="1" dirty="0" smtClean="0">
                <a:solidFill>
                  <a:srgbClr val="444444"/>
                </a:solidFill>
                <a:latin typeface="Open Sans"/>
              </a:rPr>
              <a:t>web (EN English, ES </a:t>
            </a:r>
            <a:r>
              <a:rPr lang="es-ES" sz="1500" b="1" dirty="0" err="1" smtClean="0">
                <a:solidFill>
                  <a:srgbClr val="444444"/>
                </a:solidFill>
                <a:latin typeface="Open Sans"/>
              </a:rPr>
              <a:t>Spanish</a:t>
            </a:r>
            <a:r>
              <a:rPr lang="es-ES" sz="1500" b="1" dirty="0" smtClean="0">
                <a:solidFill>
                  <a:srgbClr val="444444"/>
                </a:solidFill>
                <a:latin typeface="Open Sans"/>
              </a:rPr>
              <a:t>)</a:t>
            </a:r>
            <a:endParaRPr lang="es-ES" sz="1500" b="1" dirty="0"/>
          </a:p>
        </p:txBody>
      </p:sp>
      <p:sp>
        <p:nvSpPr>
          <p:cNvPr id="9" name="Rectángulo 8"/>
          <p:cNvSpPr/>
          <p:nvPr/>
        </p:nvSpPr>
        <p:spPr>
          <a:xfrm>
            <a:off x="467544" y="3564305"/>
            <a:ext cx="8352928" cy="584775"/>
          </a:xfrm>
          <a:prstGeom prst="rect">
            <a:avLst/>
          </a:prstGeom>
        </p:spPr>
        <p:txBody>
          <a:bodyPr wrap="square">
            <a:spAutoFit/>
          </a:bodyPr>
          <a:lstStyle/>
          <a:p>
            <a:r>
              <a:rPr lang="es-AR" sz="1600" dirty="0" smtClean="0">
                <a:latin typeface="Monaco"/>
              </a:rPr>
              <a:t>En HTML 4 se definía así:</a:t>
            </a:r>
            <a:endParaRPr lang="es-ES" sz="1600" dirty="0" smtClean="0">
              <a:latin typeface="Monaco"/>
            </a:endParaRPr>
          </a:p>
          <a:p>
            <a:r>
              <a:rPr lang="es-ES" sz="1600" dirty="0" smtClean="0">
                <a:solidFill>
                  <a:srgbClr val="FF6B2A"/>
                </a:solidFill>
                <a:latin typeface="Monaco"/>
              </a:rPr>
              <a:t>&lt;</a:t>
            </a:r>
            <a:r>
              <a:rPr lang="es-ES" sz="1600" dirty="0">
                <a:solidFill>
                  <a:srgbClr val="FF6B2A"/>
                </a:solidFill>
                <a:latin typeface="Monaco"/>
              </a:rPr>
              <a:t>meta </a:t>
            </a:r>
            <a:r>
              <a:rPr lang="es-ES" sz="1600" dirty="0">
                <a:solidFill>
                  <a:srgbClr val="2A6DCA"/>
                </a:solidFill>
                <a:latin typeface="Monaco"/>
              </a:rPr>
              <a:t>http-</a:t>
            </a:r>
            <a:r>
              <a:rPr lang="es-ES" sz="1600" dirty="0" err="1">
                <a:solidFill>
                  <a:srgbClr val="2A6DCA"/>
                </a:solidFill>
                <a:latin typeface="Monaco"/>
              </a:rPr>
              <a:t>equiv</a:t>
            </a:r>
            <a:r>
              <a:rPr lang="es-ES" sz="1600" dirty="0">
                <a:solidFill>
                  <a:srgbClr val="FF6B2A"/>
                </a:solidFill>
                <a:latin typeface="Monaco"/>
              </a:rPr>
              <a:t>=</a:t>
            </a:r>
            <a:r>
              <a:rPr lang="es-ES" sz="1600" dirty="0">
                <a:solidFill>
                  <a:srgbClr val="00AE5D"/>
                </a:solidFill>
                <a:latin typeface="Monaco"/>
              </a:rPr>
              <a:t>"Content-</a:t>
            </a:r>
            <a:r>
              <a:rPr lang="es-ES" sz="1600" dirty="0" err="1">
                <a:solidFill>
                  <a:srgbClr val="00AE5D"/>
                </a:solidFill>
                <a:latin typeface="Monaco"/>
              </a:rPr>
              <a:t>Type</a:t>
            </a:r>
            <a:r>
              <a:rPr lang="es-ES" sz="1600" dirty="0">
                <a:solidFill>
                  <a:srgbClr val="00AE5D"/>
                </a:solidFill>
                <a:latin typeface="Monaco"/>
              </a:rPr>
              <a:t>"</a:t>
            </a:r>
            <a:r>
              <a:rPr lang="es-ES" sz="1600" dirty="0">
                <a:solidFill>
                  <a:srgbClr val="006FE0"/>
                </a:solidFill>
                <a:latin typeface="Monaco"/>
              </a:rPr>
              <a:t> </a:t>
            </a:r>
            <a:r>
              <a:rPr lang="es-ES" sz="1600" dirty="0" err="1">
                <a:solidFill>
                  <a:srgbClr val="2A6DCA"/>
                </a:solidFill>
                <a:latin typeface="Monaco"/>
              </a:rPr>
              <a:t>content</a:t>
            </a:r>
            <a:r>
              <a:rPr lang="es-ES" sz="1600" dirty="0">
                <a:solidFill>
                  <a:srgbClr val="FF6B2A"/>
                </a:solidFill>
                <a:latin typeface="Monaco"/>
              </a:rPr>
              <a:t>=</a:t>
            </a:r>
            <a:r>
              <a:rPr lang="es-ES" sz="1600" dirty="0">
                <a:solidFill>
                  <a:srgbClr val="00AE5D"/>
                </a:solidFill>
                <a:latin typeface="Monaco"/>
              </a:rPr>
              <a:t>"</a:t>
            </a:r>
            <a:r>
              <a:rPr lang="es-ES" sz="1600" dirty="0" err="1">
                <a:solidFill>
                  <a:srgbClr val="00AE5D"/>
                </a:solidFill>
                <a:latin typeface="Monaco"/>
              </a:rPr>
              <a:t>text</a:t>
            </a:r>
            <a:r>
              <a:rPr lang="es-ES" sz="1600" dirty="0">
                <a:solidFill>
                  <a:srgbClr val="00AE5D"/>
                </a:solidFill>
                <a:latin typeface="Monaco"/>
              </a:rPr>
              <a:t>/</a:t>
            </a:r>
            <a:r>
              <a:rPr lang="es-ES" sz="1600" dirty="0" err="1">
                <a:solidFill>
                  <a:srgbClr val="00AE5D"/>
                </a:solidFill>
                <a:latin typeface="Monaco"/>
              </a:rPr>
              <a:t>html</a:t>
            </a:r>
            <a:r>
              <a:rPr lang="es-ES" sz="1600" dirty="0">
                <a:solidFill>
                  <a:srgbClr val="00AE5D"/>
                </a:solidFill>
                <a:latin typeface="Monaco"/>
              </a:rPr>
              <a:t>; </a:t>
            </a:r>
            <a:r>
              <a:rPr lang="es-ES" sz="1600" dirty="0" err="1">
                <a:solidFill>
                  <a:srgbClr val="00AE5D"/>
                </a:solidFill>
                <a:latin typeface="Monaco"/>
              </a:rPr>
              <a:t>charset</a:t>
            </a:r>
            <a:r>
              <a:rPr lang="es-ES" sz="1600" dirty="0">
                <a:solidFill>
                  <a:srgbClr val="00AE5D"/>
                </a:solidFill>
                <a:latin typeface="Monaco"/>
              </a:rPr>
              <a:t>=utf-8"</a:t>
            </a:r>
            <a:r>
              <a:rPr lang="es-ES" sz="1600" dirty="0">
                <a:solidFill>
                  <a:srgbClr val="FF6B2A"/>
                </a:solidFill>
                <a:latin typeface="Monaco"/>
              </a:rPr>
              <a:t> /&gt;</a:t>
            </a:r>
            <a:endParaRPr lang="es-ES" sz="1600" dirty="0"/>
          </a:p>
        </p:txBody>
      </p:sp>
    </p:spTree>
    <p:extLst>
      <p:ext uri="{BB962C8B-B14F-4D97-AF65-F5344CB8AC3E}">
        <p14:creationId xmlns:p14="http://schemas.microsoft.com/office/powerpoint/2010/main" val="387097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Nuevas etiquetas y elementos</a:t>
            </a:r>
          </a:p>
        </p:txBody>
      </p:sp>
      <p:sp>
        <p:nvSpPr>
          <p:cNvPr id="2" name="Rectángulo 1"/>
          <p:cNvSpPr/>
          <p:nvPr/>
        </p:nvSpPr>
        <p:spPr>
          <a:xfrm>
            <a:off x="395536" y="932527"/>
            <a:ext cx="8424936" cy="877163"/>
          </a:xfrm>
          <a:prstGeom prst="rect">
            <a:avLst/>
          </a:prstGeom>
          <a:ln w="12700">
            <a:solidFill>
              <a:srgbClr val="FF0000"/>
            </a:solidFill>
          </a:ln>
        </p:spPr>
        <p:txBody>
          <a:bodyPr wrap="square">
            <a:spAutoFit/>
          </a:bodyPr>
          <a:lstStyle/>
          <a:p>
            <a:r>
              <a:rPr lang="es-ES" sz="1700" dirty="0">
                <a:solidFill>
                  <a:srgbClr val="444444"/>
                </a:solidFill>
                <a:latin typeface="Open Sans"/>
              </a:rPr>
              <a:t>Bueno vamos a definir una estructura más completa de un documento web utilizando las nuevas etiquetas estructurales. </a:t>
            </a:r>
            <a:r>
              <a:rPr lang="es-ES" sz="1700" b="1" dirty="0">
                <a:solidFill>
                  <a:srgbClr val="444444"/>
                </a:solidFill>
                <a:latin typeface="Open Sans"/>
              </a:rPr>
              <a:t>&lt;</a:t>
            </a:r>
            <a:r>
              <a:rPr lang="es-ES" sz="1700" b="1" dirty="0" err="1">
                <a:solidFill>
                  <a:srgbClr val="444444"/>
                </a:solidFill>
                <a:latin typeface="Open Sans"/>
              </a:rPr>
              <a:t>header</a:t>
            </a:r>
            <a:r>
              <a:rPr lang="es-ES" sz="1700" b="1" dirty="0">
                <a:solidFill>
                  <a:srgbClr val="444444"/>
                </a:solidFill>
                <a:latin typeface="Open Sans"/>
              </a:rPr>
              <a:t>&gt;, &lt;</a:t>
            </a:r>
            <a:r>
              <a:rPr lang="es-ES" sz="1700" b="1" dirty="0" err="1">
                <a:solidFill>
                  <a:srgbClr val="444444"/>
                </a:solidFill>
                <a:latin typeface="Open Sans"/>
              </a:rPr>
              <a:t>hgroup</a:t>
            </a:r>
            <a:r>
              <a:rPr lang="es-ES" sz="1700" b="1" dirty="0">
                <a:solidFill>
                  <a:srgbClr val="444444"/>
                </a:solidFill>
                <a:latin typeface="Open Sans"/>
              </a:rPr>
              <a:t>&gt;</a:t>
            </a:r>
            <a:r>
              <a:rPr lang="es-ES" sz="1700" dirty="0">
                <a:solidFill>
                  <a:srgbClr val="444444"/>
                </a:solidFill>
                <a:latin typeface="Open Sans"/>
              </a:rPr>
              <a:t>, </a:t>
            </a:r>
            <a:r>
              <a:rPr lang="es-ES" sz="1700" b="1" dirty="0">
                <a:solidFill>
                  <a:srgbClr val="444444"/>
                </a:solidFill>
                <a:latin typeface="Open Sans"/>
              </a:rPr>
              <a:t>&lt;</a:t>
            </a:r>
            <a:r>
              <a:rPr lang="es-ES" sz="1700" b="1" dirty="0" err="1">
                <a:solidFill>
                  <a:srgbClr val="444444"/>
                </a:solidFill>
                <a:latin typeface="Open Sans"/>
              </a:rPr>
              <a:t>footer</a:t>
            </a:r>
            <a:r>
              <a:rPr lang="es-ES" sz="1700" b="1" dirty="0">
                <a:solidFill>
                  <a:srgbClr val="444444"/>
                </a:solidFill>
                <a:latin typeface="Open Sans"/>
              </a:rPr>
              <a:t>&gt;</a:t>
            </a:r>
            <a:r>
              <a:rPr lang="es-ES" sz="1700" dirty="0">
                <a:solidFill>
                  <a:srgbClr val="444444"/>
                </a:solidFill>
                <a:latin typeface="Open Sans"/>
              </a:rPr>
              <a:t>,</a:t>
            </a:r>
            <a:r>
              <a:rPr lang="es-ES" sz="1700" b="1" dirty="0">
                <a:solidFill>
                  <a:srgbClr val="444444"/>
                </a:solidFill>
                <a:latin typeface="Open Sans"/>
              </a:rPr>
              <a:t>&lt;</a:t>
            </a:r>
            <a:r>
              <a:rPr lang="es-ES" sz="1700" b="1" dirty="0" err="1">
                <a:solidFill>
                  <a:srgbClr val="444444"/>
                </a:solidFill>
                <a:latin typeface="Open Sans"/>
              </a:rPr>
              <a:t>nav</a:t>
            </a:r>
            <a:r>
              <a:rPr lang="es-ES" sz="1700" b="1" dirty="0">
                <a:solidFill>
                  <a:srgbClr val="444444"/>
                </a:solidFill>
                <a:latin typeface="Open Sans"/>
              </a:rPr>
              <a:t>&gt;</a:t>
            </a:r>
            <a:r>
              <a:rPr lang="es-ES" sz="1700" dirty="0">
                <a:solidFill>
                  <a:srgbClr val="444444"/>
                </a:solidFill>
                <a:latin typeface="Open Sans"/>
              </a:rPr>
              <a:t>, </a:t>
            </a:r>
            <a:r>
              <a:rPr lang="es-ES" sz="1700" b="1" dirty="0">
                <a:solidFill>
                  <a:srgbClr val="444444"/>
                </a:solidFill>
                <a:latin typeface="Open Sans"/>
              </a:rPr>
              <a:t>&lt;</a:t>
            </a:r>
            <a:r>
              <a:rPr lang="es-ES" sz="1700" b="1" dirty="0" err="1">
                <a:solidFill>
                  <a:srgbClr val="444444"/>
                </a:solidFill>
                <a:latin typeface="Open Sans"/>
              </a:rPr>
              <a:t>aside</a:t>
            </a:r>
            <a:r>
              <a:rPr lang="es-ES" sz="1700" b="1" dirty="0">
                <a:solidFill>
                  <a:srgbClr val="444444"/>
                </a:solidFill>
                <a:latin typeface="Open Sans"/>
              </a:rPr>
              <a:t>&gt;</a:t>
            </a:r>
            <a:r>
              <a:rPr lang="es-ES" sz="1700" dirty="0">
                <a:solidFill>
                  <a:srgbClr val="444444"/>
                </a:solidFill>
                <a:latin typeface="Open Sans"/>
              </a:rPr>
              <a:t>, </a:t>
            </a:r>
            <a:r>
              <a:rPr lang="es-ES" sz="1700" b="1" dirty="0">
                <a:solidFill>
                  <a:srgbClr val="444444"/>
                </a:solidFill>
                <a:latin typeface="Open Sans"/>
              </a:rPr>
              <a:t>&lt;</a:t>
            </a:r>
            <a:r>
              <a:rPr lang="es-ES" sz="1700" b="1" dirty="0" err="1">
                <a:solidFill>
                  <a:srgbClr val="444444"/>
                </a:solidFill>
                <a:latin typeface="Open Sans"/>
              </a:rPr>
              <a:t>section</a:t>
            </a:r>
            <a:r>
              <a:rPr lang="es-ES" sz="1700" b="1" dirty="0">
                <a:solidFill>
                  <a:srgbClr val="444444"/>
                </a:solidFill>
                <a:latin typeface="Open Sans"/>
              </a:rPr>
              <a:t>&gt;</a:t>
            </a:r>
            <a:r>
              <a:rPr lang="es-ES" sz="1700" dirty="0">
                <a:solidFill>
                  <a:srgbClr val="444444"/>
                </a:solidFill>
                <a:latin typeface="Open Sans"/>
              </a:rPr>
              <a:t> y </a:t>
            </a:r>
            <a:r>
              <a:rPr lang="es-ES" sz="1700" b="1" dirty="0">
                <a:solidFill>
                  <a:srgbClr val="444444"/>
                </a:solidFill>
                <a:latin typeface="Open Sans"/>
              </a:rPr>
              <a:t>&lt;</a:t>
            </a:r>
            <a:r>
              <a:rPr lang="es-ES" sz="1700" b="1" dirty="0" err="1">
                <a:solidFill>
                  <a:srgbClr val="444444"/>
                </a:solidFill>
                <a:latin typeface="Open Sans"/>
              </a:rPr>
              <a:t>article</a:t>
            </a:r>
            <a:r>
              <a:rPr lang="es-ES" sz="1700" b="1" dirty="0">
                <a:solidFill>
                  <a:srgbClr val="444444"/>
                </a:solidFill>
                <a:latin typeface="Open Sans"/>
              </a:rPr>
              <a:t>&gt;</a:t>
            </a:r>
            <a:r>
              <a:rPr lang="es-ES" sz="1700" dirty="0">
                <a:solidFill>
                  <a:srgbClr val="444444"/>
                </a:solidFill>
                <a:latin typeface="Open Sans"/>
              </a:rPr>
              <a:t>.</a:t>
            </a:r>
            <a:endParaRPr lang="es-ES" sz="1700" dirty="0"/>
          </a:p>
        </p:txBody>
      </p:sp>
      <p:pic>
        <p:nvPicPr>
          <p:cNvPr id="3" name="Imagen 2"/>
          <p:cNvPicPr>
            <a:picLocks noChangeAspect="1"/>
          </p:cNvPicPr>
          <p:nvPr/>
        </p:nvPicPr>
        <p:blipFill>
          <a:blip r:embed="rId2"/>
          <a:stretch>
            <a:fillRect/>
          </a:stretch>
        </p:blipFill>
        <p:spPr>
          <a:xfrm>
            <a:off x="1588939" y="1903312"/>
            <a:ext cx="6104086" cy="4954688"/>
          </a:xfrm>
          <a:prstGeom prst="rect">
            <a:avLst/>
          </a:prstGeom>
        </p:spPr>
      </p:pic>
    </p:spTree>
    <p:extLst>
      <p:ext uri="{BB962C8B-B14F-4D97-AF65-F5344CB8AC3E}">
        <p14:creationId xmlns:p14="http://schemas.microsoft.com/office/powerpoint/2010/main" val="220473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Nuevas etiquetas y elementos</a:t>
            </a:r>
          </a:p>
        </p:txBody>
      </p:sp>
      <p:pic>
        <p:nvPicPr>
          <p:cNvPr id="6" name="Imagen 5"/>
          <p:cNvPicPr>
            <a:picLocks noChangeAspect="1"/>
          </p:cNvPicPr>
          <p:nvPr/>
        </p:nvPicPr>
        <p:blipFill>
          <a:blip r:embed="rId2"/>
          <a:stretch>
            <a:fillRect/>
          </a:stretch>
        </p:blipFill>
        <p:spPr>
          <a:xfrm>
            <a:off x="1547664" y="836712"/>
            <a:ext cx="6032078" cy="5950009"/>
          </a:xfrm>
          <a:prstGeom prst="rect">
            <a:avLst/>
          </a:prstGeom>
        </p:spPr>
      </p:pic>
    </p:spTree>
    <p:extLst>
      <p:ext uri="{BB962C8B-B14F-4D97-AF65-F5344CB8AC3E}">
        <p14:creationId xmlns:p14="http://schemas.microsoft.com/office/powerpoint/2010/main" val="253885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Nuevas etiquetas y elementos</a:t>
            </a:r>
          </a:p>
        </p:txBody>
      </p:sp>
      <p:pic>
        <p:nvPicPr>
          <p:cNvPr id="2" name="Imagen 1"/>
          <p:cNvPicPr>
            <a:picLocks noChangeAspect="1"/>
          </p:cNvPicPr>
          <p:nvPr/>
        </p:nvPicPr>
        <p:blipFill>
          <a:blip r:embed="rId2"/>
          <a:stretch>
            <a:fillRect/>
          </a:stretch>
        </p:blipFill>
        <p:spPr>
          <a:xfrm>
            <a:off x="1475656" y="908720"/>
            <a:ext cx="6264696" cy="5916070"/>
          </a:xfrm>
          <a:prstGeom prst="rect">
            <a:avLst/>
          </a:prstGeom>
        </p:spPr>
      </p:pic>
    </p:spTree>
    <p:extLst>
      <p:ext uri="{BB962C8B-B14F-4D97-AF65-F5344CB8AC3E}">
        <p14:creationId xmlns:p14="http://schemas.microsoft.com/office/powerpoint/2010/main" val="168322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088"/>
            <a:ext cx="7194550" cy="849312"/>
          </a:xfrm>
          <a:ln/>
        </p:spPr>
        <p:txBody>
          <a:bodyPr/>
          <a:lstStyle/>
          <a:p>
            <a:pPr algn="l"/>
            <a:r>
              <a:rPr lang="es-MX" sz="3200" dirty="0" smtClean="0">
                <a:solidFill>
                  <a:schemeClr val="accent1"/>
                </a:solidFill>
                <a:latin typeface="Arial" charset="0"/>
                <a:cs typeface="Arial" charset="0"/>
              </a:rPr>
              <a:t>Nuevas etiquetas y elementos</a:t>
            </a:r>
          </a:p>
        </p:txBody>
      </p:sp>
      <p:pic>
        <p:nvPicPr>
          <p:cNvPr id="3" name="Imagen 2"/>
          <p:cNvPicPr>
            <a:picLocks noChangeAspect="1"/>
          </p:cNvPicPr>
          <p:nvPr/>
        </p:nvPicPr>
        <p:blipFill>
          <a:blip r:embed="rId2"/>
          <a:stretch>
            <a:fillRect/>
          </a:stretch>
        </p:blipFill>
        <p:spPr>
          <a:xfrm>
            <a:off x="1223814" y="908720"/>
            <a:ext cx="6419056" cy="2654660"/>
          </a:xfrm>
          <a:prstGeom prst="rect">
            <a:avLst/>
          </a:prstGeom>
        </p:spPr>
      </p:pic>
      <p:sp>
        <p:nvSpPr>
          <p:cNvPr id="6" name="Rectángulo 5"/>
          <p:cNvSpPr/>
          <p:nvPr/>
        </p:nvSpPr>
        <p:spPr>
          <a:xfrm>
            <a:off x="1691680" y="3694380"/>
            <a:ext cx="5832648" cy="3046988"/>
          </a:xfrm>
          <a:prstGeom prst="rect">
            <a:avLst/>
          </a:prstGeom>
          <a:ln w="12700">
            <a:solidFill>
              <a:srgbClr val="FF0000"/>
            </a:solidFill>
          </a:ln>
        </p:spPr>
        <p:txBody>
          <a:bodyPr wrap="square">
            <a:spAutoFit/>
          </a:bodyPr>
          <a:lstStyle/>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acronym</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applet</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basefont</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big</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&lt;center&gt;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dir</a:t>
            </a:r>
            <a:r>
              <a:rPr lang="es-ES" sz="1600" dirty="0" smtClean="0">
                <a:solidFill>
                  <a:srgbClr val="444444"/>
                </a:solidFill>
                <a:latin typeface="inherit"/>
              </a:rPr>
              <a:t>&gt;		(Elementos eliminados en HTML5)</a:t>
            </a:r>
            <a:endParaRPr lang="es-ES" sz="1600" dirty="0">
              <a:solidFill>
                <a:srgbClr val="444444"/>
              </a:solidFill>
              <a:latin typeface="inherit"/>
            </a:endParaRP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font</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frame</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frameset</a:t>
            </a:r>
            <a:r>
              <a:rPr lang="es-ES" sz="1600" dirty="0">
                <a:solidFill>
                  <a:srgbClr val="444444"/>
                </a:solidFill>
                <a:latin typeface="inherit"/>
              </a:rPr>
              <a:t>&gt;</a:t>
            </a:r>
          </a:p>
          <a:p>
            <a:pPr fontAlgn="base">
              <a:buFont typeface="Arial" panose="020B0604020202020204" pitchFamily="34" charset="0"/>
              <a:buChar char="•"/>
            </a:pPr>
            <a:r>
              <a:rPr lang="es-ES" sz="1600" dirty="0">
                <a:solidFill>
                  <a:srgbClr val="444444"/>
                </a:solidFill>
                <a:latin typeface="inherit"/>
              </a:rPr>
              <a:t>&lt;NOFRAMES&gt;</a:t>
            </a:r>
          </a:p>
          <a:p>
            <a:pPr fontAlgn="base">
              <a:buFont typeface="Arial" panose="020B0604020202020204" pitchFamily="34" charset="0"/>
              <a:buChar char="•"/>
            </a:pPr>
            <a:r>
              <a:rPr lang="es-ES" sz="1600" dirty="0">
                <a:solidFill>
                  <a:srgbClr val="444444"/>
                </a:solidFill>
                <a:latin typeface="inherit"/>
              </a:rPr>
              <a:t>&lt;strike&gt;</a:t>
            </a:r>
          </a:p>
          <a:p>
            <a:pPr fontAlgn="base">
              <a:buFont typeface="Arial" panose="020B0604020202020204" pitchFamily="34" charset="0"/>
              <a:buChar char="•"/>
            </a:pPr>
            <a:r>
              <a:rPr lang="es-ES" sz="1600" dirty="0">
                <a:solidFill>
                  <a:srgbClr val="444444"/>
                </a:solidFill>
                <a:latin typeface="inherit"/>
              </a:rPr>
              <a:t>&lt;</a:t>
            </a:r>
            <a:r>
              <a:rPr lang="es-ES" sz="1600" dirty="0" err="1">
                <a:solidFill>
                  <a:srgbClr val="444444"/>
                </a:solidFill>
                <a:latin typeface="inherit"/>
              </a:rPr>
              <a:t>tt</a:t>
            </a:r>
            <a:r>
              <a:rPr lang="es-ES" sz="1600" dirty="0">
                <a:solidFill>
                  <a:srgbClr val="444444"/>
                </a:solidFill>
                <a:latin typeface="inherit"/>
              </a:rPr>
              <a:t>&gt;</a:t>
            </a:r>
            <a:endParaRPr lang="es-ES" sz="1600" b="0" i="0" dirty="0">
              <a:solidFill>
                <a:srgbClr val="444444"/>
              </a:solidFill>
              <a:effectLst/>
              <a:latin typeface="inherit"/>
            </a:endParaRPr>
          </a:p>
        </p:txBody>
      </p:sp>
    </p:spTree>
    <p:extLst>
      <p:ext uri="{BB962C8B-B14F-4D97-AF65-F5344CB8AC3E}">
        <p14:creationId xmlns:p14="http://schemas.microsoft.com/office/powerpoint/2010/main" val="13725457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933</Words>
  <Application>Microsoft Office PowerPoint</Application>
  <PresentationFormat>Presentación en pantalla (4:3)</PresentationFormat>
  <Paragraphs>101</Paragraphs>
  <Slides>18</Slides>
  <Notes>1</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18</vt:i4>
      </vt:variant>
    </vt:vector>
  </HeadingPairs>
  <TitlesOfParts>
    <vt:vector size="29" baseType="lpstr">
      <vt:lpstr>ＭＳ Ｐゴシック</vt:lpstr>
      <vt:lpstr>Arial</vt:lpstr>
      <vt:lpstr>Arial Rounded MT Bold</vt:lpstr>
      <vt:lpstr>Calibri</vt:lpstr>
      <vt:lpstr>Consolas</vt:lpstr>
      <vt:lpstr>Droid Sans</vt:lpstr>
      <vt:lpstr>inherit</vt:lpstr>
      <vt:lpstr>Monaco</vt:lpstr>
      <vt:lpstr>Open Sans</vt:lpstr>
      <vt:lpstr>Verdana</vt:lpstr>
      <vt:lpstr>Tema de Office</vt:lpstr>
      <vt:lpstr> HTML 5 y CSS 3</vt:lpstr>
      <vt:lpstr>HTML 5 </vt:lpstr>
      <vt:lpstr>Definición y Características</vt:lpstr>
      <vt:lpstr>Doctype – Estructura Básica</vt:lpstr>
      <vt:lpstr>Doctype – Estructura Básica</vt:lpstr>
      <vt:lpstr>Nuevas etiquetas y elementos</vt:lpstr>
      <vt:lpstr>Nuevas etiquetas y elementos</vt:lpstr>
      <vt:lpstr>Nuevas etiquetas y elementos</vt:lpstr>
      <vt:lpstr>Nuevas etiquetas y elementos</vt:lpstr>
      <vt:lpstr>Compatibilidad con los navegadores</vt:lpstr>
      <vt:lpstr>Microdata</vt:lpstr>
      <vt:lpstr>Presentación de PowerPoint</vt:lpstr>
      <vt:lpstr>CSS 3 </vt:lpstr>
      <vt:lpstr>Definición</vt:lpstr>
      <vt:lpstr>Nuevas Propiedades</vt:lpstr>
      <vt:lpstr>Nuevas Propiedades</vt:lpstr>
      <vt:lpstr>Media Queries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Día 9 Javascript y Jquery</dc:title>
  <dc:creator>Mauro Echerdt</dc:creator>
  <cp:lastModifiedBy>alannoboa</cp:lastModifiedBy>
  <cp:revision>75</cp:revision>
  <dcterms:created xsi:type="dcterms:W3CDTF">2014-07-30T15:57:33Z</dcterms:created>
  <dcterms:modified xsi:type="dcterms:W3CDTF">2016-04-20T19:18:22Z</dcterms:modified>
</cp:coreProperties>
</file>