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1FE7-9BED-449F-8F2A-28C269FE285C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F08A-23C1-49FD-AECE-D1983158D1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2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es</a:t>
            </a:r>
            <a:r>
              <a:rPr lang="es-AR" baseline="0" dirty="0" smtClean="0"/>
              <a:t> el DOM?</a:t>
            </a:r>
          </a:p>
          <a:p>
            <a:r>
              <a:rPr lang="es-AR" dirty="0" smtClean="0"/>
              <a:t>El DOM es una interfaz de programación de aplicaciones para acceder, añadir y cambiar dinámicamente contenido estructurado en documentos HTML y XML.</a:t>
            </a:r>
            <a:br>
              <a:rPr lang="es-AR" dirty="0" smtClean="0"/>
            </a:br>
            <a:r>
              <a:rPr lang="es-AR" dirty="0" smtClean="0"/>
              <a:t>Lo</a:t>
            </a:r>
            <a:r>
              <a:rPr lang="es-AR" baseline="0" dirty="0" smtClean="0"/>
              <a:t> vamos a ver mas adelante.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9F18C-24A1-4EE4-A86D-70FF3C59BB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77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4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423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Portada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/>
          <p:nvPr/>
        </p:nvSpPr>
        <p:spPr>
          <a:xfrm>
            <a:off x="4816475" y="0"/>
            <a:ext cx="1079500" cy="1079500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3"/>
          <p:cNvSpPr/>
          <p:nvPr/>
        </p:nvSpPr>
        <p:spPr>
          <a:xfrm>
            <a:off x="8064500" y="5778500"/>
            <a:ext cx="1079500" cy="10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4"/>
          <p:cNvSpPr/>
          <p:nvPr/>
        </p:nvSpPr>
        <p:spPr>
          <a:xfrm>
            <a:off x="6986588" y="5778500"/>
            <a:ext cx="1079500" cy="1079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5"/>
          <p:cNvSpPr/>
          <p:nvPr/>
        </p:nvSpPr>
        <p:spPr>
          <a:xfrm>
            <a:off x="0" y="1079500"/>
            <a:ext cx="1079500" cy="1079500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6"/>
          <p:cNvSpPr/>
          <p:nvPr/>
        </p:nvSpPr>
        <p:spPr>
          <a:xfrm>
            <a:off x="1079500" y="5778500"/>
            <a:ext cx="1079500" cy="1079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pic>
        <p:nvPicPr>
          <p:cNvPr id="11" name="Picture 7" descr="Logo+TAG_Jul2011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0"/>
            <a:ext cx="3238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4355976" y="2420888"/>
            <a:ext cx="4463062" cy="161272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ts val="3800"/>
              </a:lnSpc>
              <a:defRPr sz="3600" b="1" baseline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788024" y="4042568"/>
            <a:ext cx="4037105" cy="594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77527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mp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0"/>
            <a:ext cx="808038" cy="820738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4" name="Rectangle 2"/>
          <p:cNvSpPr/>
          <p:nvPr/>
        </p:nvSpPr>
        <p:spPr>
          <a:xfrm>
            <a:off x="5145088" y="4059238"/>
            <a:ext cx="1079500" cy="10810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" name="Rectangle 3"/>
          <p:cNvSpPr/>
          <p:nvPr/>
        </p:nvSpPr>
        <p:spPr>
          <a:xfrm>
            <a:off x="6227763" y="1901825"/>
            <a:ext cx="1079500" cy="107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4"/>
          <p:cNvSpPr/>
          <p:nvPr/>
        </p:nvSpPr>
        <p:spPr>
          <a:xfrm>
            <a:off x="0" y="5133975"/>
            <a:ext cx="820738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5"/>
          <p:cNvSpPr/>
          <p:nvPr/>
        </p:nvSpPr>
        <p:spPr>
          <a:xfrm>
            <a:off x="808038" y="820738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6"/>
          <p:cNvSpPr/>
          <p:nvPr/>
        </p:nvSpPr>
        <p:spPr>
          <a:xfrm>
            <a:off x="7307263" y="2981325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7"/>
          <p:cNvSpPr/>
          <p:nvPr/>
        </p:nvSpPr>
        <p:spPr>
          <a:xfrm>
            <a:off x="8386763" y="803275"/>
            <a:ext cx="757237" cy="1079500"/>
          </a:xfrm>
          <a:prstGeom prst="rect">
            <a:avLst/>
          </a:prstGeom>
          <a:solidFill>
            <a:srgbClr val="4BAC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4059238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20738" y="2980469"/>
            <a:ext cx="6475412" cy="106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3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435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806F0BA-6175-4170-9DE5-38D87CCEB65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84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4pPr>
              <a:buFont typeface="Arial Rounded MT Bold" pitchFamily="34" charset="0"/>
              <a:buChar char="›"/>
              <a:defRPr/>
            </a:lvl4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48D56-83F1-4D6C-9F8D-C4CDC574122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84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201738" y="1077913"/>
            <a:ext cx="4899025" cy="4899025"/>
          </a:xfrm>
          <a:prstGeom prst="ellipse">
            <a:avLst/>
          </a:prstGeom>
          <a:solidFill>
            <a:schemeClr val="bg1"/>
          </a:solidFill>
          <a:ln w="76200">
            <a:solidFill>
              <a:srgbClr val="B5B7B5"/>
            </a:solidFill>
            <a:round/>
            <a:headEnd/>
            <a:tailEnd/>
          </a:ln>
          <a:effectLst>
            <a:outerShdw blurRad="12700" dist="38100" dir="27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" name="Picture 6" descr="Poc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17800"/>
            <a:ext cx="37274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5628B17-7098-4B4C-8BD9-DA2F08635EF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9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1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9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4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6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2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6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pi.jquery.co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jqueryvalidation.org/documentation/" TargetMode="External"/><Relationship Id="rId4" Type="http://schemas.openxmlformats.org/officeDocument/2006/relationships/hyperlink" Target="http://jqueryui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2420938"/>
            <a:ext cx="4968552" cy="1612900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Javascript y Jquery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9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Obtener alto y ancho ventana en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var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x,y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self.innerHeight</a:t>
            </a:r>
            <a:r>
              <a:rPr lang="es-MX" sz="1600" dirty="0" smtClean="0">
                <a:latin typeface="Arial" charset="0"/>
                <a:cs typeface="Arial" charset="0"/>
              </a:rPr>
              <a:t>) { // todos excepto Explorer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else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</a:t>
            </a:r>
            <a:r>
              <a:rPr lang="es-MX" sz="1600" dirty="0" smtClean="0">
                <a:latin typeface="Arial" charset="0"/>
                <a:cs typeface="Arial" charset="0"/>
              </a:rPr>
              <a:t> &amp;&amp; 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document.documentElement.clientHeight</a:t>
            </a:r>
            <a:r>
              <a:rPr lang="es-MX" sz="1600" dirty="0" smtClean="0">
                <a:latin typeface="Arial" charset="0"/>
                <a:cs typeface="Arial" charset="0"/>
              </a:rPr>
              <a:t>) { 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 // Explorer 6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else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</a:t>
            </a:r>
            <a:r>
              <a:rPr lang="es-MX" sz="1600" dirty="0" smtClean="0">
                <a:latin typeface="Arial" charset="0"/>
                <a:cs typeface="Arial" charset="0"/>
              </a:rPr>
              <a:t>) { // otras versiones de Explorer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document.body.clientWidth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document.body.clientHeight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  <a:endParaRPr lang="es-MX" sz="2000" dirty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Ejemplo2_Javascript.html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Obtener alto y ancho ventana en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charset="0"/>
                <a:cs typeface="Arial" charset="0"/>
              </a:rPr>
              <a:t>var</a:t>
            </a:r>
            <a:r>
              <a:rPr lang="en-US" sz="1800" dirty="0" smtClean="0">
                <a:latin typeface="Arial" charset="0"/>
                <a:cs typeface="Arial" charset="0"/>
              </a:rPr>
              <a:t> x = $(window).width();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charset="0"/>
                <a:cs typeface="Arial" charset="0"/>
              </a:rPr>
              <a:t>var</a:t>
            </a:r>
            <a:r>
              <a:rPr lang="en-US" sz="1800" dirty="0" smtClean="0">
                <a:latin typeface="Arial" charset="0"/>
                <a:cs typeface="Arial" charset="0"/>
              </a:rPr>
              <a:t> y = $(window).height();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Ejemplo2_jQuery.html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5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Página web con documentación de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>
                <a:latin typeface="Arial" charset="0"/>
                <a:cs typeface="Arial" charset="0"/>
              </a:rPr>
              <a:t>: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3" action="ppaction://hlinkfile"/>
              </a:rPr>
              <a:t>http://api.jquery.com</a:t>
            </a:r>
            <a:endParaRPr lang="es-MX" sz="2000" b="1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000" dirty="0" smtClean="0">
                <a:latin typeface="Arial" charset="0"/>
                <a:cs typeface="Arial" charset="0"/>
              </a:rPr>
              <a:t>Página web con documentación del plugin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UI:</a:t>
            </a: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4"/>
              </a:rPr>
              <a:t>http://jqueryui.com</a:t>
            </a:r>
            <a:endParaRPr lang="es-MX" sz="2000" b="1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000" dirty="0">
                <a:latin typeface="Arial" charset="0"/>
                <a:cs typeface="Arial" charset="0"/>
              </a:rPr>
              <a:t>Página web con documentación del plugin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</a:t>
            </a:r>
            <a:r>
              <a:rPr lang="es-MX" sz="2000" dirty="0" err="1" smtClean="0">
                <a:latin typeface="Arial" charset="0"/>
                <a:cs typeface="Arial" charset="0"/>
              </a:rPr>
              <a:t>validation</a:t>
            </a:r>
            <a:r>
              <a:rPr lang="es-MX" sz="2000" dirty="0" smtClean="0">
                <a:latin typeface="Arial" charset="0"/>
                <a:cs typeface="Arial" charset="0"/>
              </a:rPr>
              <a:t>:</a:t>
            </a:r>
            <a:endParaRPr lang="es-MX" sz="2000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5"/>
              </a:rPr>
              <a:t>http://jqueryvalidation.org/documentation/</a:t>
            </a:r>
            <a:endParaRPr lang="es-MX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2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8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Es de suma importancia conocer qué es el DOM para poder comprender correctamente de qué manera funcionan los selectores dentro 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Es también útil conocer la estructura del DOM para entender cómo se puede ir recorriendo desde un elemento hacia el otro</a:t>
            </a: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  <p:sp>
        <p:nvSpPr>
          <p:cNvPr id="8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26645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  <p:sp>
        <p:nvSpPr>
          <p:cNvPr id="7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666998" y="1556792"/>
            <a:ext cx="7560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dirty="0" smtClean="0">
                <a:latin typeface="+mj-lt"/>
              </a:rPr>
              <a:t>El </a:t>
            </a:r>
            <a:r>
              <a:rPr lang="es-AR" sz="1900" b="1" dirty="0" smtClean="0">
                <a:latin typeface="+mj-lt"/>
              </a:rPr>
              <a:t>DOM</a:t>
            </a:r>
            <a:r>
              <a:rPr lang="es-AR" sz="1900" dirty="0" smtClean="0">
                <a:latin typeface="+mj-lt"/>
              </a:rPr>
              <a:t> representa un documento como un árbol de elementos. </a:t>
            </a:r>
          </a:p>
          <a:p>
            <a:r>
              <a:rPr lang="es-AR" sz="1900" dirty="0" smtClean="0">
                <a:latin typeface="+mj-lt"/>
              </a:rPr>
              <a:t>El árbol está formado por relaciones padre-hijo: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23528" y="2841462"/>
            <a:ext cx="3492388" cy="2031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/>
              <a:t>&lt;html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/>
              <a:t>head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 </a:t>
            </a:r>
            <a:r>
              <a:rPr lang="en-US" b="1" dirty="0"/>
              <a:t>&lt;</a:t>
            </a:r>
            <a:r>
              <a:rPr lang="en-US" b="1" dirty="0" smtClean="0"/>
              <a:t>title&gt;</a:t>
            </a:r>
            <a:r>
              <a:rPr lang="en-US" b="1" dirty="0" err="1" smtClean="0"/>
              <a:t>Título</a:t>
            </a:r>
            <a:r>
              <a:rPr lang="en-US" b="1" dirty="0" smtClean="0"/>
              <a:t>&lt;/</a:t>
            </a:r>
            <a:r>
              <a:rPr lang="en-US" b="1" dirty="0"/>
              <a:t>title&gt;  </a:t>
            </a:r>
            <a:r>
              <a:rPr lang="en-US" b="1" dirty="0" smtClean="0"/>
              <a:t>	&lt;/</a:t>
            </a:r>
            <a:r>
              <a:rPr lang="en-US" b="1" dirty="0"/>
              <a:t>head&gt; 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&lt;body&gt;</a:t>
            </a:r>
          </a:p>
          <a:p>
            <a:r>
              <a:rPr lang="en-US" b="1" dirty="0" smtClean="0"/>
              <a:t>	&lt;/</a:t>
            </a:r>
            <a:r>
              <a:rPr lang="en-US" b="1" dirty="0"/>
              <a:t>body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html&gt;</a:t>
            </a:r>
            <a:endParaRPr lang="es-AR" b="1" dirty="0"/>
          </a:p>
        </p:txBody>
      </p:sp>
      <p:sp>
        <p:nvSpPr>
          <p:cNvPr id="10" name="9 Flecha derecha"/>
          <p:cNvSpPr/>
          <p:nvPr/>
        </p:nvSpPr>
        <p:spPr>
          <a:xfrm>
            <a:off x="3959932" y="3273510"/>
            <a:ext cx="1728192" cy="10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948264" y="2481422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HTML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5796136" y="3525537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HEAD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7884368" y="3504081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BODY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5802487" y="4656763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TITLE</a:t>
            </a:r>
            <a:endParaRPr lang="es-AR" dirty="0"/>
          </a:p>
        </p:txBody>
      </p:sp>
      <p:cxnSp>
        <p:nvCxnSpPr>
          <p:cNvPr id="15" name="14 Conector angular"/>
          <p:cNvCxnSpPr>
            <a:stCxn id="11" idx="2"/>
            <a:endCxn id="12" idx="0"/>
          </p:cNvCxnSpPr>
          <p:nvPr/>
        </p:nvCxnSpPr>
        <p:spPr>
          <a:xfrm rot="5400000">
            <a:off x="6714239" y="2715447"/>
            <a:ext cx="468051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1" idx="2"/>
            <a:endCxn id="13" idx="0"/>
          </p:cNvCxnSpPr>
          <p:nvPr/>
        </p:nvCxnSpPr>
        <p:spPr>
          <a:xfrm rot="16200000" flipH="1">
            <a:off x="7769083" y="2812731"/>
            <a:ext cx="446595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12" idx="2"/>
            <a:endCxn id="14" idx="0"/>
          </p:cNvCxnSpPr>
          <p:nvPr/>
        </p:nvCxnSpPr>
        <p:spPr>
          <a:xfrm rot="16200000" flipH="1">
            <a:off x="6097794" y="4376006"/>
            <a:ext cx="555162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5874495" y="566124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Título</a:t>
            </a:r>
            <a:endParaRPr lang="es-AR" dirty="0"/>
          </a:p>
        </p:txBody>
      </p:sp>
      <p:cxnSp>
        <p:nvCxnSpPr>
          <p:cNvPr id="19" name="18 Conector recto de flecha"/>
          <p:cNvCxnSpPr>
            <a:stCxn id="14" idx="2"/>
            <a:endCxn id="18" idx="0"/>
          </p:cNvCxnSpPr>
          <p:nvPr/>
        </p:nvCxnSpPr>
        <p:spPr>
          <a:xfrm>
            <a:off x="6378551" y="5232827"/>
            <a:ext cx="0" cy="428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847"/>
            <a:ext cx="8219256" cy="20162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" y="4471135"/>
            <a:ext cx="4722710" cy="4700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19961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¿Cómo se debe referenciar al objeto 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para poder utilizar los selectores y funciones?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800" dirty="0" smtClean="0">
                <a:latin typeface="Arial" charset="0"/>
                <a:cs typeface="Arial" charset="0"/>
              </a:rPr>
              <a:t>Esto es mediante el signo </a:t>
            </a:r>
            <a:r>
              <a:rPr lang="es-MX" b="1" dirty="0" smtClean="0">
                <a:latin typeface="Arial" charset="0"/>
                <a:cs typeface="Arial" charset="0"/>
              </a:rPr>
              <a:t>$</a:t>
            </a:r>
            <a:endParaRPr lang="es-MX" sz="28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8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429994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</a:t>
            </a:r>
            <a:r>
              <a:rPr lang="es-AR" sz="2400" b="1" dirty="0" err="1" smtClean="0"/>
              <a:t>body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364088" y="4005064"/>
            <a:ext cx="273630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652120" y="4530774"/>
            <a:ext cx="2304256" cy="163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52120" y="419636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36787" y="5241974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Mediante esta porción de código </a:t>
            </a:r>
          </a:p>
          <a:p>
            <a:r>
              <a:rPr lang="es-AR" dirty="0" smtClean="0"/>
              <a:t>se selecciona el elemento </a:t>
            </a:r>
            <a:r>
              <a:rPr lang="es-AR" dirty="0" err="1" smtClean="0"/>
              <a:t>body</a:t>
            </a:r>
            <a:r>
              <a:rPr lang="es-AR" dirty="0" smtClean="0"/>
              <a:t> que</a:t>
            </a:r>
          </a:p>
          <a:p>
            <a:r>
              <a:rPr lang="es-AR" dirty="0" smtClean="0"/>
              <a:t>se encuentra dentro del DOM</a:t>
            </a:r>
          </a:p>
        </p:txBody>
      </p:sp>
    </p:spTree>
    <p:extLst>
      <p:ext uri="{BB962C8B-B14F-4D97-AF65-F5344CB8AC3E}">
        <p14:creationId xmlns:p14="http://schemas.microsoft.com/office/powerpoint/2010/main" val="33400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830005" y="2420887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$(“.</a:t>
            </a:r>
            <a:r>
              <a:rPr lang="es-AR" sz="2400" b="1" dirty="0" err="1" smtClean="0"/>
              <a:t>claseElemento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652120" y="4530774"/>
            <a:ext cx="2880320" cy="16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9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820902" y="2420888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$(“.</a:t>
            </a:r>
            <a:r>
              <a:rPr lang="es-AR" sz="2400" b="1" dirty="0" err="1" smtClean="0"/>
              <a:t>claseElemento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429000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82702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301843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548295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796136" y="48501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5790951" y="45157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1837" y="3399383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</a:rPr>
              <a:t>¿Qué sucedería en este caso?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01837" y="3933056"/>
            <a:ext cx="5295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Estaríamos seleccionando a ambos elementos mediante el mismo selector.</a:t>
            </a:r>
            <a:br>
              <a:rPr lang="es-AR" sz="2400" b="1" dirty="0" smtClean="0">
                <a:solidFill>
                  <a:srgbClr val="0070C0"/>
                </a:solidFill>
              </a:rPr>
            </a:br>
            <a:r>
              <a:rPr lang="es-AR" sz="2400" b="1" dirty="0" smtClean="0">
                <a:solidFill>
                  <a:srgbClr val="0070C0"/>
                </a:solidFill>
              </a:rPr>
              <a:t>Haciendo que cualquier operación que hagamos se aplique a ambos elementos.</a:t>
            </a:r>
          </a:p>
        </p:txBody>
      </p:sp>
    </p:spTree>
    <p:extLst>
      <p:ext uri="{BB962C8B-B14F-4D97-AF65-F5344CB8AC3E}">
        <p14:creationId xmlns:p14="http://schemas.microsoft.com/office/powerpoint/2010/main" val="33694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508104" y="3501008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ID del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459345" y="31409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796136" y="4005232"/>
            <a:ext cx="2880320" cy="16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790951" y="3670825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ID del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10694"/>
            <a:ext cx="2880320" cy="626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7 Grupo"/>
          <p:cNvGrpSpPr/>
          <p:nvPr/>
        </p:nvGrpSpPr>
        <p:grpSpPr>
          <a:xfrm>
            <a:off x="5459345" y="1866310"/>
            <a:ext cx="3433135" cy="2642810"/>
            <a:chOff x="5459345" y="2946430"/>
            <a:chExt cx="3433135" cy="2642810"/>
          </a:xfrm>
        </p:grpSpPr>
        <p:sp>
          <p:nvSpPr>
            <p:cNvPr id="3" name="2 Rectángulo"/>
            <p:cNvSpPr/>
            <p:nvPr/>
          </p:nvSpPr>
          <p:spPr>
            <a:xfrm>
              <a:off x="5508104" y="3284984"/>
              <a:ext cx="3384376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459345" y="294643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50000"/>
                    </a:schemeClr>
                  </a:solidFill>
                </a:rPr>
                <a:t>&lt;</a:t>
              </a:r>
              <a:r>
                <a:rPr lang="es-AR" sz="1600" b="1" dirty="0" err="1" smtClean="0">
                  <a:solidFill>
                    <a:schemeClr val="tx1">
                      <a:lumMod val="50000"/>
                    </a:schemeClr>
                  </a:solidFill>
                </a:rPr>
                <a:t>body</a:t>
              </a:r>
              <a:r>
                <a:rPr lang="es-AR" sz="1600" b="1" dirty="0" smtClean="0">
                  <a:solidFill>
                    <a:schemeClr val="tx1">
                      <a:lumMod val="50000"/>
                    </a:schemeClr>
                  </a:solidFill>
                </a:rPr>
                <a:t>&gt;</a:t>
              </a:r>
              <a:endParaRPr lang="es-AR" sz="16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790951" y="2396167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804296" y="3776702"/>
            <a:ext cx="2880320" cy="626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5790950" y="3442295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1837" y="3893070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</a:rPr>
              <a:t>¿Qué sucedería en este caso?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01837" y="4698410"/>
            <a:ext cx="5553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No se deberían tener dos elementos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con </a:t>
            </a:r>
            <a:r>
              <a:rPr lang="es-AR" sz="2400" b="1" dirty="0">
                <a:solidFill>
                  <a:srgbClr val="FF0000"/>
                </a:solidFill>
              </a:rPr>
              <a:t>e</a:t>
            </a:r>
            <a:r>
              <a:rPr lang="es-AR" sz="2400" b="1" dirty="0" smtClean="0">
                <a:solidFill>
                  <a:srgbClr val="FF0000"/>
                </a:solidFill>
              </a:rPr>
              <a:t>l mismo id por lo que el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comportamiento de </a:t>
            </a:r>
            <a:r>
              <a:rPr lang="es-AR" sz="2400" b="1" dirty="0" err="1" smtClean="0">
                <a:solidFill>
                  <a:srgbClr val="FF0000"/>
                </a:solidFill>
              </a:rPr>
              <a:t>jQuery</a:t>
            </a:r>
            <a:r>
              <a:rPr lang="es-AR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en este caso sería impredecible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790951" y="2673166"/>
            <a:ext cx="2880320" cy="62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6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nombre de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$(“p”)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nombre de elemento y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24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</a:t>
            </a:r>
            <a:r>
              <a:rPr lang="es-AR" sz="2400" b="1" dirty="0" err="1" smtClean="0"/>
              <a:t>p.claseParrafo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claseParrafo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elementos hijos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 p”)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10693"/>
            <a:ext cx="2880320" cy="1630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476287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987050" y="4148584"/>
            <a:ext cx="1686148" cy="21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5987050" y="4581128"/>
            <a:ext cx="1686148" cy="21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"/>
          <p:cNvSpPr/>
          <p:nvPr/>
        </p:nvSpPr>
        <p:spPr>
          <a:xfrm>
            <a:off x="5987050" y="5026788"/>
            <a:ext cx="1686148" cy="216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987050" y="3895110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smtClean="0"/>
              <a:t>&lt;p&gt;</a:t>
            </a:r>
            <a:endParaRPr lang="es-AR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987050" y="436457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smtClean="0"/>
              <a:t>&lt;p&gt;</a:t>
            </a:r>
            <a:endParaRPr lang="es-AR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976025" y="479764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 smtClean="0"/>
              <a:t>&lt;</a:t>
            </a:r>
            <a:r>
              <a:rPr lang="es-AR" sz="1100" b="1" dirty="0" err="1" smtClean="0"/>
              <a:t>span</a:t>
            </a:r>
            <a:r>
              <a:rPr lang="es-AR" sz="1100" b="1" dirty="0" smtClean="0"/>
              <a:t>&gt;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13445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Selección múltiple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611560" y="321297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$(“p, </a:t>
            </a:r>
            <a:r>
              <a:rPr lang="es-AR" sz="2400" b="1" dirty="0" err="1" smtClean="0"/>
              <a:t>span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claseParrafo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3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22505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Mediante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es posible agregar funciones a ciertos eventos realizados por el usuario de una manera simple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3789039"/>
            <a:ext cx="7809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$("a").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err="1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(“Se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</a:t>
            </a:r>
            <a:r>
              <a:rPr lang="es-MX" sz="2400" b="1" dirty="0" smtClean="0">
                <a:cs typeface="Arial" charset="0"/>
              </a:rPr>
              <a:t>”);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smtClean="0">
                <a:cs typeface="Arial" charset="0"/>
              </a:rPr>
              <a:t>//realizar otras acciones</a:t>
            </a:r>
            <a:endParaRPr lang="es-MX" sz="2400" b="1" dirty="0">
              <a:cs typeface="Arial" charset="0"/>
            </a:endParaRP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9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es una biblioteca de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Al igual que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r>
              <a:rPr lang="es-MX" sz="2400" dirty="0" smtClean="0">
                <a:latin typeface="Arial" charset="0"/>
                <a:cs typeface="Arial" charset="0"/>
              </a:rPr>
              <a:t>, trabaja desde el lado del cliente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nos permite el manejo de eventos de una manera más simple, proporcionándonos funciones para asignar comportamientos deseados según un tipo de evento a uno o varios elementos en la página web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9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511348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Es importante recordar colocar el código para los eventos dentro de la función </a:t>
            </a:r>
            <a:r>
              <a:rPr lang="es-MX" sz="2400" b="1" dirty="0" smtClean="0">
                <a:latin typeface="Arial" charset="0"/>
                <a:cs typeface="Arial" charset="0"/>
              </a:rPr>
              <a:t>$(</a:t>
            </a:r>
            <a:r>
              <a:rPr lang="es-MX" sz="2400" b="1" dirty="0" err="1" smtClean="0">
                <a:latin typeface="Arial" charset="0"/>
                <a:cs typeface="Arial" charset="0"/>
              </a:rPr>
              <a:t>document</a:t>
            </a:r>
            <a:r>
              <a:rPr lang="es-MX" sz="2400" b="1" dirty="0" smtClean="0">
                <a:latin typeface="Arial" charset="0"/>
                <a:cs typeface="Arial" charset="0"/>
              </a:rPr>
              <a:t>).</a:t>
            </a:r>
            <a:r>
              <a:rPr lang="es-MX" sz="2400" b="1" dirty="0" err="1" smtClean="0">
                <a:latin typeface="Arial" charset="0"/>
                <a:cs typeface="Arial" charset="0"/>
              </a:rPr>
              <a:t>ready</a:t>
            </a:r>
            <a:r>
              <a:rPr lang="es-MX" sz="2400" b="1" dirty="0" smtClean="0">
                <a:latin typeface="Arial" charset="0"/>
                <a:cs typeface="Arial" charset="0"/>
              </a:rPr>
              <a:t>() </a:t>
            </a:r>
            <a:r>
              <a:rPr lang="es-MX" sz="2400" dirty="0" smtClean="0">
                <a:latin typeface="Arial" charset="0"/>
                <a:cs typeface="Arial" charset="0"/>
              </a:rPr>
              <a:t>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:</a:t>
            </a: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De esta manera nos aseguramos que el elemento se encuentre a la hora de asignar la función al evento</a:t>
            </a: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780928"/>
            <a:ext cx="7809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</a:t>
            </a:r>
            <a:r>
              <a:rPr lang="es-MX" sz="2400" b="1" dirty="0" err="1">
                <a:cs typeface="Arial" charset="0"/>
              </a:rPr>
              <a:t>document</a:t>
            </a:r>
            <a:r>
              <a:rPr lang="es-MX" sz="2400" b="1" dirty="0">
                <a:cs typeface="Arial" charset="0"/>
              </a:rPr>
              <a:t>).</a:t>
            </a:r>
            <a:r>
              <a:rPr lang="es-MX" sz="2400" b="1" dirty="0" err="1">
                <a:cs typeface="Arial" charset="0"/>
              </a:rPr>
              <a:t>ready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$("a").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	</a:t>
            </a:r>
            <a:r>
              <a:rPr lang="es-MX" sz="2400" b="1" dirty="0" err="1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("Se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link");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});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1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225054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Como parámetro en la función del evento se envía una </a:t>
            </a:r>
            <a:r>
              <a:rPr lang="es-MX" sz="2400" b="1" dirty="0" smtClean="0">
                <a:latin typeface="Arial" charset="0"/>
                <a:cs typeface="Arial" charset="0"/>
              </a:rPr>
              <a:t>función anónima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Suelen utilizarse como funciones de </a:t>
            </a:r>
            <a:r>
              <a:rPr lang="es-MX" sz="2400" b="1" dirty="0" err="1" smtClean="0">
                <a:latin typeface="Arial" charset="0"/>
                <a:cs typeface="Arial" charset="0"/>
              </a:rPr>
              <a:t>callback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3789039"/>
            <a:ext cx="78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$("a").</a:t>
            </a:r>
            <a:r>
              <a:rPr lang="es-MX" sz="2400" b="1" dirty="0" err="1" smtClean="0">
                <a:cs typeface="Arial" charset="0"/>
              </a:rPr>
              <a:t>click</a:t>
            </a:r>
            <a:r>
              <a:rPr lang="es-MX" sz="2400" b="1" dirty="0" smtClean="0">
                <a:cs typeface="Arial" charset="0"/>
              </a:rPr>
              <a:t>(</a:t>
            </a:r>
            <a:r>
              <a:rPr lang="es-MX" sz="2400" b="1" dirty="0" err="1" smtClean="0">
                <a:cs typeface="Arial" charset="0"/>
              </a:rPr>
              <a:t>funcion_anonima</a:t>
            </a:r>
            <a:r>
              <a:rPr lang="es-MX" sz="2400" b="1" dirty="0" smtClean="0">
                <a:cs typeface="Arial" charset="0"/>
              </a:rPr>
              <a:t>);</a:t>
            </a:r>
            <a:endParaRPr lang="es-MX" sz="24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También es posible añadir funcionalidad a los eventos mediante la función </a:t>
            </a:r>
            <a:r>
              <a:rPr lang="es-MX" sz="2400" b="1" dirty="0" err="1" smtClean="0">
                <a:latin typeface="Arial" charset="0"/>
                <a:cs typeface="Arial" charset="0"/>
              </a:rPr>
              <a:t>bind</a:t>
            </a:r>
            <a:r>
              <a:rPr lang="es-MX" sz="2400" dirty="0" smtClean="0">
                <a:latin typeface="Arial" charset="0"/>
                <a:cs typeface="Arial" charset="0"/>
              </a:rPr>
              <a:t>: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A diferencia del caso anterior, solo hay que indicar el tipo de evento para el cual debe ejecutarse la función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780928"/>
            <a:ext cx="7809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 smtClean="0">
                <a:cs typeface="Arial" charset="0"/>
              </a:rPr>
              <a:t>$("</a:t>
            </a:r>
            <a:r>
              <a:rPr lang="es-MX" sz="2400" b="1" dirty="0">
                <a:cs typeface="Arial" charset="0"/>
              </a:rPr>
              <a:t>a").</a:t>
            </a:r>
            <a:r>
              <a:rPr lang="es-MX" sz="2400" b="1" dirty="0" err="1">
                <a:cs typeface="Arial" charset="0"/>
              </a:rPr>
              <a:t>bind</a:t>
            </a:r>
            <a:r>
              <a:rPr lang="es-MX" sz="2400" b="1" dirty="0">
                <a:cs typeface="Arial" charset="0"/>
              </a:rPr>
              <a:t>("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", 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err="1" smtClean="0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("Se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link");</a:t>
            </a:r>
          </a:p>
          <a:p>
            <a:pPr marL="0" indent="0">
              <a:buNone/>
            </a:pPr>
            <a:r>
              <a:rPr lang="es-MX" sz="2400" b="1" dirty="0" smtClean="0">
                <a:cs typeface="Arial" charset="0"/>
              </a:rPr>
              <a:t>});</a:t>
            </a:r>
            <a:endParaRPr lang="es-MX" sz="24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Dentro de la función </a:t>
            </a:r>
            <a:r>
              <a:rPr lang="es-MX" sz="2400" b="1" dirty="0" err="1" smtClean="0">
                <a:latin typeface="Arial" charset="0"/>
                <a:cs typeface="Arial" charset="0"/>
              </a:rPr>
              <a:t>bind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el contexto cambia, por lo cual la variable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dirty="0" smtClean="0">
                <a:latin typeface="Arial" charset="0"/>
                <a:cs typeface="Arial" charset="0"/>
              </a:rPr>
              <a:t> adquiere un nuevo valor.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En este caso,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hace referencia al botón </a:t>
            </a:r>
            <a:r>
              <a:rPr lang="es-MX" sz="2400" dirty="0" err="1" smtClean="0">
                <a:latin typeface="Arial" charset="0"/>
                <a:cs typeface="Arial" charset="0"/>
              </a:rPr>
              <a:t>clickeado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Mediante el objeto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es posible saber específicamente qué elemento fue sobre el cual el usuario produjo el evento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7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82545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nos permite cargar una página de manera dinámica mediante AJAX(</a:t>
            </a:r>
            <a:r>
              <a:rPr lang="es-AR" sz="2000" i="1" dirty="0" err="1"/>
              <a:t>Asynchronous</a:t>
            </a:r>
            <a:r>
              <a:rPr lang="es-AR" sz="2000" i="1" dirty="0"/>
              <a:t> JavaScript And </a:t>
            </a:r>
            <a:r>
              <a:rPr lang="es-AR" sz="2000" i="1" dirty="0" smtClean="0"/>
              <a:t>XML</a:t>
            </a:r>
            <a:r>
              <a:rPr lang="es-AR" sz="2000" dirty="0" smtClean="0"/>
              <a:t>)</a:t>
            </a:r>
            <a:r>
              <a:rPr lang="es-MX" sz="2000" dirty="0" smtClean="0">
                <a:latin typeface="Arial" charset="0"/>
                <a:cs typeface="Arial" charset="0"/>
              </a:rPr>
              <a:t>, ya sea para obtener datos específicos o para poder recuperar una vista de una página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 marL="400050" lvl="1" indent="0">
              <a:buNone/>
            </a:pPr>
            <a:r>
              <a:rPr lang="es-AR" sz="1600" dirty="0"/>
              <a:t>$('#</a:t>
            </a:r>
            <a:r>
              <a:rPr lang="es-AR" sz="1600" dirty="0" err="1"/>
              <a:t>result</a:t>
            </a:r>
            <a:r>
              <a:rPr lang="es-AR" sz="1600" dirty="0"/>
              <a:t>').load</a:t>
            </a:r>
            <a:r>
              <a:rPr lang="es-AR" sz="1600" dirty="0" smtClean="0"/>
              <a:t>(</a:t>
            </a:r>
          </a:p>
          <a:p>
            <a:pPr marL="400050" lvl="1" indent="0">
              <a:buNone/>
            </a:pPr>
            <a:r>
              <a:rPr lang="es-AR" dirty="0"/>
              <a:t>	</a:t>
            </a:r>
            <a:r>
              <a:rPr lang="es-AR" sz="1600" dirty="0" smtClean="0"/>
              <a:t>'</a:t>
            </a:r>
            <a:r>
              <a:rPr lang="es-AR" sz="1600" dirty="0" err="1" smtClean="0"/>
              <a:t>ajax</a:t>
            </a:r>
            <a:r>
              <a:rPr lang="es-AR" sz="1600" dirty="0" smtClean="0"/>
              <a:t>/test.html</a:t>
            </a:r>
            <a:r>
              <a:rPr lang="es-AR" sz="1600" dirty="0"/>
              <a:t>', </a:t>
            </a:r>
            <a:endParaRPr lang="es-AR" sz="1600" dirty="0" smtClean="0"/>
          </a:p>
          <a:p>
            <a:pPr marL="400050" lvl="1" indent="0">
              <a:buNone/>
            </a:pPr>
            <a:r>
              <a:rPr lang="es-AR" dirty="0"/>
              <a:t>	</a:t>
            </a:r>
            <a:r>
              <a:rPr lang="es-AR" sz="1600" dirty="0" err="1" smtClean="0"/>
              <a:t>function</a:t>
            </a:r>
            <a:r>
              <a:rPr lang="es-AR" sz="1600" dirty="0"/>
              <a:t>() {</a:t>
            </a:r>
          </a:p>
          <a:p>
            <a:pPr marL="400050" lvl="1" indent="0">
              <a:buNone/>
            </a:pPr>
            <a:r>
              <a:rPr lang="es-AR" sz="1600" dirty="0" smtClean="0"/>
              <a:t>		</a:t>
            </a:r>
            <a:r>
              <a:rPr lang="es-AR" sz="1600" dirty="0" err="1" smtClean="0"/>
              <a:t>alert</a:t>
            </a:r>
            <a:r>
              <a:rPr lang="es-AR" sz="1600" dirty="0" smtClean="0"/>
              <a:t>(‘Se finalizó la carga de la página');</a:t>
            </a:r>
            <a:endParaRPr lang="es-AR" sz="1600" dirty="0"/>
          </a:p>
          <a:p>
            <a:pPr marL="400050" lvl="1" indent="0">
              <a:buNone/>
            </a:pPr>
            <a:r>
              <a:rPr lang="es-AR" sz="1600" dirty="0" smtClean="0"/>
              <a:t>	}</a:t>
            </a:r>
          </a:p>
          <a:p>
            <a:pPr marL="400050" lvl="1" indent="0">
              <a:buNone/>
            </a:pPr>
            <a:r>
              <a:rPr lang="es-AR" sz="1600" dirty="0" smtClean="0"/>
              <a:t>);</a:t>
            </a:r>
          </a:p>
          <a:p>
            <a:pPr marL="400050" lvl="1" indent="0">
              <a:buNone/>
            </a:pPr>
            <a:endParaRPr lang="es-AR" sz="1600" dirty="0"/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A la función se le puede enviar datos como parámetro para enviar al servidor, además de una función que debe ser ejecutada cuando se finalice correctamente el pedido AJAX</a:t>
            </a: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 smtClean="0">
              <a:latin typeface="Arial" charset="0"/>
              <a:cs typeface="Arial" charset="0"/>
            </a:endParaRPr>
          </a:p>
          <a:p>
            <a:pPr lvl="1"/>
            <a:endParaRPr lang="es-MX" sz="18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331640" y="3212976"/>
            <a:ext cx="1510613" cy="28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059832" y="33226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tx2"/>
                </a:solidFill>
              </a:rPr>
              <a:t>Pagina que se cargara</a:t>
            </a:r>
            <a:endParaRPr lang="es-AR" sz="1600" b="1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1640" y="3661174"/>
            <a:ext cx="4680520" cy="847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6122854" y="362348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Función que se ejecutara al terminar de cargar la pagina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99592" y="2805906"/>
            <a:ext cx="1368152" cy="341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257129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00B050"/>
                </a:solidFill>
              </a:rPr>
              <a:t>Id del elemento en donde se insertara lo cargado</a:t>
            </a:r>
            <a:endParaRPr lang="es-A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46541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Los datos deben ser enviados en la notación JSON.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AR" sz="2000" dirty="0"/>
              <a:t>$.</a:t>
            </a:r>
            <a:r>
              <a:rPr lang="es-AR" sz="2000" b="1" dirty="0" err="1"/>
              <a:t>ajax</a:t>
            </a:r>
            <a:r>
              <a:rPr lang="es-AR" sz="2000" dirty="0"/>
              <a:t>({</a:t>
            </a:r>
          </a:p>
          <a:p>
            <a:pPr marL="400050" lvl="1" indent="0">
              <a:buNone/>
            </a:pPr>
            <a:r>
              <a:rPr lang="es-AR" sz="1600" dirty="0" err="1"/>
              <a:t>type</a:t>
            </a:r>
            <a:r>
              <a:rPr lang="es-AR" sz="1600" dirty="0"/>
              <a:t>: "GET",</a:t>
            </a:r>
          </a:p>
          <a:p>
            <a:pPr marL="400050" lvl="1" indent="0">
              <a:buNone/>
            </a:pPr>
            <a:r>
              <a:rPr lang="es-AR" sz="1600" dirty="0"/>
              <a:t>url: "</a:t>
            </a:r>
            <a:r>
              <a:rPr lang="es-AR" sz="1600" dirty="0" smtClean="0"/>
              <a:t>test.html",</a:t>
            </a:r>
          </a:p>
          <a:p>
            <a:pPr marL="400050" lvl="1" indent="0">
              <a:buNone/>
            </a:pPr>
            <a:r>
              <a:rPr lang="es-AR" sz="1600" dirty="0" err="1"/>
              <a:t>a</a:t>
            </a:r>
            <a:r>
              <a:rPr lang="es-AR" sz="1600" dirty="0" err="1" smtClean="0"/>
              <a:t>sync</a:t>
            </a:r>
            <a:r>
              <a:rPr lang="es-AR" sz="1600" dirty="0" smtClean="0"/>
              <a:t>: false,</a:t>
            </a:r>
          </a:p>
          <a:p>
            <a:pPr marL="400050" lvl="1" indent="0">
              <a:buNone/>
            </a:pPr>
            <a:r>
              <a:rPr lang="es-AR" sz="1600" dirty="0" smtClean="0">
                <a:solidFill>
                  <a:srgbClr val="7030A0"/>
                </a:solidFill>
              </a:rPr>
              <a:t>data: </a:t>
            </a:r>
            <a:r>
              <a:rPr lang="es-AR" sz="1600" i="1" dirty="0" smtClean="0">
                <a:solidFill>
                  <a:srgbClr val="7030A0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	</a:t>
            </a:r>
            <a:r>
              <a:rPr lang="es-AR" sz="1600" i="1" dirty="0" smtClean="0">
                <a:solidFill>
                  <a:srgbClr val="7030A0"/>
                </a:solidFill>
              </a:rPr>
              <a:t>“</a:t>
            </a:r>
            <a:r>
              <a:rPr lang="es-AR" sz="1600" i="1" dirty="0" err="1" smtClean="0">
                <a:solidFill>
                  <a:srgbClr val="7030A0"/>
                </a:solidFill>
              </a:rPr>
              <a:t>idUsuario</a:t>
            </a:r>
            <a:r>
              <a:rPr lang="es-AR" sz="1600" i="1" dirty="0" smtClean="0">
                <a:solidFill>
                  <a:srgbClr val="7030A0"/>
                </a:solidFill>
              </a:rPr>
              <a:t>” : 40,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	</a:t>
            </a:r>
            <a:r>
              <a:rPr lang="es-AR" sz="1600" i="1" dirty="0" smtClean="0">
                <a:solidFill>
                  <a:srgbClr val="7030A0"/>
                </a:solidFill>
              </a:rPr>
              <a:t>“</a:t>
            </a:r>
            <a:r>
              <a:rPr lang="es-AR" sz="1600" i="1" dirty="0" err="1" smtClean="0">
                <a:solidFill>
                  <a:srgbClr val="7030A0"/>
                </a:solidFill>
              </a:rPr>
              <a:t>nombreUsuario</a:t>
            </a:r>
            <a:r>
              <a:rPr lang="es-AR" sz="1600" i="1" dirty="0" smtClean="0">
                <a:solidFill>
                  <a:srgbClr val="7030A0"/>
                </a:solidFill>
              </a:rPr>
              <a:t>”: Pepe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}</a:t>
            </a:r>
            <a:endParaRPr lang="es-AR" sz="16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AR" sz="2000" dirty="0" smtClean="0"/>
              <a:t>});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 smtClean="0">
              <a:latin typeface="Arial" charset="0"/>
              <a:cs typeface="Arial" charset="0"/>
            </a:endParaRPr>
          </a:p>
          <a:p>
            <a:pPr lvl="1"/>
            <a:endParaRPr lang="es-MX" sz="18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37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827584" y="3690505"/>
            <a:ext cx="2952328" cy="118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067944" y="411522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7030A0"/>
                </a:solidFill>
              </a:rPr>
              <a:t>Objeto JSON</a:t>
            </a:r>
            <a:endParaRPr lang="es-AR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4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4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124744"/>
            <a:ext cx="8208962" cy="5544616"/>
          </a:xfrm>
        </p:spPr>
        <p:txBody>
          <a:bodyPr/>
          <a:lstStyle/>
          <a:p>
            <a:r>
              <a:rPr lang="es-MX" sz="2200" dirty="0" smtClean="0">
                <a:latin typeface="Arial" charset="0"/>
                <a:cs typeface="Arial" charset="0"/>
              </a:rPr>
              <a:t>Nos permite la manipulación del DOM de una manera más simple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 smtClean="0">
                <a:latin typeface="Arial" charset="0"/>
                <a:cs typeface="Arial" charset="0"/>
              </a:rPr>
              <a:t>Efectos sobre la interfaz del usuario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 smtClean="0">
                <a:latin typeface="Arial" charset="0"/>
                <a:cs typeface="Arial" charset="0"/>
              </a:rPr>
              <a:t>Validaciones de formulario</a:t>
            </a:r>
          </a:p>
          <a:p>
            <a:endParaRPr lang="es-MX" sz="2200" dirty="0" smtClean="0">
              <a:latin typeface="Arial" charset="0"/>
              <a:cs typeface="Arial" charset="0"/>
            </a:endParaRPr>
          </a:p>
          <a:p>
            <a:r>
              <a:rPr lang="es-MX" sz="2200" dirty="0">
                <a:latin typeface="Arial" charset="0"/>
                <a:cs typeface="Arial" charset="0"/>
              </a:rPr>
              <a:t>Nos permite abstraernos de los diferentes navegadores ofreciendo una misma solución para todos ellos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>
                <a:latin typeface="Arial" charset="0"/>
                <a:cs typeface="Arial" charset="0"/>
              </a:rPr>
              <a:t>Nos permite realizar fácilmente pedidos AJAX hacia el servidor para poder enviar y recibir información de manera de manera asincrónica</a:t>
            </a:r>
          </a:p>
          <a:p>
            <a:endParaRPr lang="es-MX" sz="2200" dirty="0" smtClean="0">
              <a:latin typeface="Arial" charset="0"/>
              <a:cs typeface="Arial" charset="0"/>
            </a:endParaRPr>
          </a:p>
          <a:p>
            <a:endParaRPr lang="es-MX" sz="2200" dirty="0">
              <a:latin typeface="Arial" charset="0"/>
              <a:cs typeface="Arial" charset="0"/>
            </a:endParaRPr>
          </a:p>
          <a:p>
            <a:endParaRPr lang="es-MX" sz="22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33852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provee una variedad de funciones que pueden resultar útiles: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propertyName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propertyName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 el valor de una propiedad de CSS del elemento en cuestión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5301208"/>
            <a:ext cx="3637534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000" dirty="0"/>
              <a:t>$(“div”).</a:t>
            </a:r>
            <a:r>
              <a:rPr lang="es-AR" sz="2000" dirty="0" err="1"/>
              <a:t>css</a:t>
            </a:r>
            <a:r>
              <a:rPr lang="es-AR" sz="2000" dirty="0"/>
              <a:t>( "</a:t>
            </a:r>
            <a:r>
              <a:rPr lang="es-AR" sz="2000" dirty="0" err="1"/>
              <a:t>width</a:t>
            </a:r>
            <a:r>
              <a:rPr lang="es-AR" sz="2000" dirty="0"/>
              <a:t>", "200px" </a:t>
            </a:r>
            <a:r>
              <a:rPr lang="es-AR" sz="2000" dirty="0" smtClean="0"/>
              <a:t>);</a:t>
            </a:r>
            <a:endParaRPr lang="es-MX" sz="20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.val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.val(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respectivamente, un valor a un elemento de formulario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4197647"/>
            <a:ext cx="544206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dirty="0" err="1" smtClean="0"/>
              <a:t>var</a:t>
            </a:r>
            <a:r>
              <a:rPr lang="es-AR" sz="2400" dirty="0" smtClean="0"/>
              <a:t> </a:t>
            </a:r>
            <a:r>
              <a:rPr lang="es-AR" sz="2400" dirty="0" err="1"/>
              <a:t>text</a:t>
            </a:r>
            <a:r>
              <a:rPr lang="es-AR" sz="2400" dirty="0"/>
              <a:t> = $("</a:t>
            </a:r>
            <a:r>
              <a:rPr lang="es-AR" sz="2400" dirty="0" err="1"/>
              <a:t>input#cajaDeTexto</a:t>
            </a:r>
            <a:r>
              <a:rPr lang="es-AR" sz="2400" dirty="0"/>
              <a:t>").val();</a:t>
            </a:r>
          </a:p>
          <a:p>
            <a:r>
              <a:rPr lang="es-AR" sz="2400" dirty="0" err="1" smtClean="0"/>
              <a:t>text</a:t>
            </a:r>
            <a:r>
              <a:rPr lang="es-AR" sz="2400" dirty="0" smtClean="0"/>
              <a:t> </a:t>
            </a:r>
            <a:r>
              <a:rPr lang="es-AR" sz="2400" dirty="0"/>
              <a:t>+= " Texto";</a:t>
            </a:r>
          </a:p>
          <a:p>
            <a:r>
              <a:rPr lang="es-AR" sz="2400" dirty="0" smtClean="0"/>
              <a:t>$("</a:t>
            </a:r>
            <a:r>
              <a:rPr lang="es-AR" sz="2400" dirty="0" err="1"/>
              <a:t>input#cajaDeTexto</a:t>
            </a:r>
            <a:r>
              <a:rPr lang="es-AR" sz="2400" dirty="0"/>
              <a:t>").val(</a:t>
            </a:r>
            <a:r>
              <a:rPr lang="es-AR" sz="2400" dirty="0" err="1"/>
              <a:t>text</a:t>
            </a:r>
            <a:r>
              <a:rPr lang="es-A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1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htmlString</a:t>
            </a: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respectivamente, el código HTML de un elemento de la página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4197647"/>
            <a:ext cx="758252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dirty="0" smtClean="0"/>
              <a:t>$(“</a:t>
            </a:r>
            <a:r>
              <a:rPr lang="es-AR" sz="2400" dirty="0" err="1" smtClean="0"/>
              <a:t>div#contenedor</a:t>
            </a:r>
            <a:r>
              <a:rPr lang="es-AR" sz="2400" dirty="0" smtClean="0"/>
              <a:t>”).</a:t>
            </a:r>
            <a:r>
              <a:rPr lang="es-AR" sz="2400" dirty="0" err="1" smtClean="0"/>
              <a:t>html</a:t>
            </a:r>
            <a:r>
              <a:rPr lang="es-AR" sz="2400" dirty="0" smtClean="0"/>
              <a:t>(“&lt;</a:t>
            </a:r>
            <a:r>
              <a:rPr lang="es-AR" sz="2400" dirty="0" err="1" smtClean="0"/>
              <a:t>span</a:t>
            </a:r>
            <a:r>
              <a:rPr lang="es-AR" sz="2400" dirty="0" smtClean="0"/>
              <a:t>&gt;Contenido&lt;/</a:t>
            </a:r>
            <a:r>
              <a:rPr lang="es-AR" sz="2400" dirty="0" err="1" smtClean="0"/>
              <a:t>span</a:t>
            </a:r>
            <a:r>
              <a:rPr lang="es-AR" sz="2400" dirty="0" smtClean="0"/>
              <a:t>&gt;”);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01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textString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 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 el texto que es contenido por un elemento de la página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335487"/>
            <a:ext cx="619268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Notar la diferencia entre el .</a:t>
            </a:r>
            <a:r>
              <a:rPr lang="es-AR" sz="2400" dirty="0" err="1" smtClean="0">
                <a:solidFill>
                  <a:srgbClr val="FF0000"/>
                </a:solidFill>
              </a:rPr>
              <a:t>text</a:t>
            </a:r>
            <a:r>
              <a:rPr lang="es-AR" sz="2400" dirty="0" smtClean="0">
                <a:solidFill>
                  <a:srgbClr val="FF0000"/>
                </a:solidFill>
              </a:rPr>
              <a:t>() y el .</a:t>
            </a:r>
            <a:r>
              <a:rPr lang="es-AR" sz="2400" dirty="0" err="1" smtClean="0">
                <a:solidFill>
                  <a:srgbClr val="FF0000"/>
                </a:solidFill>
              </a:rPr>
              <a:t>html</a:t>
            </a:r>
            <a:r>
              <a:rPr lang="es-AR" sz="2400" dirty="0" smtClean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82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prev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un elemento hermano que se encuentre en una posición anterior o posterior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44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652120" y="45307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652120" y="5498246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51638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515719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$(“.</a:t>
            </a:r>
            <a:r>
              <a:rPr lang="es-AR" b="1" dirty="0" err="1" smtClean="0"/>
              <a:t>claseElemento</a:t>
            </a:r>
            <a:r>
              <a:rPr lang="es-AR" b="1" dirty="0" smtClean="0"/>
              <a:t>”).</a:t>
            </a:r>
            <a:r>
              <a:rPr lang="es-AR" b="1" dirty="0" err="1" smtClean="0"/>
              <a:t>next</a:t>
            </a:r>
            <a:r>
              <a:rPr lang="es-AR" b="1" dirty="0" smtClean="0"/>
              <a:t>();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759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.show()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ocultar o mostrar un elemento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45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652120" y="45307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&lt;div </a:t>
            </a:r>
            <a:r>
              <a:rPr lang="es-AR" sz="1200" b="1" dirty="0" err="1" smtClean="0"/>
              <a:t>class</a:t>
            </a:r>
            <a:r>
              <a:rPr lang="es-AR" sz="1200" b="1" dirty="0" smtClean="0"/>
              <a:t>=“</a:t>
            </a:r>
            <a:r>
              <a:rPr lang="es-AR" sz="1200" b="1" dirty="0" err="1" smtClean="0"/>
              <a:t>claseElemento</a:t>
            </a:r>
            <a:r>
              <a:rPr lang="es-AR" sz="1200" b="1" dirty="0" smtClean="0"/>
              <a:t>”&gt;</a:t>
            </a:r>
            <a:endParaRPr lang="es-AR" sz="1200" b="1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5498246"/>
            <a:ext cx="2880320" cy="482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5163839"/>
            <a:ext cx="19511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&lt;div </a:t>
            </a:r>
            <a:r>
              <a:rPr lang="es-AR" sz="1200" b="1" dirty="0">
                <a:solidFill>
                  <a:schemeClr val="bg1"/>
                </a:solidFill>
              </a:rPr>
              <a:t>id=“</a:t>
            </a:r>
            <a:r>
              <a:rPr lang="es-AR" sz="1200" b="1" dirty="0" err="1" smtClean="0">
                <a:solidFill>
                  <a:schemeClr val="bg1"/>
                </a:solidFill>
              </a:rPr>
              <a:t>datosCliente</a:t>
            </a:r>
            <a:r>
              <a:rPr lang="es-AR" sz="1200" b="1" dirty="0">
                <a:solidFill>
                  <a:schemeClr val="bg1"/>
                </a:solidFill>
              </a:rPr>
              <a:t>”</a:t>
            </a:r>
            <a:r>
              <a:rPr lang="es-AR" sz="1200" b="1" dirty="0" smtClean="0">
                <a:solidFill>
                  <a:schemeClr val="bg1"/>
                </a:solidFill>
              </a:rPr>
              <a:t>&gt;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80049" y="453077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$(“.</a:t>
            </a:r>
            <a:r>
              <a:rPr lang="es-AR" b="1" dirty="0" err="1" smtClean="0"/>
              <a:t>claseElemento</a:t>
            </a:r>
            <a:r>
              <a:rPr lang="es-AR" b="1" dirty="0" smtClean="0"/>
              <a:t>”).</a:t>
            </a:r>
            <a:r>
              <a:rPr lang="es-AR" b="1" dirty="0" err="1" smtClean="0"/>
              <a:t>hide</a:t>
            </a:r>
            <a:r>
              <a:rPr lang="es-AR" b="1" dirty="0" smtClean="0"/>
              <a:t>();</a:t>
            </a:r>
            <a:endParaRPr lang="es-AR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980050" y="543881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$(“#</a:t>
            </a:r>
            <a:r>
              <a:rPr lang="es-AR" b="1" dirty="0" err="1" smtClean="0"/>
              <a:t>datosCliente</a:t>
            </a:r>
            <a:r>
              <a:rPr lang="es-AR" b="1" dirty="0" smtClean="0"/>
              <a:t>”).show();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330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75A5D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5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 [,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])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insertar contenido al final de cada uno de los elementos seleccionados por el selector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652120" y="4483487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414908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4376454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$(“</a:t>
            </a:r>
            <a:r>
              <a:rPr lang="es-AR" b="1" dirty="0" err="1" smtClean="0"/>
              <a:t>body</a:t>
            </a:r>
            <a:r>
              <a:rPr lang="es-AR" b="1" dirty="0" smtClean="0"/>
              <a:t>”).</a:t>
            </a:r>
            <a:r>
              <a:rPr lang="es-AR" b="1" dirty="0" err="1" smtClean="0"/>
              <a:t>append</a:t>
            </a:r>
            <a:r>
              <a:rPr lang="es-AR" b="1" dirty="0" smtClean="0"/>
              <a:t>(</a:t>
            </a:r>
          </a:p>
          <a:p>
            <a:r>
              <a:rPr lang="es-AR" b="1" dirty="0" smtClean="0"/>
              <a:t>“&lt;div id=‘</a:t>
            </a:r>
            <a:r>
              <a:rPr lang="es-AR" b="1" dirty="0" err="1" smtClean="0"/>
              <a:t>divAgregado</a:t>
            </a:r>
            <a:r>
              <a:rPr lang="es-AR" b="1" dirty="0" smtClean="0"/>
              <a:t>’&gt;&lt;/div&gt;”);</a:t>
            </a:r>
            <a:endParaRPr lang="es-AR" b="1" dirty="0"/>
          </a:p>
        </p:txBody>
      </p:sp>
      <p:sp>
        <p:nvSpPr>
          <p:cNvPr id="16" name="15 Rectángulo"/>
          <p:cNvSpPr/>
          <p:nvPr/>
        </p:nvSpPr>
        <p:spPr>
          <a:xfrm>
            <a:off x="5652120" y="5590527"/>
            <a:ext cx="2880320" cy="48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46935" y="5256120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FF0000"/>
                </a:solidFill>
              </a:rPr>
              <a:t>&lt;div id=“</a:t>
            </a:r>
            <a:r>
              <a:rPr lang="es-AR" sz="1200" b="1" dirty="0" err="1" smtClean="0">
                <a:solidFill>
                  <a:srgbClr val="FF0000"/>
                </a:solidFill>
              </a:rPr>
              <a:t>divAgregado</a:t>
            </a:r>
            <a:r>
              <a:rPr lang="es-AR" sz="1200" b="1" dirty="0" smtClean="0">
                <a:solidFill>
                  <a:srgbClr val="FF0000"/>
                </a:solidFill>
              </a:rPr>
              <a:t>”&gt;</a:t>
            </a:r>
            <a:endParaRPr lang="es-A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511461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nos permite encadenar las llamadas a las funciones.</a:t>
            </a:r>
          </a:p>
          <a:p>
            <a:pPr marL="0" indent="0">
              <a:buNone/>
            </a:pP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Esto es debido a que la función retorna el objeto de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Un ejemplo seria:</a:t>
            </a:r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endParaRPr lang="es-AR" sz="2000" i="1" dirty="0"/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endParaRPr lang="es-AR" sz="2000" i="1" dirty="0"/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r>
              <a:rPr lang="es-AR" sz="2000" i="1" dirty="0" smtClean="0"/>
              <a:t>$(“#</a:t>
            </a:r>
            <a:r>
              <a:rPr lang="es-AR" sz="2000" i="1" dirty="0" err="1"/>
              <a:t>claseElemento</a:t>
            </a:r>
            <a:r>
              <a:rPr lang="es-AR" sz="2000" i="1" dirty="0" smtClean="0"/>
              <a:t>”)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AR" sz="1800" i="1" dirty="0" smtClean="0"/>
          </a:p>
          <a:p>
            <a:pPr marL="0" indent="0">
              <a:buNone/>
            </a:pPr>
            <a:endParaRPr lang="es-AR" sz="1800" i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AR" sz="1800" i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1800" i="1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1076672"/>
          </a:xfrm>
          <a:ln/>
        </p:spPr>
        <p:txBody>
          <a:bodyPr/>
          <a:lstStyle/>
          <a:p>
            <a:pPr algn="l"/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dirty="0">
                <a:solidFill>
                  <a:schemeClr val="accent1"/>
                </a:solidFill>
                <a:latin typeface="Arial" charset="0"/>
                <a:cs typeface="Arial" charset="0"/>
              </a:rPr>
              <a:t>Encadenamiento de funciones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47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148064" y="4150210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436096" y="4675920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099305" y="381165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430911" y="4341513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36096" y="5643392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430911" y="530898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&lt;div&gt;</a:t>
            </a:r>
            <a:endParaRPr lang="es-AR" sz="1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700000" y="500400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.</a:t>
            </a:r>
            <a:r>
              <a:rPr lang="es-AR" sz="2000" i="1" dirty="0" err="1" smtClean="0"/>
              <a:t>next</a:t>
            </a:r>
            <a:r>
              <a:rPr lang="es-AR" sz="2000" i="1" dirty="0" smtClean="0"/>
              <a:t>()</a:t>
            </a:r>
            <a:endParaRPr lang="es-AR" sz="20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420000" y="5004000"/>
            <a:ext cx="1296144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.</a:t>
            </a:r>
            <a:r>
              <a:rPr lang="es-AR" sz="2000" i="1" dirty="0" err="1" smtClean="0"/>
              <a:t>hide</a:t>
            </a:r>
            <a:r>
              <a:rPr lang="es-AR" sz="2000" i="1" dirty="0" smtClean="0"/>
              <a:t>();</a:t>
            </a:r>
            <a:endParaRPr lang="es-AR" sz="2000" i="1" dirty="0"/>
          </a:p>
        </p:txBody>
      </p:sp>
    </p:spTree>
    <p:extLst>
      <p:ext uri="{BB962C8B-B14F-4D97-AF65-F5344CB8AC3E}">
        <p14:creationId xmlns:p14="http://schemas.microsoft.com/office/powerpoint/2010/main" val="38877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CD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CD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3" grpId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¿Por qué se utiliza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?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Es liviano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Soporte para navegadores desde versiones antiguas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Provee una sintaxis similar a CSS en los selectores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Gran variedad de </a:t>
            </a:r>
            <a:r>
              <a:rPr lang="es-MX" sz="2000" dirty="0" err="1" smtClean="0">
                <a:latin typeface="Arial" charset="0"/>
                <a:cs typeface="Arial" charset="0"/>
              </a:rPr>
              <a:t>plugins</a:t>
            </a:r>
            <a:r>
              <a:rPr lang="es-MX" sz="2000" dirty="0" smtClean="0">
                <a:latin typeface="Arial" charset="0"/>
                <a:cs typeface="Arial" charset="0"/>
              </a:rPr>
              <a:t> basados en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endParaRPr lang="es-MX" sz="2000" dirty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Importancia de separar la estructura de la página de su apariencia </a:t>
            </a:r>
          </a:p>
          <a:p>
            <a:pPr lvl="1"/>
            <a:endParaRPr lang="es-MX" sz="20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6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9552" y="1932260"/>
            <a:ext cx="33615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Comportamiento</a:t>
            </a: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 y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Contenido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514748" y="2694260"/>
            <a:ext cx="1689100" cy="1358900"/>
            <a:chOff x="40" y="0"/>
            <a:chExt cx="1064" cy="856"/>
          </a:xfrm>
        </p:grpSpPr>
        <p:sp>
          <p:nvSpPr>
            <p:cNvPr id="19" name="AutoShape 13"/>
            <p:cNvSpPr>
              <a:spLocks/>
            </p:cNvSpPr>
            <p:nvPr/>
          </p:nvSpPr>
          <p:spPr bwMode="auto">
            <a:xfrm>
              <a:off x="40" y="0"/>
              <a:ext cx="1064" cy="856"/>
            </a:xfrm>
            <a:prstGeom prst="roundRect">
              <a:avLst>
                <a:gd name="adj" fmla="val 1494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0" name="Rectangle 14"/>
            <p:cNvSpPr>
              <a:spLocks/>
            </p:cNvSpPr>
            <p:nvPr/>
          </p:nvSpPr>
          <p:spPr bwMode="auto">
            <a:xfrm>
              <a:off x="195" y="317"/>
              <a:ext cx="75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index.html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4788024" y="1772816"/>
            <a:ext cx="114300" cy="4737100"/>
            <a:chOff x="0" y="0"/>
            <a:chExt cx="72" cy="2984"/>
          </a:xfrm>
        </p:grpSpPr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13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24" name="Rectangle 19"/>
          <p:cNvSpPr>
            <a:spLocks/>
          </p:cNvSpPr>
          <p:nvPr/>
        </p:nvSpPr>
        <p:spPr bwMode="auto">
          <a:xfrm>
            <a:off x="6191324" y="1932260"/>
            <a:ext cx="219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Presentación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411292" y="2694260"/>
            <a:ext cx="1689100" cy="1358900"/>
            <a:chOff x="0" y="0"/>
            <a:chExt cx="1064" cy="8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7" name="Rectangle 21"/>
            <p:cNvSpPr>
              <a:spLocks/>
            </p:cNvSpPr>
            <p:nvPr/>
          </p:nvSpPr>
          <p:spPr bwMode="auto">
            <a:xfrm>
              <a:off x="204" y="317"/>
              <a:ext cx="651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style.css</a:t>
              </a: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411760" y="1150539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u="sng" dirty="0" err="1" smtClean="0"/>
              <a:t>Javascript</a:t>
            </a:r>
            <a:r>
              <a:rPr lang="es-AR" b="1" u="sng" dirty="0" smtClean="0"/>
              <a:t> </a:t>
            </a:r>
            <a:r>
              <a:rPr lang="es-AR" sz="2800" b="1" u="sng" dirty="0" smtClean="0"/>
              <a:t>obstructivo</a:t>
            </a:r>
            <a:endParaRPr lang="es-A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2" y="4523060"/>
            <a:ext cx="3457629" cy="128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71" y="4523060"/>
            <a:ext cx="3052203" cy="128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6725" y="2492896"/>
            <a:ext cx="1344613" cy="1058615"/>
            <a:chOff x="0" y="0"/>
            <a:chExt cx="1064" cy="856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223" y="317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 smtClean="0">
                  <a:solidFill>
                    <a:schemeClr val="bg1"/>
                  </a:solidFill>
                  <a:ea typeface="Courier" charset="0"/>
                  <a:cs typeface="Courier" charset="0"/>
                </a:rPr>
                <a:t>jquery.js</a:t>
              </a:r>
              <a:endParaRPr lang="en-US" dirty="0">
                <a:solidFill>
                  <a:schemeClr val="bg1"/>
                </a:solidFill>
                <a:ea typeface="Courier" charset="0"/>
                <a:cs typeface="Courier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6724" y="4005064"/>
            <a:ext cx="1344613" cy="972768"/>
            <a:chOff x="0" y="0"/>
            <a:chExt cx="1064" cy="856"/>
          </a:xfrm>
        </p:grpSpPr>
        <p:sp>
          <p:nvSpPr>
            <p:cNvPr id="11" name="AutoShape 5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>
                <a:solidFill>
                  <a:schemeClr val="bg1"/>
                </a:solidFill>
              </a:endParaRP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182" y="317"/>
              <a:ext cx="70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custom.js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735263" y="1932260"/>
            <a:ext cx="114300" cy="4737100"/>
            <a:chOff x="0" y="0"/>
            <a:chExt cx="72" cy="2984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0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16" name="Rectangle 11"/>
          <p:cNvSpPr>
            <a:spLocks/>
          </p:cNvSpPr>
          <p:nvPr/>
        </p:nvSpPr>
        <p:spPr bwMode="auto">
          <a:xfrm>
            <a:off x="403028" y="2009660"/>
            <a:ext cx="1846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 err="1" smtClean="0">
                <a:ea typeface="Courier" charset="0"/>
                <a:cs typeface="Courier" charset="0"/>
              </a:rPr>
              <a:t>Comportamiento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3685604" y="1932260"/>
            <a:ext cx="152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Contenido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773859" y="2636912"/>
            <a:ext cx="1446213" cy="1224136"/>
            <a:chOff x="40" y="0"/>
            <a:chExt cx="1064" cy="856"/>
          </a:xfrm>
        </p:grpSpPr>
        <p:sp>
          <p:nvSpPr>
            <p:cNvPr id="19" name="AutoShape 13"/>
            <p:cNvSpPr>
              <a:spLocks/>
            </p:cNvSpPr>
            <p:nvPr/>
          </p:nvSpPr>
          <p:spPr bwMode="auto">
            <a:xfrm>
              <a:off x="40" y="0"/>
              <a:ext cx="1064" cy="856"/>
            </a:xfrm>
            <a:prstGeom prst="roundRect">
              <a:avLst>
                <a:gd name="adj" fmla="val 1494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0" name="Rectangle 14"/>
            <p:cNvSpPr>
              <a:spLocks/>
            </p:cNvSpPr>
            <p:nvPr/>
          </p:nvSpPr>
          <p:spPr bwMode="auto">
            <a:xfrm>
              <a:off x="195" y="317"/>
              <a:ext cx="75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index.html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617940" y="1932260"/>
            <a:ext cx="114300" cy="4737100"/>
            <a:chOff x="0" y="0"/>
            <a:chExt cx="72" cy="2984"/>
          </a:xfrm>
        </p:grpSpPr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13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24" name="Rectangle 19"/>
          <p:cNvSpPr>
            <a:spLocks/>
          </p:cNvSpPr>
          <p:nvPr/>
        </p:nvSpPr>
        <p:spPr bwMode="auto">
          <a:xfrm>
            <a:off x="6881341" y="1932260"/>
            <a:ext cx="219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Presentación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135341" y="2694260"/>
            <a:ext cx="1689100" cy="1358900"/>
            <a:chOff x="0" y="0"/>
            <a:chExt cx="1064" cy="856"/>
          </a:xfrm>
        </p:grpSpPr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7" name="Rectangle 21"/>
            <p:cNvSpPr>
              <a:spLocks/>
            </p:cNvSpPr>
            <p:nvPr/>
          </p:nvSpPr>
          <p:spPr bwMode="auto">
            <a:xfrm>
              <a:off x="204" y="317"/>
              <a:ext cx="65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style.css</a:t>
              </a: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195736" y="1150539"/>
            <a:ext cx="452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u="sng" dirty="0" err="1" smtClean="0"/>
              <a:t>Javascript</a:t>
            </a:r>
            <a:r>
              <a:rPr lang="es-AR" sz="2800" b="1" u="sng" dirty="0" smtClean="0"/>
              <a:t> no</a:t>
            </a:r>
            <a:r>
              <a:rPr lang="es-AR" b="1" u="sng" dirty="0" smtClean="0"/>
              <a:t> </a:t>
            </a:r>
            <a:r>
              <a:rPr lang="es-AR" sz="2800" b="1" u="sng" dirty="0" smtClean="0"/>
              <a:t>obstructivo</a:t>
            </a:r>
            <a:endParaRPr lang="es-A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23060"/>
            <a:ext cx="3672408" cy="52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>
            <a:off x="851942" y="5001097"/>
            <a:ext cx="623714" cy="588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2007" y="5733256"/>
            <a:ext cx="255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Contiene el manejo del evento de </a:t>
            </a:r>
            <a:r>
              <a:rPr lang="es-AR" sz="1600" b="1" dirty="0" err="1" smtClean="0"/>
              <a:t>click</a:t>
            </a:r>
            <a:r>
              <a:rPr lang="es-AR" sz="1600" b="1" dirty="0" smtClean="0"/>
              <a:t> en el elemento de id </a:t>
            </a:r>
            <a:r>
              <a:rPr lang="es-AR" sz="1600" b="1" dirty="0" err="1" smtClean="0"/>
              <a:t>miBoton</a:t>
            </a:r>
            <a:endParaRPr lang="es-AR" sz="1600" b="1" dirty="0"/>
          </a:p>
        </p:txBody>
      </p:sp>
      <p:sp>
        <p:nvSpPr>
          <p:cNvPr id="28" name="27 Nube"/>
          <p:cNvSpPr/>
          <p:nvPr/>
        </p:nvSpPr>
        <p:spPr>
          <a:xfrm>
            <a:off x="2735263" y="5733256"/>
            <a:ext cx="4068985" cy="1124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Observar </a:t>
            </a:r>
            <a:r>
              <a:rPr lang="es-AR" sz="1400" dirty="0" smtClean="0"/>
              <a:t>Ejemplo_js_noObstructivo.html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2588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Ocultar/Mostrar bloque con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&lt;a </a:t>
            </a:r>
            <a:r>
              <a:rPr lang="es-MX" sz="1800" dirty="0" err="1" smtClean="0">
                <a:latin typeface="Arial" charset="0"/>
                <a:cs typeface="Arial" charset="0"/>
              </a:rPr>
              <a:t>href</a:t>
            </a:r>
            <a:r>
              <a:rPr lang="es-MX" sz="1800" dirty="0" smtClean="0">
                <a:latin typeface="Arial" charset="0"/>
                <a:cs typeface="Arial" charset="0"/>
              </a:rPr>
              <a:t>="#" </a:t>
            </a:r>
            <a:r>
              <a:rPr lang="es-MX" sz="1800" dirty="0" err="1" smtClean="0">
                <a:latin typeface="Arial" charset="0"/>
                <a:cs typeface="Arial" charset="0"/>
              </a:rPr>
              <a:t>onclick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toggle_visibilidad</a:t>
            </a:r>
            <a:r>
              <a:rPr lang="es-MX" sz="1800" dirty="0" smtClean="0">
                <a:latin typeface="Arial" charset="0"/>
                <a:cs typeface="Arial" charset="0"/>
              </a:rPr>
              <a:t>('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');"&gt;</a:t>
            </a:r>
          </a:p>
          <a:p>
            <a:pPr marL="0" indent="0">
              <a:buNone/>
            </a:pPr>
            <a:r>
              <a:rPr lang="es-MX" dirty="0">
                <a:latin typeface="Arial" charset="0"/>
                <a:cs typeface="Arial" charset="0"/>
              </a:rPr>
              <a:t>	</a:t>
            </a:r>
            <a:r>
              <a:rPr lang="es-MX" dirty="0" smtClean="0">
                <a:latin typeface="Arial" charset="0"/>
                <a:cs typeface="Arial" charset="0"/>
              </a:rPr>
              <a:t>&lt;b&gt;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 para ocultar bloque de texto&lt;/b&gt;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&lt;/a&gt;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&lt;div id="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 </a:t>
            </a:r>
            <a:r>
              <a:rPr lang="es-MX" sz="1800" dirty="0" err="1" smtClean="0">
                <a:latin typeface="Arial" charset="0"/>
                <a:cs typeface="Arial" charset="0"/>
              </a:rPr>
              <a:t>style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display:block</a:t>
            </a:r>
            <a:r>
              <a:rPr lang="es-MX" sz="1800" dirty="0" smtClean="0">
                <a:latin typeface="Arial" charset="0"/>
                <a:cs typeface="Arial" charset="0"/>
              </a:rPr>
              <a:t>;"&gt;Bloque con texto&lt;/div&gt;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 </a:t>
            </a:r>
            <a:r>
              <a:rPr lang="es-MX" sz="1800" dirty="0" err="1" smtClean="0">
                <a:latin typeface="Arial" charset="0"/>
                <a:cs typeface="Arial" charset="0"/>
              </a:rPr>
              <a:t>toggle_visibilidad</a:t>
            </a:r>
            <a:r>
              <a:rPr lang="es-MX" sz="1800" dirty="0" smtClean="0">
                <a:latin typeface="Arial" charset="0"/>
                <a:cs typeface="Arial" charset="0"/>
              </a:rPr>
              <a:t>(id) 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var</a:t>
            </a:r>
            <a:r>
              <a:rPr lang="es-MX" sz="1800" dirty="0" smtClean="0">
                <a:latin typeface="Arial" charset="0"/>
                <a:cs typeface="Arial" charset="0"/>
              </a:rPr>
              <a:t> e = </a:t>
            </a:r>
            <a:r>
              <a:rPr lang="es-MX" sz="1800" dirty="0" err="1" smtClean="0">
                <a:latin typeface="Arial" charset="0"/>
                <a:cs typeface="Arial" charset="0"/>
              </a:rPr>
              <a:t>document.getElementById</a:t>
            </a:r>
            <a:r>
              <a:rPr lang="es-MX" sz="1800" dirty="0" smtClean="0">
                <a:latin typeface="Arial" charset="0"/>
                <a:cs typeface="Arial" charset="0"/>
              </a:rPr>
              <a:t>(id);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if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== 'block')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   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 '</a:t>
            </a:r>
            <a:r>
              <a:rPr lang="es-MX" sz="1800" dirty="0" err="1" smtClean="0">
                <a:latin typeface="Arial" charset="0"/>
                <a:cs typeface="Arial" charset="0"/>
              </a:rPr>
              <a:t>none</a:t>
            </a:r>
            <a:r>
              <a:rPr lang="es-MX" sz="1800" dirty="0" smtClean="0">
                <a:latin typeface="Arial" charset="0"/>
                <a:cs typeface="Arial" charset="0"/>
              </a:rPr>
              <a:t>';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else</a:t>
            </a: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   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 'block';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Ejemplo1_Javascript.html</a:t>
            </a:r>
            <a:endParaRPr lang="es-MX" sz="14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0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Ocultar/Mostrar bloque con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&lt;a </a:t>
            </a:r>
            <a:r>
              <a:rPr lang="es-MX" sz="1800" dirty="0" err="1" smtClean="0">
                <a:latin typeface="Arial" charset="0"/>
                <a:cs typeface="Arial" charset="0"/>
              </a:rPr>
              <a:t>href</a:t>
            </a:r>
            <a:r>
              <a:rPr lang="es-MX" sz="1800" dirty="0" smtClean="0">
                <a:latin typeface="Arial" charset="0"/>
                <a:cs typeface="Arial" charset="0"/>
              </a:rPr>
              <a:t>=“#”&gt;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 para ocultar bloque de texto&lt;/a&gt;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&lt;div id="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 </a:t>
            </a:r>
            <a:r>
              <a:rPr lang="es-MX" sz="1800" dirty="0" err="1" smtClean="0">
                <a:latin typeface="Arial" charset="0"/>
                <a:cs typeface="Arial" charset="0"/>
              </a:rPr>
              <a:t>style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display:block</a:t>
            </a:r>
            <a:r>
              <a:rPr lang="es-MX" sz="1800" dirty="0" smtClean="0">
                <a:latin typeface="Arial" charset="0"/>
                <a:cs typeface="Arial" charset="0"/>
              </a:rPr>
              <a:t>;"&gt;Bloque con texto&lt;/div&gt;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$(</a:t>
            </a:r>
            <a:r>
              <a:rPr lang="es-MX" sz="1800" dirty="0" err="1" smtClean="0">
                <a:latin typeface="Arial" charset="0"/>
                <a:cs typeface="Arial" charset="0"/>
              </a:rPr>
              <a:t>document</a:t>
            </a:r>
            <a:r>
              <a:rPr lang="es-MX" sz="1800" dirty="0" smtClean="0">
                <a:latin typeface="Arial" charset="0"/>
                <a:cs typeface="Arial" charset="0"/>
              </a:rPr>
              <a:t>).</a:t>
            </a:r>
            <a:r>
              <a:rPr lang="es-MX" sz="1800" dirty="0" err="1" smtClean="0">
                <a:latin typeface="Arial" charset="0"/>
                <a:cs typeface="Arial" charset="0"/>
              </a:rPr>
              <a:t>ready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	$("a").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		$("#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").</a:t>
            </a:r>
            <a:r>
              <a:rPr lang="es-MX" sz="1800" dirty="0" err="1" smtClean="0">
                <a:latin typeface="Arial" charset="0"/>
                <a:cs typeface="Arial" charset="0"/>
              </a:rPr>
              <a:t>toggle</a:t>
            </a:r>
            <a:r>
              <a:rPr lang="es-MX" sz="1800" dirty="0" smtClean="0">
                <a:latin typeface="Arial" charset="0"/>
                <a:cs typeface="Arial" charset="0"/>
              </a:rPr>
              <a:t>("</a:t>
            </a:r>
            <a:r>
              <a:rPr lang="es-MX" sz="1800" dirty="0" err="1" smtClean="0">
                <a:latin typeface="Arial" charset="0"/>
                <a:cs typeface="Arial" charset="0"/>
              </a:rPr>
              <a:t>slow</a:t>
            </a:r>
            <a:r>
              <a:rPr lang="es-MX" sz="1800" dirty="0" smtClean="0">
                <a:latin typeface="Arial" charset="0"/>
                <a:cs typeface="Arial" charset="0"/>
              </a:rPr>
              <a:t>");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		</a:t>
            </a:r>
            <a:r>
              <a:rPr lang="es-MX" sz="1800" dirty="0" err="1" smtClean="0">
                <a:latin typeface="Arial" charset="0"/>
                <a:cs typeface="Arial" charset="0"/>
              </a:rPr>
              <a:t>return</a:t>
            </a:r>
            <a:r>
              <a:rPr lang="es-MX" sz="1800" dirty="0" smtClean="0">
                <a:latin typeface="Arial" charset="0"/>
                <a:cs typeface="Arial" charset="0"/>
              </a:rPr>
              <a:t> false;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	});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});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Ejemplo1_jQuery.html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9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1494</Words>
  <Application>Microsoft Office PowerPoint</Application>
  <PresentationFormat>Presentación en pantalla (4:3)</PresentationFormat>
  <Paragraphs>476</Paragraphs>
  <Slides>48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Arial Rounded MT Bold</vt:lpstr>
      <vt:lpstr>Calibri</vt:lpstr>
      <vt:lpstr>Courier</vt:lpstr>
      <vt:lpstr>Wingdings</vt:lpstr>
      <vt:lpstr>Tema de Office</vt:lpstr>
      <vt:lpstr> Javascript y Jquery</vt:lpstr>
      <vt:lpstr>Qué es jQuery 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Presentación de PowerPoint</vt:lpstr>
      <vt:lpstr>Selectores 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Presentación de PowerPoint</vt:lpstr>
      <vt:lpstr>Eventos</vt:lpstr>
      <vt:lpstr>Eventos</vt:lpstr>
      <vt:lpstr>Eventos</vt:lpstr>
      <vt:lpstr>Eventos</vt:lpstr>
      <vt:lpstr>Eventos</vt:lpstr>
      <vt:lpstr>Eventos</vt:lpstr>
      <vt:lpstr>Presentación de PowerPoint</vt:lpstr>
      <vt:lpstr>Ajax</vt:lpstr>
      <vt:lpstr>Ajax</vt:lpstr>
      <vt:lpstr>Ajax</vt:lpstr>
      <vt:lpstr>Presentación de PowerPoint</vt:lpstr>
      <vt:lpstr>Funciones comunes </vt:lpstr>
      <vt:lpstr>Funciones comunes</vt:lpstr>
      <vt:lpstr>Funciones comunes</vt:lpstr>
      <vt:lpstr>Funciones comunes</vt:lpstr>
      <vt:lpstr>Funciones comunes</vt:lpstr>
      <vt:lpstr>Funciones comunes</vt:lpstr>
      <vt:lpstr>Funciones comunes</vt:lpstr>
      <vt:lpstr>Funciones comunes</vt:lpstr>
      <vt:lpstr>Funciones comunes Encadenamiento de funciones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9 Javascript y Jquery</dc:title>
  <dc:creator>Mauro Echerdt</dc:creator>
  <cp:lastModifiedBy>Alan Alexis Noboa</cp:lastModifiedBy>
  <cp:revision>7</cp:revision>
  <dcterms:created xsi:type="dcterms:W3CDTF">2014-07-30T15:57:33Z</dcterms:created>
  <dcterms:modified xsi:type="dcterms:W3CDTF">2016-03-15T04:19:06Z</dcterms:modified>
</cp:coreProperties>
</file>