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41FE7-9BED-449F-8F2A-28C269FE285C}" type="datetimeFigureOut">
              <a:rPr lang="es-AR" smtClean="0"/>
              <a:t>15/03/2016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8F08A-23C1-49FD-AECE-D1983158D163}" type="slidenum">
              <a:rPr lang="es-AR" smtClean="0"/>
              <a:t>‹Nº›</a:t>
            </a:fld>
            <a:endParaRPr lang="es-AR"/>
          </a:p>
        </p:txBody>
      </p:sp>
    </p:spTree>
    <p:extLst>
      <p:ext uri="{BB962C8B-B14F-4D97-AF65-F5344CB8AC3E}">
        <p14:creationId xmlns:p14="http://schemas.microsoft.com/office/powerpoint/2010/main" val="327922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lgn="just"/>
            <a:r>
              <a:rPr lang="es-AR" dirty="0" smtClean="0"/>
              <a:t>El Web es un sistema </a:t>
            </a:r>
            <a:r>
              <a:rPr lang="es-AR" i="1" dirty="0" smtClean="0"/>
              <a:t>Hipertexto</a:t>
            </a:r>
            <a:r>
              <a:rPr lang="es-AR" dirty="0" smtClean="0"/>
              <a:t>, una cantidad de dimensiones gigantes de textos interrelacionados por medio de enlaces. </a:t>
            </a:r>
          </a:p>
          <a:p>
            <a:pPr algn="just"/>
            <a:r>
              <a:rPr lang="es-AR" dirty="0" smtClean="0"/>
              <a:t>Cada una de las unidades básicas donde podemos encontrar información son las </a:t>
            </a:r>
            <a:r>
              <a:rPr lang="es-AR" b="1" dirty="0" smtClean="0"/>
              <a:t>páginas web</a:t>
            </a:r>
            <a:r>
              <a:rPr lang="es-AR" dirty="0" smtClean="0"/>
              <a:t>.</a:t>
            </a:r>
          </a:p>
          <a:p>
            <a:pPr algn="just"/>
            <a:r>
              <a:rPr lang="es-AR" dirty="0" smtClean="0"/>
              <a:t>En un principio, para diseñar este sistema de páginas con enlaces </a:t>
            </a:r>
            <a:r>
              <a:rPr lang="es-AR" i="1" dirty="0" smtClean="0"/>
              <a:t>se pensó en un lenguaje que permitiese presentar cada una de estas informaciones junto con unos pequeños estilos, este lenguaje fue el </a:t>
            </a:r>
            <a:r>
              <a:rPr lang="es-AR" b="1" i="0" dirty="0" smtClean="0"/>
              <a:t>HTML</a:t>
            </a:r>
            <a:r>
              <a:rPr lang="es-AR" dirty="0" smtClean="0"/>
              <a:t>.</a:t>
            </a:r>
          </a:p>
          <a:p>
            <a:pPr algn="just"/>
            <a:r>
              <a:rPr lang="es-AR" dirty="0" smtClean="0"/>
              <a:t> </a:t>
            </a:r>
          </a:p>
          <a:p>
            <a:pPr algn="just"/>
            <a:r>
              <a:rPr lang="es-AR" dirty="0" smtClean="0"/>
              <a:t>Conforme fue creciendo el Web y sus distintos usos, se fueron complicando las páginas y las acciones que se querían realizar a través de ellas.</a:t>
            </a:r>
          </a:p>
          <a:p>
            <a:pPr algn="just"/>
            <a:r>
              <a:rPr lang="es-AR" dirty="0" smtClean="0"/>
              <a:t>Al poco tiempo quedó patente que </a:t>
            </a:r>
            <a:r>
              <a:rPr lang="es-AR" b="1" dirty="0" smtClean="0"/>
              <a:t>HTML</a:t>
            </a:r>
            <a:r>
              <a:rPr lang="es-AR" dirty="0" smtClean="0"/>
              <a:t> no era suficiente para realizar todas las acciones que se pueden llegar a necesitar en una página web. En otras palabras, </a:t>
            </a:r>
            <a:r>
              <a:rPr lang="es-AR" b="1" i="0" dirty="0" smtClean="0"/>
              <a:t>HTML</a:t>
            </a:r>
            <a:r>
              <a:rPr lang="es-AR" dirty="0" smtClean="0"/>
              <a:t> se había quedado corto ya que sólo sirve para presentar el texto en un página, definir su estilo y poco más.</a:t>
            </a:r>
          </a:p>
          <a:p>
            <a:pPr algn="just"/>
            <a:endParaRPr lang="es-AR" dirty="0" smtClean="0"/>
          </a:p>
          <a:p>
            <a:pPr algn="just"/>
            <a:r>
              <a:rPr lang="es-AR" dirty="0" smtClean="0"/>
              <a:t>Al complicarse los sitios web, una de las primeras necesidades fue que las páginas respondiesen a algunas acciones del usuario, para desarrollar pequeñas funcionalidades más allá de los propios enlaces.</a:t>
            </a:r>
          </a:p>
          <a:p>
            <a:pPr algn="just"/>
            <a:r>
              <a:rPr lang="es-AR" i="1" dirty="0" smtClean="0"/>
              <a:t>El primer ayudante para cubrir las necesidades que estaban surgiendo fue </a:t>
            </a:r>
            <a:r>
              <a:rPr lang="es-AR" b="1" dirty="0" smtClean="0"/>
              <a:t>Java</a:t>
            </a:r>
            <a:r>
              <a:rPr lang="es-AR" dirty="0" smtClean="0"/>
              <a:t>, que es un lenguaje de propósito general, pero que </a:t>
            </a:r>
            <a:r>
              <a:rPr lang="es-AR" i="1" dirty="0" smtClean="0"/>
              <a:t>había creado una manera de incrustar programas en páginas web</a:t>
            </a:r>
            <a:r>
              <a:rPr lang="es-AR" dirty="0" smtClean="0"/>
              <a:t>. A través de la tecnología de los </a:t>
            </a:r>
            <a:r>
              <a:rPr lang="es-AR" b="1" dirty="0" err="1" smtClean="0"/>
              <a:t>Applets</a:t>
            </a:r>
            <a:r>
              <a:rPr lang="es-AR" dirty="0" smtClean="0"/>
              <a:t>, se podía crear pequeños programas que se ejecutaban en el navegador dentro de las propias páginas web, pero que tenían posibilidades similares a los programas de propósito general.</a:t>
            </a:r>
          </a:p>
          <a:p>
            <a:pPr algn="just"/>
            <a:r>
              <a:rPr lang="es-AR" dirty="0" smtClean="0"/>
              <a:t>La programación de </a:t>
            </a:r>
            <a:r>
              <a:rPr lang="es-AR" b="1" dirty="0" err="1" smtClean="0"/>
              <a:t>Applets</a:t>
            </a:r>
            <a:r>
              <a:rPr lang="es-AR" dirty="0" smtClean="0"/>
              <a:t> fue un gran avance y </a:t>
            </a:r>
            <a:r>
              <a:rPr lang="es-AR" b="1" i="1" dirty="0" smtClean="0"/>
              <a:t>Netscape</a:t>
            </a:r>
            <a:r>
              <a:rPr lang="es-AR" dirty="0" smtClean="0"/>
              <a:t>, por aquel entonces el navegador más popular, había roto la primera barrera del HTML al hacer posible la programación dentro de las páginas web.</a:t>
            </a:r>
          </a:p>
          <a:p>
            <a:pPr algn="just"/>
            <a:endParaRPr lang="es-AR" dirty="0" smtClean="0"/>
          </a:p>
          <a:p>
            <a:pPr algn="just"/>
            <a:r>
              <a:rPr lang="es-AR" dirty="0" smtClean="0"/>
              <a:t>No cabe duda que la aparición de los </a:t>
            </a:r>
            <a:r>
              <a:rPr lang="es-AR" b="1" dirty="0" err="1" smtClean="0"/>
              <a:t>Applets</a:t>
            </a:r>
            <a:r>
              <a:rPr lang="es-AR" dirty="0" smtClean="0"/>
              <a:t> supuso un gran avance en la historia del web, pero no ha sido una tecnología definitiva y muchas otras han seguido implementando el camino que comenzó con ellos. </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2</a:t>
            </a:fld>
            <a:endParaRPr lang="es-MX" dirty="0"/>
          </a:p>
        </p:txBody>
      </p:sp>
    </p:spTree>
    <p:extLst>
      <p:ext uri="{BB962C8B-B14F-4D97-AF65-F5344CB8AC3E}">
        <p14:creationId xmlns:p14="http://schemas.microsoft.com/office/powerpoint/2010/main" val="343703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3924514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CEA5DEF-4E71-4146-9A89-A98FA4FB22F0}" type="slidenum">
              <a:rPr lang="en-US" altLang="es-AR"/>
              <a:pPr/>
              <a:t>12</a:t>
            </a:fld>
            <a:endParaRPr lang="en-US" altLang="es-AR"/>
          </a:p>
        </p:txBody>
      </p:sp>
      <p:sp>
        <p:nvSpPr>
          <p:cNvPr id="12595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306120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E127A85-0A26-476F-A77B-88ADDADDAB4C}" type="slidenum">
              <a:rPr lang="en-US" altLang="es-AR"/>
              <a:pPr/>
              <a:t>13</a:t>
            </a:fld>
            <a:endParaRPr lang="en-US" altLang="es-AR"/>
          </a:p>
        </p:txBody>
      </p:sp>
      <p:sp>
        <p:nvSpPr>
          <p:cNvPr id="12697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1666489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A88CC8-A21D-4FDA-97A9-07FE41BB8420}" type="slidenum">
              <a:rPr lang="en-US" altLang="es-AR"/>
              <a:pPr/>
              <a:t>14</a:t>
            </a:fld>
            <a:endParaRPr lang="en-US" altLang="es-AR"/>
          </a:p>
        </p:txBody>
      </p:sp>
      <p:sp>
        <p:nvSpPr>
          <p:cNvPr id="12800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108499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7465C70-0970-4D76-A0C7-09B6A6CB081C}" type="slidenum">
              <a:rPr lang="en-US" altLang="es-AR"/>
              <a:pPr/>
              <a:t>15</a:t>
            </a:fld>
            <a:endParaRPr lang="en-US" altLang="es-AR"/>
          </a:p>
        </p:txBody>
      </p:sp>
      <p:sp>
        <p:nvSpPr>
          <p:cNvPr id="12902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34602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296BE3-5C0C-4C46-AC65-DD19BE950751}" type="slidenum">
              <a:rPr lang="en-US" altLang="es-AR"/>
              <a:pPr/>
              <a:t>16</a:t>
            </a:fld>
            <a:endParaRPr lang="en-US" altLang="es-AR"/>
          </a:p>
        </p:txBody>
      </p:sp>
      <p:sp>
        <p:nvSpPr>
          <p:cNvPr id="1300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50625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¿Qué es</a:t>
            </a:r>
            <a:r>
              <a:rPr lang="es-AR" baseline="0" dirty="0" smtClean="0"/>
              <a:t> el DOM?</a:t>
            </a:r>
          </a:p>
          <a:p>
            <a:r>
              <a:rPr lang="es-AR" dirty="0" smtClean="0"/>
              <a:t>El DOM es una interfaz de programación de aplicaciones para acceder, añadir y cambiar dinámicamente contenido estructurado en documentos HTML y XML.</a:t>
            </a:r>
            <a:br>
              <a:rPr lang="es-AR" dirty="0" smtClean="0"/>
            </a:br>
            <a:r>
              <a:rPr lang="es-AR" dirty="0" smtClean="0"/>
              <a:t>Lo</a:t>
            </a:r>
            <a:r>
              <a:rPr lang="es-AR" baseline="0" dirty="0" smtClean="0"/>
              <a:t> vamos a ver mas adelante.</a:t>
            </a:r>
            <a:endParaRPr lang="es-AR" dirty="0"/>
          </a:p>
        </p:txBody>
      </p:sp>
      <p:sp>
        <p:nvSpPr>
          <p:cNvPr id="4" name="3 Marcador de número de diapositiva"/>
          <p:cNvSpPr>
            <a:spLocks noGrp="1"/>
          </p:cNvSpPr>
          <p:nvPr>
            <p:ph type="sldNum" sz="quarter" idx="10"/>
          </p:nvPr>
        </p:nvSpPr>
        <p:spPr/>
        <p:txBody>
          <a:bodyPr/>
          <a:lstStyle/>
          <a:p>
            <a:pPr>
              <a:defRPr/>
            </a:pPr>
            <a:fld id="{6C89F18C-24A1-4EE4-A86D-70FF3C59BB08}" type="slidenum">
              <a:rPr lang="en-US" smtClean="0"/>
              <a:pPr>
                <a:defRPr/>
              </a:pPr>
              <a:t>19</a:t>
            </a:fld>
            <a:endParaRPr lang="en-US"/>
          </a:p>
        </p:txBody>
      </p:sp>
    </p:spTree>
    <p:extLst>
      <p:ext uri="{BB962C8B-B14F-4D97-AF65-F5344CB8AC3E}">
        <p14:creationId xmlns:p14="http://schemas.microsoft.com/office/powerpoint/2010/main" val="210984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22</a:t>
            </a:fld>
            <a:endParaRPr lang="en-US"/>
          </a:p>
        </p:txBody>
      </p:sp>
    </p:spTree>
    <p:extLst>
      <p:ext uri="{BB962C8B-B14F-4D97-AF65-F5344CB8AC3E}">
        <p14:creationId xmlns:p14="http://schemas.microsoft.com/office/powerpoint/2010/main" val="175444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34</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35</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algn="just"/>
            <a:r>
              <a:rPr lang="es-AR" i="1" dirty="0" smtClean="0"/>
              <a:t>A principios de los años 90</a:t>
            </a:r>
            <a:r>
              <a:rPr lang="es-AR" dirty="0" smtClean="0"/>
              <a:t>, la mayoría de usuarios que se conectaban a Internet lo hacían con módems a una velocidad máxima de 28.8 kbps. En esa época, empezaban a desarrollarse las primeras aplicaciones web y por tanto, las páginas web comenzaban a incluir formularios complejos.</a:t>
            </a:r>
          </a:p>
          <a:p>
            <a:pPr algn="just"/>
            <a:endParaRPr lang="es-AR" dirty="0" smtClean="0"/>
          </a:p>
          <a:p>
            <a:pPr algn="just"/>
            <a:r>
              <a:rPr lang="es-AR" dirty="0" smtClean="0"/>
              <a:t>Con unas aplicaciones web cada vez más complejas y una velocidad de navegación tan lenta, </a:t>
            </a:r>
            <a:r>
              <a:rPr lang="es-AR" b="1" i="1" dirty="0" smtClean="0"/>
              <a:t>surgió la necesidad de un lenguaje de programación que se ejecutara en el navegador del usuario</a:t>
            </a:r>
            <a:r>
              <a:rPr lang="es-AR" dirty="0" smtClean="0"/>
              <a:t>. De esta forma, si el usuario no rellenaba correctamente un formulario, no se le hacía esperar mucho tiempo hasta que el servidor volviera a mostrar el formulario indicando los errores existentes.</a:t>
            </a:r>
          </a:p>
          <a:p>
            <a:pPr algn="just"/>
            <a:endParaRPr lang="es-AR" dirty="0" smtClean="0"/>
          </a:p>
          <a:p>
            <a:pPr algn="just"/>
            <a:r>
              <a:rPr lang="es-AR" b="1" dirty="0" err="1" smtClean="0"/>
              <a:t>Brendan</a:t>
            </a:r>
            <a:r>
              <a:rPr lang="es-AR" b="1" dirty="0" smtClean="0"/>
              <a:t> </a:t>
            </a:r>
            <a:r>
              <a:rPr lang="es-AR" b="1" dirty="0" err="1" smtClean="0"/>
              <a:t>Eich</a:t>
            </a:r>
            <a:r>
              <a:rPr lang="es-AR" dirty="0" smtClean="0"/>
              <a:t>, un programador que trabajaba en </a:t>
            </a:r>
            <a:r>
              <a:rPr lang="es-AR" b="1" i="1" dirty="0" smtClean="0"/>
              <a:t>Netscape</a:t>
            </a:r>
            <a:r>
              <a:rPr lang="es-AR" dirty="0" smtClean="0"/>
              <a:t>, pensó que podría solucionar este problema adaptando otras tecnologías existentes (como </a:t>
            </a:r>
            <a:r>
              <a:rPr lang="es-AR" dirty="0" err="1" smtClean="0"/>
              <a:t>ScriptEase</a:t>
            </a:r>
            <a:r>
              <a:rPr lang="es-AR" dirty="0" smtClean="0"/>
              <a:t>) al navegador </a:t>
            </a:r>
            <a:r>
              <a:rPr lang="es-AR" b="1" i="1" dirty="0" smtClean="0"/>
              <a:t>Netscape </a:t>
            </a:r>
            <a:r>
              <a:rPr lang="es-AR" b="1" i="1" dirty="0" err="1" smtClean="0"/>
              <a:t>Navigator</a:t>
            </a:r>
            <a:r>
              <a:rPr lang="es-AR" b="1" i="1" dirty="0" smtClean="0"/>
              <a:t> 2.0</a:t>
            </a:r>
            <a:r>
              <a:rPr lang="es-AR" dirty="0" smtClean="0"/>
              <a:t>, que iba a lanzarse en </a:t>
            </a:r>
            <a:r>
              <a:rPr lang="es-AR" i="1" dirty="0" smtClean="0"/>
              <a:t>1995</a:t>
            </a:r>
            <a:r>
              <a:rPr lang="es-AR" dirty="0" smtClean="0"/>
              <a:t>. Inicialmente, </a:t>
            </a:r>
            <a:r>
              <a:rPr lang="es-AR" dirty="0" err="1" smtClean="0"/>
              <a:t>Eich</a:t>
            </a:r>
            <a:r>
              <a:rPr lang="es-AR" dirty="0" smtClean="0"/>
              <a:t> denominó a su lenguaje </a:t>
            </a:r>
            <a:r>
              <a:rPr lang="es-AR" b="1" dirty="0" err="1" smtClean="0"/>
              <a:t>LiveScript</a:t>
            </a:r>
            <a:r>
              <a:rPr lang="es-AR" dirty="0" smtClean="0"/>
              <a:t>.</a:t>
            </a:r>
          </a:p>
          <a:p>
            <a:pPr algn="just"/>
            <a:endParaRPr lang="es-AR" dirty="0" smtClean="0"/>
          </a:p>
          <a:p>
            <a:pPr algn="just"/>
            <a:r>
              <a:rPr lang="es-AR" dirty="0" smtClean="0"/>
              <a:t>Posteriormente, </a:t>
            </a:r>
            <a:r>
              <a:rPr lang="es-AR" b="1" i="1" dirty="0" smtClean="0"/>
              <a:t>Netscape</a:t>
            </a:r>
            <a:r>
              <a:rPr lang="es-AR" dirty="0" smtClean="0"/>
              <a:t> firmó una alianza con </a:t>
            </a:r>
            <a:r>
              <a:rPr lang="es-AR" b="1" i="1" dirty="0" err="1" smtClean="0"/>
              <a:t>Sun</a:t>
            </a:r>
            <a:r>
              <a:rPr lang="es-AR" b="1" i="1" dirty="0" smtClean="0"/>
              <a:t> Microsystems </a:t>
            </a:r>
            <a:r>
              <a:rPr lang="es-AR" dirty="0" smtClean="0"/>
              <a:t>para el desarrollo del nuevo lenguaje de programación. Además, justo antes del lanzamiento </a:t>
            </a:r>
            <a:r>
              <a:rPr lang="es-AR" b="1" i="1" dirty="0" smtClean="0"/>
              <a:t>Netscape</a:t>
            </a:r>
            <a:r>
              <a:rPr lang="es-AR" dirty="0" smtClean="0"/>
              <a:t> decidió cambiar el nombre por el de </a:t>
            </a:r>
            <a:r>
              <a:rPr lang="es-AR" b="1" dirty="0" smtClean="0"/>
              <a:t>JavaScript</a:t>
            </a:r>
            <a:r>
              <a:rPr lang="es-AR" dirty="0" smtClean="0"/>
              <a:t>. La razón del cambio de nombre fue exclusivamente por marketing, ya que </a:t>
            </a:r>
            <a:r>
              <a:rPr lang="es-AR" b="1" dirty="0" smtClean="0"/>
              <a:t>Java</a:t>
            </a:r>
            <a:r>
              <a:rPr lang="es-AR" dirty="0" smtClean="0"/>
              <a:t> era la palabra de moda en el mundo informático y de </a:t>
            </a:r>
            <a:r>
              <a:rPr lang="es-AR" b="1" dirty="0" smtClean="0"/>
              <a:t>Internet</a:t>
            </a:r>
            <a:r>
              <a:rPr lang="es-AR" dirty="0" smtClean="0"/>
              <a:t> de la época.</a:t>
            </a:r>
          </a:p>
          <a:p>
            <a:pPr algn="just"/>
            <a:endParaRPr lang="es-AR" dirty="0" smtClean="0"/>
          </a:p>
          <a:p>
            <a:pPr algn="just"/>
            <a:r>
              <a:rPr lang="es-AR" dirty="0" smtClean="0"/>
              <a:t>La primera versión de </a:t>
            </a:r>
            <a:r>
              <a:rPr lang="es-AR" b="1" dirty="0" smtClean="0"/>
              <a:t>JavaScript</a:t>
            </a:r>
            <a:r>
              <a:rPr lang="es-AR" dirty="0" smtClean="0"/>
              <a:t> fue un completo éxito y </a:t>
            </a:r>
            <a:r>
              <a:rPr lang="es-AR" b="1" i="1" dirty="0" smtClean="0"/>
              <a:t>Netscape </a:t>
            </a:r>
            <a:r>
              <a:rPr lang="es-AR" b="1" i="1" dirty="0" err="1" smtClean="0"/>
              <a:t>Navigator</a:t>
            </a:r>
            <a:r>
              <a:rPr lang="es-AR" b="1" i="1" dirty="0" smtClean="0"/>
              <a:t> 3.0 </a:t>
            </a:r>
            <a:r>
              <a:rPr lang="es-AR" dirty="0" smtClean="0"/>
              <a:t>ya incorporaba la siguiente versión del lenguaje, la versión 1.1. Al mismo tiempo, </a:t>
            </a:r>
            <a:r>
              <a:rPr lang="es-AR" b="1" dirty="0" smtClean="0"/>
              <a:t>Microsoft</a:t>
            </a:r>
            <a:r>
              <a:rPr lang="es-AR" dirty="0" smtClean="0"/>
              <a:t> lanzó </a:t>
            </a:r>
            <a:r>
              <a:rPr lang="es-AR" b="1" dirty="0" err="1" smtClean="0"/>
              <a:t>JScript</a:t>
            </a:r>
            <a:r>
              <a:rPr lang="es-AR" dirty="0" smtClean="0"/>
              <a:t> con su navegador </a:t>
            </a:r>
            <a:r>
              <a:rPr lang="es-AR" b="1" i="1" dirty="0" smtClean="0"/>
              <a:t>Internet Explorer 3</a:t>
            </a:r>
            <a:r>
              <a:rPr lang="es-AR" dirty="0" smtClean="0"/>
              <a:t>. </a:t>
            </a:r>
            <a:r>
              <a:rPr lang="es-AR" b="1" dirty="0" err="1" smtClean="0"/>
              <a:t>JScript</a:t>
            </a:r>
            <a:r>
              <a:rPr lang="es-AR" dirty="0" smtClean="0"/>
              <a:t> era una copia de </a:t>
            </a:r>
            <a:r>
              <a:rPr lang="es-AR" b="1" dirty="0" smtClean="0"/>
              <a:t>JavaScript</a:t>
            </a:r>
            <a:r>
              <a:rPr lang="es-AR" dirty="0" smtClean="0"/>
              <a:t> al que le cambiaron el nombre para evitar problemas legales.</a:t>
            </a:r>
          </a:p>
          <a:p>
            <a:pPr algn="just"/>
            <a:endParaRPr lang="es-AR" dirty="0" smtClean="0"/>
          </a:p>
          <a:p>
            <a:pPr algn="just"/>
            <a:r>
              <a:rPr lang="es-AR" dirty="0" smtClean="0"/>
              <a:t>Para evitar una guerra de tecnologías, </a:t>
            </a:r>
            <a:r>
              <a:rPr lang="es-AR" b="1" dirty="0" smtClean="0"/>
              <a:t>Netscape</a:t>
            </a:r>
            <a:r>
              <a:rPr lang="es-AR" dirty="0" smtClean="0"/>
              <a:t> decidió que lo mejor sería estandarizar el lenguaje </a:t>
            </a:r>
            <a:r>
              <a:rPr lang="es-AR" b="1" dirty="0" smtClean="0"/>
              <a:t>JavaScript</a:t>
            </a:r>
            <a:r>
              <a:rPr lang="es-AR" dirty="0" smtClean="0"/>
              <a:t>. De esta forma, en 1997 se envió la especificación JavaScript 1.1 al organismo </a:t>
            </a:r>
            <a:r>
              <a:rPr lang="es-AR" b="1" dirty="0" smtClean="0"/>
              <a:t>ECMA</a:t>
            </a:r>
            <a:r>
              <a:rPr lang="es-AR" dirty="0" smtClean="0"/>
              <a:t> </a:t>
            </a:r>
            <a:r>
              <a:rPr lang="es-AR" i="1" dirty="0" smtClean="0"/>
              <a:t>(</a:t>
            </a:r>
            <a:r>
              <a:rPr lang="es-AR" i="1" dirty="0" err="1" smtClean="0"/>
              <a:t>European</a:t>
            </a:r>
            <a:r>
              <a:rPr lang="es-AR" i="1" dirty="0" smtClean="0"/>
              <a:t> </a:t>
            </a:r>
            <a:r>
              <a:rPr lang="es-AR" i="1" dirty="0" err="1" smtClean="0"/>
              <a:t>Computer</a:t>
            </a:r>
            <a:r>
              <a:rPr lang="es-AR" i="1" dirty="0" smtClean="0"/>
              <a:t> </a:t>
            </a:r>
            <a:r>
              <a:rPr lang="es-AR" i="1" dirty="0" err="1" smtClean="0"/>
              <a:t>Manufacturers</a:t>
            </a:r>
            <a:r>
              <a:rPr lang="es-AR" i="1" dirty="0" smtClean="0"/>
              <a:t> </a:t>
            </a:r>
            <a:r>
              <a:rPr lang="es-AR" i="1" dirty="0" err="1" smtClean="0"/>
              <a:t>Association</a:t>
            </a:r>
            <a:r>
              <a:rPr lang="es-AR" i="1" dirty="0" smtClean="0"/>
              <a:t>).</a:t>
            </a:r>
          </a:p>
          <a:p>
            <a:pPr algn="just"/>
            <a:endParaRPr lang="es-AR" dirty="0" smtClean="0"/>
          </a:p>
          <a:p>
            <a:pPr algn="just"/>
            <a:r>
              <a:rPr lang="es-AR" b="1" dirty="0" smtClean="0"/>
              <a:t>ECMA</a:t>
            </a:r>
            <a:r>
              <a:rPr lang="es-AR" dirty="0" smtClean="0"/>
              <a:t> creó el comité TC39 con el objetivo de "estandarizar de un lenguaje de script multiplataforma e independiente de cualquier empresa". El primer estándar que creó el comité TC39 se denominó ECMA-262, en el que se definió por primera vez el lenguaje </a:t>
            </a:r>
            <a:r>
              <a:rPr lang="es-AR" b="1" dirty="0" err="1" smtClean="0"/>
              <a:t>ECMAScript</a:t>
            </a:r>
            <a:r>
              <a:rPr lang="es-AR" dirty="0" smtClean="0"/>
              <a:t>.</a:t>
            </a:r>
          </a:p>
          <a:p>
            <a:pPr algn="just"/>
            <a:endParaRPr lang="es-AR" dirty="0" smtClean="0"/>
          </a:p>
          <a:p>
            <a:pPr algn="just"/>
            <a:r>
              <a:rPr lang="es-AR" dirty="0" smtClean="0"/>
              <a:t>Por este motivo, algunos programadores prefieren la denominación </a:t>
            </a:r>
            <a:r>
              <a:rPr lang="es-AR" dirty="0" err="1" smtClean="0"/>
              <a:t>ECMAScript</a:t>
            </a:r>
            <a:r>
              <a:rPr lang="es-AR" dirty="0" smtClean="0"/>
              <a:t> para referirse al lenguaje </a:t>
            </a:r>
            <a:r>
              <a:rPr lang="es-AR" b="1" dirty="0" smtClean="0"/>
              <a:t>JavaScript</a:t>
            </a:r>
            <a:r>
              <a:rPr lang="es-AR" dirty="0" smtClean="0"/>
              <a:t>. De hecho, JavaScript no es más que la implementación que realizó la empresa Netscape del estándar </a:t>
            </a:r>
            <a:r>
              <a:rPr lang="es-AR" dirty="0" err="1" smtClean="0"/>
              <a:t>ECMAScript</a:t>
            </a:r>
            <a:r>
              <a:rPr lang="es-AR" dirty="0" smtClean="0"/>
              <a:t>.</a:t>
            </a:r>
          </a:p>
          <a:p>
            <a:pPr algn="just"/>
            <a:endParaRPr lang="es-AR" dirty="0" smtClean="0"/>
          </a:p>
          <a:p>
            <a:pPr algn="just"/>
            <a:r>
              <a:rPr lang="es-AR" dirty="0" smtClean="0"/>
              <a:t>La organización internacional para la estandarización (ISO) adoptó el estándar ECMA-262 a través de su comisión IEC, dando lugar al estándar ISO/IEC-16262.</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3</a:t>
            </a:fld>
            <a:endParaRPr lang="es-MX" dirty="0"/>
          </a:p>
        </p:txBody>
      </p:sp>
    </p:spTree>
    <p:extLst>
      <p:ext uri="{BB962C8B-B14F-4D97-AF65-F5344CB8AC3E}">
        <p14:creationId xmlns:p14="http://schemas.microsoft.com/office/powerpoint/2010/main" val="3257843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36</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37</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38</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39</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40</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41</a:t>
            </a:fld>
            <a:endParaRPr lang="en-US"/>
          </a:p>
        </p:txBody>
      </p:sp>
    </p:spTree>
    <p:extLst>
      <p:ext uri="{BB962C8B-B14F-4D97-AF65-F5344CB8AC3E}">
        <p14:creationId xmlns:p14="http://schemas.microsoft.com/office/powerpoint/2010/main" val="106829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2CE40F75-B58D-4087-9D6E-9C29FAA90EAB}" type="slidenum">
              <a:rPr lang="en-US" smtClean="0"/>
              <a:pPr>
                <a:defRPr/>
              </a:pPr>
              <a:t>61</a:t>
            </a:fld>
            <a:endParaRPr lang="en-US"/>
          </a:p>
        </p:txBody>
      </p:sp>
    </p:spTree>
    <p:extLst>
      <p:ext uri="{BB962C8B-B14F-4D97-AF65-F5344CB8AC3E}">
        <p14:creationId xmlns:p14="http://schemas.microsoft.com/office/powerpoint/2010/main" val="306234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AR" sz="1200" b="0" i="0" kern="1200" dirty="0" smtClean="0">
                <a:solidFill>
                  <a:schemeClr val="tx1"/>
                </a:solidFill>
                <a:effectLst/>
                <a:latin typeface="+mn-lt"/>
                <a:ea typeface="+mn-ea"/>
                <a:cs typeface="+mn-cs"/>
              </a:rPr>
              <a:t>La programación orientada a objetos se ha popularizado enormemente en los últimos tiempos, y ya resulta difícil encontrar lenguajes de programación que no tengan una versión o que no estén basados en esta filosofía.</a:t>
            </a:r>
          </a:p>
          <a:p>
            <a:r>
              <a:rPr lang="es-AR" sz="1200" b="1" i="0" kern="1200" dirty="0" smtClean="0">
                <a:solidFill>
                  <a:schemeClr val="tx1"/>
                </a:solidFill>
                <a:effectLst/>
                <a:latin typeface="+mn-lt"/>
                <a:ea typeface="+mn-ea"/>
                <a:cs typeface="+mn-cs"/>
              </a:rPr>
              <a:t>JavaScript</a:t>
            </a:r>
            <a:r>
              <a:rPr lang="es-AR" sz="1200" b="0" i="0" kern="1200" dirty="0" smtClean="0">
                <a:solidFill>
                  <a:schemeClr val="tx1"/>
                </a:solidFill>
                <a:effectLst/>
                <a:latin typeface="+mn-lt"/>
                <a:ea typeface="+mn-ea"/>
                <a:cs typeface="+mn-cs"/>
              </a:rPr>
              <a:t> no se queda al margen de esta tendencia, y aunque no permite dos de las características clásicas de los lenguajes orientados a objetos (</a:t>
            </a:r>
            <a:r>
              <a:rPr lang="es-AR" sz="1200" b="0" i="1" kern="1200" dirty="0" smtClean="0">
                <a:solidFill>
                  <a:schemeClr val="tx1"/>
                </a:solidFill>
                <a:effectLst/>
                <a:latin typeface="+mn-lt"/>
                <a:ea typeface="+mn-ea"/>
                <a:cs typeface="+mn-cs"/>
              </a:rPr>
              <a:t>ni la herencia ni el polimorfismo</a:t>
            </a:r>
            <a:r>
              <a:rPr lang="es-AR" sz="1200" b="0" i="0" kern="1200" dirty="0" smtClean="0">
                <a:solidFill>
                  <a:schemeClr val="tx1"/>
                </a:solidFill>
                <a:effectLst/>
                <a:latin typeface="+mn-lt"/>
                <a:ea typeface="+mn-ea"/>
                <a:cs typeface="+mn-cs"/>
              </a:rPr>
              <a:t>), sí permite la creación y manipulación de objetos sencillos, y la definición de métodos y propiedades para dichos objetos.</a:t>
            </a:r>
          </a:p>
          <a:p>
            <a:r>
              <a:rPr lang="es-AR" sz="1200" b="0" i="0" kern="1200" dirty="0" smtClean="0">
                <a:solidFill>
                  <a:schemeClr val="tx1"/>
                </a:solidFill>
                <a:effectLst/>
                <a:latin typeface="+mn-lt"/>
                <a:ea typeface="+mn-ea"/>
                <a:cs typeface="+mn-cs"/>
              </a:rPr>
              <a:t>Sin embargo, lo que verdaderamente nos interesa conocer de un lenguaje de </a:t>
            </a:r>
            <a:r>
              <a:rPr lang="es-AR" sz="1200" b="0" i="1" kern="1200" dirty="0" smtClean="0">
                <a:solidFill>
                  <a:schemeClr val="tx1"/>
                </a:solidFill>
                <a:effectLst/>
                <a:latin typeface="+mn-lt"/>
                <a:ea typeface="+mn-ea"/>
                <a:cs typeface="+mn-cs"/>
              </a:rPr>
              <a:t>scripts</a:t>
            </a:r>
            <a:r>
              <a:rPr lang="es-AR" sz="1200" b="0" i="0" kern="1200" dirty="0" smtClean="0">
                <a:solidFill>
                  <a:schemeClr val="tx1"/>
                </a:solidFill>
                <a:effectLst/>
                <a:latin typeface="+mn-lt"/>
                <a:ea typeface="+mn-ea"/>
                <a:cs typeface="+mn-cs"/>
              </a:rPr>
              <a:t> como </a:t>
            </a:r>
            <a:r>
              <a:rPr lang="es-AR" sz="1200" b="1" i="0" kern="1200" dirty="0" smtClean="0">
                <a:solidFill>
                  <a:schemeClr val="tx1"/>
                </a:solidFill>
                <a:effectLst/>
                <a:latin typeface="+mn-lt"/>
                <a:ea typeface="+mn-ea"/>
                <a:cs typeface="+mn-cs"/>
              </a:rPr>
              <a:t>JavaScript</a:t>
            </a:r>
            <a:r>
              <a:rPr lang="es-AR" sz="1200" b="0" i="0" kern="1200" dirty="0" smtClean="0">
                <a:solidFill>
                  <a:schemeClr val="tx1"/>
                </a:solidFill>
                <a:effectLst/>
                <a:latin typeface="+mn-lt"/>
                <a:ea typeface="+mn-ea"/>
                <a:cs typeface="+mn-cs"/>
              </a:rPr>
              <a:t>, es el </a:t>
            </a:r>
            <a:r>
              <a:rPr lang="es-AR" sz="1200" b="1" i="0" kern="1200" dirty="0" smtClean="0">
                <a:solidFill>
                  <a:schemeClr val="tx1"/>
                </a:solidFill>
                <a:effectLst/>
                <a:latin typeface="+mn-lt"/>
                <a:ea typeface="+mn-ea"/>
                <a:cs typeface="+mn-cs"/>
              </a:rPr>
              <a:t>Modelo de Objetos de Documento </a:t>
            </a:r>
            <a:r>
              <a:rPr lang="es-AR" sz="1200" b="0" i="0" kern="1200" dirty="0" smtClean="0">
                <a:solidFill>
                  <a:schemeClr val="tx1"/>
                </a:solidFill>
                <a:effectLst/>
                <a:latin typeface="+mn-lt"/>
                <a:ea typeface="+mn-ea"/>
                <a:cs typeface="+mn-cs"/>
              </a:rPr>
              <a:t>(DOM, </a:t>
            </a:r>
            <a:r>
              <a:rPr lang="es-AR" sz="1200" b="0" i="1" kern="1200" dirty="0" err="1" smtClean="0">
                <a:solidFill>
                  <a:schemeClr val="tx1"/>
                </a:solidFill>
                <a:effectLst/>
                <a:latin typeface="+mn-lt"/>
                <a:ea typeface="+mn-ea"/>
                <a:cs typeface="+mn-cs"/>
              </a:rPr>
              <a:t>Document</a:t>
            </a:r>
            <a:r>
              <a:rPr lang="es-AR" sz="1200" b="0" i="1" kern="1200" dirty="0" smtClean="0">
                <a:solidFill>
                  <a:schemeClr val="tx1"/>
                </a:solidFill>
                <a:effectLst/>
                <a:latin typeface="+mn-lt"/>
                <a:ea typeface="+mn-ea"/>
                <a:cs typeface="+mn-cs"/>
              </a:rPr>
              <a:t> </a:t>
            </a:r>
            <a:r>
              <a:rPr lang="es-AR" sz="1200" b="0" i="1" kern="1200" dirty="0" err="1" smtClean="0">
                <a:solidFill>
                  <a:schemeClr val="tx1"/>
                </a:solidFill>
                <a:effectLst/>
                <a:latin typeface="+mn-lt"/>
                <a:ea typeface="+mn-ea"/>
                <a:cs typeface="+mn-cs"/>
              </a:rPr>
              <a:t>Object</a:t>
            </a:r>
            <a:r>
              <a:rPr lang="es-AR" sz="1200" b="0" i="1" kern="1200" dirty="0" smtClean="0">
                <a:solidFill>
                  <a:schemeClr val="tx1"/>
                </a:solidFill>
                <a:effectLst/>
                <a:latin typeface="+mn-lt"/>
                <a:ea typeface="+mn-ea"/>
                <a:cs typeface="+mn-cs"/>
              </a:rPr>
              <a:t> </a:t>
            </a:r>
            <a:r>
              <a:rPr lang="es-AR" sz="1200" b="0" i="1" kern="1200" dirty="0" err="1" smtClean="0">
                <a:solidFill>
                  <a:schemeClr val="tx1"/>
                </a:solidFill>
                <a:effectLst/>
                <a:latin typeface="+mn-lt"/>
                <a:ea typeface="+mn-ea"/>
                <a:cs typeface="+mn-cs"/>
              </a:rPr>
              <a:t>Model</a:t>
            </a:r>
            <a:r>
              <a:rPr lang="es-AR" sz="1200" b="0" i="0" kern="1200" dirty="0" smtClean="0">
                <a:solidFill>
                  <a:schemeClr val="tx1"/>
                </a:solidFill>
                <a:effectLst/>
                <a:latin typeface="+mn-lt"/>
                <a:ea typeface="+mn-ea"/>
                <a:cs typeface="+mn-cs"/>
              </a:rPr>
              <a:t>). El </a:t>
            </a:r>
            <a:r>
              <a:rPr lang="es-AR" sz="1200" b="1" i="0" kern="1200" dirty="0" smtClean="0">
                <a:solidFill>
                  <a:schemeClr val="tx1"/>
                </a:solidFill>
                <a:effectLst/>
                <a:latin typeface="+mn-lt"/>
                <a:ea typeface="+mn-ea"/>
                <a:cs typeface="+mn-cs"/>
              </a:rPr>
              <a:t>DOM</a:t>
            </a:r>
            <a:r>
              <a:rPr lang="es-AR" sz="1200" b="0" i="0" kern="1200" dirty="0" smtClean="0">
                <a:solidFill>
                  <a:schemeClr val="tx1"/>
                </a:solidFill>
                <a:effectLst/>
                <a:latin typeface="+mn-lt"/>
                <a:ea typeface="+mn-ea"/>
                <a:cs typeface="+mn-cs"/>
              </a:rPr>
              <a:t> es el conjunto de objetos predefinidos que nos permite acceder a todos los elementos de una página y a ciertas características específicas del navegador. Vamos a intentar arrojar luz sobre el oscuro DOM.</a:t>
            </a:r>
          </a:p>
          <a:p>
            <a:r>
              <a:rPr lang="es-AR" sz="1200" b="0" i="0" kern="1200" dirty="0" smtClean="0">
                <a:solidFill>
                  <a:schemeClr val="tx1"/>
                </a:solidFill>
                <a:effectLst/>
                <a:latin typeface="+mn-lt"/>
                <a:ea typeface="+mn-ea"/>
                <a:cs typeface="+mn-cs"/>
              </a:rPr>
              <a:t> </a:t>
            </a:r>
          </a:p>
          <a:p>
            <a:r>
              <a:rPr lang="es-AR" sz="1200" b="1" i="0" kern="1200" dirty="0" smtClean="0">
                <a:solidFill>
                  <a:schemeClr val="tx1"/>
                </a:solidFill>
                <a:effectLst/>
                <a:latin typeface="+mn-lt"/>
                <a:ea typeface="+mn-ea"/>
                <a:cs typeface="+mn-cs"/>
              </a:rPr>
              <a:t>¿Qué es el DOM?</a:t>
            </a:r>
          </a:p>
          <a:p>
            <a:r>
              <a:rPr lang="es-AR" sz="1200" b="0" i="0" kern="1200" dirty="0" smtClean="0">
                <a:solidFill>
                  <a:schemeClr val="tx1"/>
                </a:solidFill>
                <a:effectLst/>
                <a:latin typeface="+mn-lt"/>
                <a:ea typeface="+mn-ea"/>
                <a:cs typeface="+mn-cs"/>
              </a:rPr>
              <a:t>El DOM es una jerarquía de objetos predefinidos que describen los elementos de la página </a:t>
            </a:r>
            <a:r>
              <a:rPr lang="es-AR" sz="1200" b="0" i="1" kern="1200" dirty="0" smtClean="0">
                <a:solidFill>
                  <a:schemeClr val="tx1"/>
                </a:solidFill>
                <a:effectLst/>
                <a:latin typeface="+mn-lt"/>
                <a:ea typeface="+mn-ea"/>
                <a:cs typeface="+mn-cs"/>
              </a:rPr>
              <a:t>web</a:t>
            </a:r>
            <a:r>
              <a:rPr lang="es-AR" sz="1200" b="0" i="0" kern="1200" dirty="0" smtClean="0">
                <a:solidFill>
                  <a:schemeClr val="tx1"/>
                </a:solidFill>
                <a:effectLst/>
                <a:latin typeface="+mn-lt"/>
                <a:ea typeface="+mn-ea"/>
                <a:cs typeface="+mn-cs"/>
              </a:rPr>
              <a:t> que está mostrando el navegador, así como otras características del proceso de navegación (como son el historial, el tamaño de la ventana de navegación o el contenido de la barra de estado del navegador).</a:t>
            </a:r>
          </a:p>
          <a:p>
            <a:r>
              <a:rPr lang="es-AR" sz="1200" b="0" i="0" kern="1200" dirty="0" smtClean="0">
                <a:solidFill>
                  <a:schemeClr val="tx1"/>
                </a:solidFill>
                <a:effectLst/>
                <a:latin typeface="+mn-lt"/>
                <a:ea typeface="+mn-ea"/>
                <a:cs typeface="+mn-cs"/>
              </a:rPr>
              <a:t>Si no se está familiarizado con la programación orientada a objetos, el concepto de objeto puede resultar algo difuso. </a:t>
            </a:r>
            <a:r>
              <a:rPr lang="es-AR" sz="1200" b="0" i="1" kern="1200" dirty="0" smtClean="0">
                <a:solidFill>
                  <a:schemeClr val="tx1"/>
                </a:solidFill>
                <a:effectLst/>
                <a:latin typeface="+mn-lt"/>
                <a:ea typeface="+mn-ea"/>
                <a:cs typeface="+mn-cs"/>
              </a:rPr>
              <a:t>Un objeto es, en el fondo, un conjunto de variables y funciones que actúa sobre dichas variables, encapsuladas en un mismo paquete</a:t>
            </a:r>
            <a:r>
              <a:rPr lang="es-AR" sz="1200" b="0" i="0" kern="1200" dirty="0" smtClean="0">
                <a:solidFill>
                  <a:schemeClr val="tx1"/>
                </a:solidFill>
                <a:effectLst/>
                <a:latin typeface="+mn-lt"/>
                <a:ea typeface="+mn-ea"/>
                <a:cs typeface="+mn-cs"/>
              </a:rPr>
              <a:t>.</a:t>
            </a:r>
          </a:p>
          <a:p>
            <a:r>
              <a:rPr lang="es-AR" sz="1200" b="0" i="0" kern="1200" dirty="0" smtClean="0">
                <a:solidFill>
                  <a:schemeClr val="tx1"/>
                </a:solidFill>
                <a:effectLst/>
                <a:latin typeface="+mn-lt"/>
                <a:ea typeface="+mn-ea"/>
                <a:cs typeface="+mn-cs"/>
              </a:rPr>
              <a:t>El acceso a las funciones y a las variables se realiza mediante una interfaz bien definida que </a:t>
            </a:r>
            <a:r>
              <a:rPr lang="es-AR" sz="1200" b="0" i="0" kern="1200" dirty="0" err="1" smtClean="0">
                <a:solidFill>
                  <a:schemeClr val="tx1"/>
                </a:solidFill>
                <a:effectLst/>
                <a:latin typeface="+mn-lt"/>
                <a:ea typeface="+mn-ea"/>
                <a:cs typeface="+mn-cs"/>
              </a:rPr>
              <a:t>aisla</a:t>
            </a:r>
            <a:r>
              <a:rPr lang="es-AR" sz="1200" b="0" i="0" kern="1200" dirty="0" smtClean="0">
                <a:solidFill>
                  <a:schemeClr val="tx1"/>
                </a:solidFill>
                <a:effectLst/>
                <a:latin typeface="+mn-lt"/>
                <a:ea typeface="+mn-ea"/>
                <a:cs typeface="+mn-cs"/>
              </a:rPr>
              <a:t> al programador de la necesidad de conocer cómo están implementadas internamente dichas funciones. De este modo, la programación orientada a objetos resulta muy intuitiva, y más próxima al conocimiento humano.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Veamos un ejemplo sencillo. En JavaScript, para escribir un mensaje en un cuadro de diálogo utilizamos:</a:t>
            </a:r>
          </a:p>
          <a:p>
            <a:endParaRPr lang="es-AR" sz="1200" b="0" i="0" kern="1200" dirty="0" smtClean="0">
              <a:solidFill>
                <a:schemeClr val="tx1"/>
              </a:solidFill>
              <a:effectLst/>
              <a:latin typeface="+mn-lt"/>
              <a:ea typeface="+mn-ea"/>
              <a:cs typeface="+mn-cs"/>
            </a:endParaRPr>
          </a:p>
          <a:p>
            <a:r>
              <a:rPr lang="es-AR" sz="1200" b="0" i="0" kern="1200" dirty="0" err="1" smtClean="0">
                <a:solidFill>
                  <a:schemeClr val="accent1">
                    <a:lumMod val="50000"/>
                  </a:schemeClr>
                </a:solidFill>
                <a:effectLst/>
                <a:latin typeface="Courier New" panose="02070309020205020404" pitchFamily="49" charset="0"/>
                <a:ea typeface="+mn-ea"/>
                <a:cs typeface="Courier New" panose="02070309020205020404" pitchFamily="49" charset="0"/>
              </a:rPr>
              <a:t>window.alert</a:t>
            </a:r>
            <a:r>
              <a:rPr lang="es-AR" sz="1200" b="0" i="0" kern="1200" dirty="0" smtClean="0">
                <a:solidFill>
                  <a:schemeClr val="accent1">
                    <a:lumMod val="50000"/>
                  </a:schemeClr>
                </a:solidFill>
                <a:effectLst/>
                <a:latin typeface="Courier New" panose="02070309020205020404" pitchFamily="49" charset="0"/>
                <a:ea typeface="+mn-ea"/>
                <a:cs typeface="Courier New" panose="02070309020205020404" pitchFamily="49" charset="0"/>
              </a:rPr>
              <a:t>("¡Hola mundo!")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bien no conocemos como funciona internamente la función </a:t>
            </a:r>
            <a:r>
              <a:rPr lang="es-AR" sz="1200" b="1" i="0" kern="1200" dirty="0" err="1" smtClean="0">
                <a:solidFill>
                  <a:schemeClr val="tx1"/>
                </a:solidFill>
                <a:effectLst/>
                <a:latin typeface="+mn-lt"/>
                <a:ea typeface="+mn-ea"/>
                <a:cs typeface="+mn-cs"/>
              </a:rPr>
              <a:t>alert</a:t>
            </a:r>
            <a:r>
              <a:rPr lang="es-AR" sz="1200" b="1" i="0" kern="1200" dirty="0" smtClean="0">
                <a:solidFill>
                  <a:schemeClr val="tx1"/>
                </a:solidFill>
                <a:effectLst/>
                <a:latin typeface="+mn-lt"/>
                <a:ea typeface="+mn-ea"/>
                <a:cs typeface="+mn-cs"/>
              </a:rPr>
              <a:t>()</a:t>
            </a:r>
            <a:r>
              <a:rPr lang="es-AR" sz="1200" b="0" i="0" kern="1200" dirty="0" smtClean="0">
                <a:solidFill>
                  <a:schemeClr val="tx1"/>
                </a:solidFill>
                <a:effectLst/>
                <a:latin typeface="+mn-lt"/>
                <a:ea typeface="+mn-ea"/>
                <a:cs typeface="+mn-cs"/>
              </a:rPr>
              <a:t>, sabemos cómo invocarla. La abstracción es tal que nos basta con saber que se trata de una función del objeto </a:t>
            </a:r>
            <a:r>
              <a:rPr lang="es-AR" sz="1200" b="1" i="0" kern="1200" dirty="0" err="1" smtClean="0">
                <a:solidFill>
                  <a:schemeClr val="tx1"/>
                </a:solidFill>
                <a:effectLst/>
                <a:latin typeface="+mn-lt"/>
                <a:ea typeface="+mn-ea"/>
                <a:cs typeface="+mn-cs"/>
              </a:rPr>
              <a:t>window</a:t>
            </a:r>
            <a:r>
              <a:rPr lang="es-AR" sz="1200" b="0" i="0" kern="1200" dirty="0" smtClean="0">
                <a:solidFill>
                  <a:schemeClr val="tx1"/>
                </a:solidFill>
                <a:effectLst/>
                <a:latin typeface="+mn-lt"/>
                <a:ea typeface="+mn-ea"/>
                <a:cs typeface="+mn-cs"/>
              </a:rPr>
              <a:t>. A estas funciones se las llama </a:t>
            </a:r>
            <a:r>
              <a:rPr lang="es-AR" sz="1200" b="1" i="0" kern="1200" dirty="0" smtClean="0">
                <a:solidFill>
                  <a:schemeClr val="tx1"/>
                </a:solidFill>
                <a:effectLst/>
                <a:latin typeface="+mn-lt"/>
                <a:ea typeface="+mn-ea"/>
                <a:cs typeface="+mn-cs"/>
              </a:rPr>
              <a:t>métodos</a:t>
            </a:r>
            <a:r>
              <a:rPr lang="es-AR" sz="1200" b="0" i="0" kern="1200" dirty="0" smtClean="0">
                <a:solidFill>
                  <a:schemeClr val="tx1"/>
                </a:solidFill>
                <a:effectLst/>
                <a:latin typeface="+mn-lt"/>
                <a:ea typeface="+mn-ea"/>
                <a:cs typeface="+mn-cs"/>
              </a:rPr>
              <a:t>, y a las variables </a:t>
            </a:r>
            <a:r>
              <a:rPr lang="es-AR" sz="1200" b="1" i="0" kern="1200" dirty="0" smtClean="0">
                <a:solidFill>
                  <a:schemeClr val="tx1"/>
                </a:solidFill>
                <a:effectLst/>
                <a:latin typeface="+mn-lt"/>
                <a:ea typeface="+mn-ea"/>
                <a:cs typeface="+mn-cs"/>
              </a:rPr>
              <a:t>propiedades</a:t>
            </a:r>
            <a:r>
              <a:rPr lang="es-AR" sz="1200" b="0" i="0" kern="1200" dirty="0" smtClean="0">
                <a:solidFill>
                  <a:schemeClr val="tx1"/>
                </a:solidFill>
                <a:effectLst/>
                <a:latin typeface="+mn-lt"/>
                <a:ea typeface="+mn-ea"/>
                <a:cs typeface="+mn-cs"/>
              </a:rPr>
              <a:t>.</a:t>
            </a:r>
          </a:p>
          <a:p>
            <a:r>
              <a:rPr lang="es-AR" sz="1200" b="0" i="0" kern="1200" dirty="0" smtClean="0">
                <a:solidFill>
                  <a:schemeClr val="tx1"/>
                </a:solidFill>
                <a:effectLst/>
                <a:latin typeface="+mn-lt"/>
                <a:ea typeface="+mn-ea"/>
                <a:cs typeface="+mn-cs"/>
              </a:rPr>
              <a:t> </a:t>
            </a:r>
          </a:p>
          <a:p>
            <a:r>
              <a:rPr lang="es-AR" sz="1200" b="1" i="0" kern="1200" dirty="0" smtClean="0">
                <a:solidFill>
                  <a:schemeClr val="tx1"/>
                </a:solidFill>
                <a:effectLst/>
                <a:latin typeface="+mn-lt"/>
                <a:ea typeface="+mn-ea"/>
                <a:cs typeface="+mn-cs"/>
              </a:rPr>
              <a:t>Compatibilidad entre los </a:t>
            </a:r>
            <a:r>
              <a:rPr lang="es-AR" sz="1200" b="1" i="0" kern="1200" dirty="0" err="1" smtClean="0">
                <a:solidFill>
                  <a:schemeClr val="tx1"/>
                </a:solidFill>
                <a:effectLst/>
                <a:latin typeface="+mn-lt"/>
                <a:ea typeface="+mn-ea"/>
                <a:cs typeface="+mn-cs"/>
              </a:rPr>
              <a:t>DOMs</a:t>
            </a:r>
            <a:endParaRPr lang="es-AR" sz="1200" b="1"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Aunque puede parecer paradigmático, actualmente no existe una gran diferencia entre el soporte de JavaScript que ofrecen los fabricantes de los dos navegadores dominantes, Netscape </a:t>
            </a:r>
            <a:r>
              <a:rPr lang="es-AR" sz="1200" b="0" i="0" kern="1200" dirty="0" err="1" smtClean="0">
                <a:solidFill>
                  <a:schemeClr val="tx1"/>
                </a:solidFill>
                <a:effectLst/>
                <a:latin typeface="+mn-lt"/>
                <a:ea typeface="+mn-ea"/>
                <a:cs typeface="+mn-cs"/>
              </a:rPr>
              <a:t>Navigator</a:t>
            </a:r>
            <a:r>
              <a:rPr lang="es-AR" sz="1200" b="0" i="0" kern="1200" dirty="0" smtClean="0">
                <a:solidFill>
                  <a:schemeClr val="tx1"/>
                </a:solidFill>
                <a:effectLst/>
                <a:latin typeface="+mn-lt"/>
                <a:ea typeface="+mn-ea"/>
                <a:cs typeface="+mn-cs"/>
              </a:rPr>
              <a:t> y Microsoft Internet Explorer. </a:t>
            </a:r>
          </a:p>
          <a:p>
            <a:r>
              <a:rPr lang="es-AR" sz="1200" b="0" i="0" kern="1200" dirty="0" smtClean="0">
                <a:solidFill>
                  <a:schemeClr val="tx1"/>
                </a:solidFill>
                <a:effectLst/>
                <a:latin typeface="+mn-lt"/>
                <a:ea typeface="+mn-ea"/>
                <a:cs typeface="+mn-cs"/>
              </a:rPr>
              <a:t>Lo que verdaderamente les diferencia es el Modelo de Objetos de Documento que incorporan.</a:t>
            </a:r>
          </a:p>
          <a:p>
            <a:r>
              <a:rPr lang="es-AR" sz="1200" b="0" i="0" kern="1200" dirty="0" smtClean="0">
                <a:solidFill>
                  <a:schemeClr val="tx1"/>
                </a:solidFill>
                <a:effectLst/>
                <a:latin typeface="+mn-lt"/>
                <a:ea typeface="+mn-ea"/>
                <a:cs typeface="+mn-cs"/>
              </a:rPr>
              <a:t>De hecho, el DOM podría considerarse algo independiente del propio lenguaje de </a:t>
            </a:r>
            <a:r>
              <a:rPr lang="es-AR" sz="1200" b="0" i="1" kern="1200" dirty="0" smtClean="0">
                <a:solidFill>
                  <a:schemeClr val="tx1"/>
                </a:solidFill>
                <a:effectLst/>
                <a:latin typeface="+mn-lt"/>
                <a:ea typeface="+mn-ea"/>
                <a:cs typeface="+mn-cs"/>
              </a:rPr>
              <a:t>scripts</a:t>
            </a:r>
            <a:r>
              <a:rPr lang="es-AR" sz="1200" b="0" i="0" kern="1200" dirty="0" smtClean="0">
                <a:solidFill>
                  <a:schemeClr val="tx1"/>
                </a:solidFill>
                <a:effectLst/>
                <a:latin typeface="+mn-lt"/>
                <a:ea typeface="+mn-ea"/>
                <a:cs typeface="+mn-cs"/>
              </a:rPr>
              <a:t>.</a:t>
            </a:r>
          </a:p>
          <a:p>
            <a:r>
              <a:rPr lang="es-AR" sz="1200" b="0" i="0" kern="1200" dirty="0" smtClean="0">
                <a:solidFill>
                  <a:schemeClr val="tx1"/>
                </a:solidFill>
                <a:effectLst/>
                <a:latin typeface="+mn-lt"/>
                <a:ea typeface="+mn-ea"/>
                <a:cs typeface="+mn-cs"/>
              </a:rPr>
              <a:t>Esta es la idea recogida en el esfuerzo del W3C (</a:t>
            </a:r>
            <a:r>
              <a:rPr lang="es-AR" sz="1200" b="0" i="1" kern="1200" dirty="0" err="1" smtClean="0">
                <a:solidFill>
                  <a:schemeClr val="tx1"/>
                </a:solidFill>
                <a:effectLst/>
                <a:latin typeface="+mn-lt"/>
                <a:ea typeface="+mn-ea"/>
                <a:cs typeface="+mn-cs"/>
              </a:rPr>
              <a:t>World</a:t>
            </a:r>
            <a:r>
              <a:rPr lang="es-AR" sz="1200" b="0" i="1" kern="1200" dirty="0" smtClean="0">
                <a:solidFill>
                  <a:schemeClr val="tx1"/>
                </a:solidFill>
                <a:effectLst/>
                <a:latin typeface="+mn-lt"/>
                <a:ea typeface="+mn-ea"/>
                <a:cs typeface="+mn-cs"/>
              </a:rPr>
              <a:t> Wide Web </a:t>
            </a:r>
            <a:r>
              <a:rPr lang="es-AR" sz="1200" b="0" i="1" kern="1200" dirty="0" err="1" smtClean="0">
                <a:solidFill>
                  <a:schemeClr val="tx1"/>
                </a:solidFill>
                <a:effectLst/>
                <a:latin typeface="+mn-lt"/>
                <a:ea typeface="+mn-ea"/>
                <a:cs typeface="+mn-cs"/>
              </a:rPr>
              <a:t>Consortium</a:t>
            </a:r>
            <a:r>
              <a:rPr lang="es-AR" sz="1200" b="0" i="0" kern="1200" dirty="0" smtClean="0">
                <a:solidFill>
                  <a:schemeClr val="tx1"/>
                </a:solidFill>
                <a:effectLst/>
                <a:latin typeface="+mn-lt"/>
                <a:ea typeface="+mn-ea"/>
                <a:cs typeface="+mn-cs"/>
              </a:rPr>
              <a:t>) por obtener un estándar para el Modelo de Objetos de Documento.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El estándar, que está aún en desarrollo, se divide en 3 partes:</a:t>
            </a:r>
          </a:p>
          <a:p>
            <a:endParaRPr lang="es-AR"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s-AR" sz="1200" b="0" i="0" kern="1200" dirty="0" smtClean="0">
                <a:solidFill>
                  <a:schemeClr val="tx1"/>
                </a:solidFill>
                <a:effectLst/>
                <a:latin typeface="+mn-lt"/>
                <a:ea typeface="+mn-ea"/>
                <a:cs typeface="+mn-cs"/>
              </a:rPr>
              <a:t>DOM Nivel 1 </a:t>
            </a:r>
            <a:r>
              <a:rPr lang="es-AR" sz="1200" b="0" i="0" kern="1200" dirty="0" err="1" smtClean="0">
                <a:solidFill>
                  <a:schemeClr val="tx1"/>
                </a:solidFill>
                <a:effectLst/>
                <a:latin typeface="+mn-lt"/>
                <a:ea typeface="+mn-ea"/>
                <a:cs typeface="+mn-cs"/>
              </a:rPr>
              <a:t>Core</a:t>
            </a:r>
            <a:r>
              <a:rPr lang="es-AR" sz="1200" b="0" i="0" kern="1200" dirty="0" smtClean="0">
                <a:solidFill>
                  <a:schemeClr val="tx1"/>
                </a:solidFill>
                <a:effectLst/>
                <a:latin typeface="+mn-lt"/>
                <a:ea typeface="+mn-ea"/>
                <a:cs typeface="+mn-cs"/>
              </a:rPr>
              <a:t> (definiciones fundamentales)</a:t>
            </a:r>
          </a:p>
          <a:p>
            <a:pPr marL="171450" indent="-171450">
              <a:buFont typeface="Arial" panose="020B0604020202020204" pitchFamily="34" charset="0"/>
              <a:buChar char="•"/>
            </a:pPr>
            <a:r>
              <a:rPr lang="es-AR" sz="1200" b="0" i="0" kern="1200" dirty="0" smtClean="0">
                <a:solidFill>
                  <a:schemeClr val="tx1"/>
                </a:solidFill>
                <a:effectLst/>
                <a:latin typeface="+mn-lt"/>
                <a:ea typeface="+mn-ea"/>
                <a:cs typeface="+mn-cs"/>
              </a:rPr>
              <a:t>DOM Nivel 1 HTML</a:t>
            </a:r>
          </a:p>
          <a:p>
            <a:pPr marL="171450" indent="-171450">
              <a:buFont typeface="Arial" panose="020B0604020202020204" pitchFamily="34" charset="0"/>
              <a:buChar char="•"/>
            </a:pPr>
            <a:r>
              <a:rPr lang="es-AR" sz="1200" b="0" i="0" kern="1200" dirty="0" smtClean="0">
                <a:solidFill>
                  <a:schemeClr val="tx1"/>
                </a:solidFill>
                <a:effectLst/>
                <a:latin typeface="+mn-lt"/>
                <a:ea typeface="+mn-ea"/>
                <a:cs typeface="+mn-cs"/>
              </a:rPr>
              <a:t>DOM Nivel 1 XML</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este estándar triunfa y tanto Netscape como Microsoft se adhieren a él, el futuro de los </a:t>
            </a:r>
            <a:r>
              <a:rPr lang="es-AR" sz="1200" b="0" i="1" kern="1200" dirty="0" smtClean="0">
                <a:solidFill>
                  <a:schemeClr val="tx1"/>
                </a:solidFill>
                <a:effectLst/>
                <a:latin typeface="+mn-lt"/>
                <a:ea typeface="+mn-ea"/>
                <a:cs typeface="+mn-cs"/>
              </a:rPr>
              <a:t>scripts</a:t>
            </a:r>
            <a:r>
              <a:rPr lang="es-AR" sz="1200" b="0" i="0" kern="1200" dirty="0" smtClean="0">
                <a:solidFill>
                  <a:schemeClr val="tx1"/>
                </a:solidFill>
                <a:effectLst/>
                <a:latin typeface="+mn-lt"/>
                <a:ea typeface="+mn-ea"/>
                <a:cs typeface="+mn-cs"/>
              </a:rPr>
              <a:t> para la red será mucho más diáfano, al desaparecer las incompatibilidades entre los diferentes navegadores (pensemos, por ejemplo, en lo costoso que resulta realizar diferentes versiones de un mismo código para que sea ejecutable por todos los navegadores).</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4</a:t>
            </a:fld>
            <a:endParaRPr lang="es-MX" dirty="0"/>
          </a:p>
        </p:txBody>
      </p:sp>
    </p:spTree>
    <p:extLst>
      <p:ext uri="{BB962C8B-B14F-4D97-AF65-F5344CB8AC3E}">
        <p14:creationId xmlns:p14="http://schemas.microsoft.com/office/powerpoint/2010/main" val="94192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5132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6</a:t>
            </a:fld>
            <a:endParaRPr lang="es-MX" dirty="0"/>
          </a:p>
        </p:txBody>
      </p:sp>
    </p:spTree>
    <p:extLst>
      <p:ext uri="{BB962C8B-B14F-4D97-AF65-F5344CB8AC3E}">
        <p14:creationId xmlns:p14="http://schemas.microsoft.com/office/powerpoint/2010/main" val="309609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AR" sz="1200" b="0" i="0" kern="1200" dirty="0" smtClean="0">
                <a:solidFill>
                  <a:schemeClr val="tx1"/>
                </a:solidFill>
                <a:effectLst/>
                <a:latin typeface="+mn-lt"/>
                <a:ea typeface="+mn-ea"/>
                <a:cs typeface="+mn-cs"/>
              </a:rPr>
              <a:t>Como podemos ver, a pesar de que se trata de un código muy simple, podemos apreciar una jerarquía claramente definida.</a:t>
            </a:r>
          </a:p>
          <a:p>
            <a:r>
              <a:rPr lang="es-AR" sz="1200" b="0" i="0" kern="1200" dirty="0" smtClean="0">
                <a:solidFill>
                  <a:schemeClr val="tx1"/>
                </a:solidFill>
                <a:effectLst/>
                <a:latin typeface="+mn-lt"/>
                <a:ea typeface="+mn-ea"/>
                <a:cs typeface="+mn-cs"/>
              </a:rPr>
              <a:t>Todos los objetos se consideran, genéricamente, como nodos de </a:t>
            </a:r>
            <a:r>
              <a:rPr lang="es-AR" sz="1200" b="0" i="1" kern="1200" dirty="0" err="1" smtClean="0">
                <a:solidFill>
                  <a:schemeClr val="tx1"/>
                </a:solidFill>
                <a:effectLst/>
                <a:latin typeface="+mn-lt"/>
                <a:ea typeface="+mn-ea"/>
                <a:cs typeface="+mn-cs"/>
              </a:rPr>
              <a:t>document</a:t>
            </a:r>
            <a:r>
              <a:rPr lang="es-AR" sz="1200" b="0" i="0" kern="1200" dirty="0" smtClean="0">
                <a:solidFill>
                  <a:schemeClr val="tx1"/>
                </a:solidFill>
                <a:effectLst/>
                <a:latin typeface="+mn-lt"/>
                <a:ea typeface="+mn-ea"/>
                <a:cs typeface="+mn-cs"/>
              </a:rPr>
              <a:t>. Así pues, en nuestro esquema HEAD y BODY son nodos hijos de HTML que, a su vez, es hijo de DOCUMENT. La etiqueta TITLE es, a su vez, un nodo hijo de HEAD y así, sucesivamente. Cada objeto tiene una serie de nodos hijos.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Los nodos pueden ser de dos tipos:</a:t>
            </a:r>
          </a:p>
          <a:p>
            <a:endParaRPr lang="es-AR" sz="1200" b="0" i="0" kern="1200" dirty="0" smtClean="0">
              <a:solidFill>
                <a:schemeClr val="tx1"/>
              </a:solidFill>
              <a:effectLst/>
              <a:latin typeface="+mn-lt"/>
              <a:ea typeface="+mn-ea"/>
              <a:cs typeface="+mn-cs"/>
            </a:endParaRPr>
          </a:p>
          <a:p>
            <a:r>
              <a:rPr lang="es-AR" sz="1200" b="1" i="0" kern="1200" dirty="0" smtClean="0">
                <a:solidFill>
                  <a:schemeClr val="tx1"/>
                </a:solidFill>
                <a:effectLst/>
                <a:latin typeface="+mn-lt"/>
                <a:ea typeface="+mn-ea"/>
                <a:cs typeface="+mn-cs"/>
              </a:rPr>
              <a:t>Nodos de elemento</a:t>
            </a:r>
          </a:p>
          <a:p>
            <a:r>
              <a:rPr lang="es-AR" sz="1200" b="0" i="0" kern="1200" dirty="0" smtClean="0">
                <a:solidFill>
                  <a:schemeClr val="tx1"/>
                </a:solidFill>
                <a:effectLst/>
                <a:latin typeface="+mn-lt"/>
                <a:ea typeface="+mn-ea"/>
                <a:cs typeface="+mn-cs"/>
              </a:rPr>
              <a:t>Son aquellos que están formados por un </a:t>
            </a:r>
            <a:r>
              <a:rPr lang="es-AR" sz="1200" b="0" i="0" kern="1200" dirty="0" err="1" smtClean="0">
                <a:solidFill>
                  <a:schemeClr val="tx1"/>
                </a:solidFill>
                <a:effectLst/>
                <a:latin typeface="+mn-lt"/>
                <a:ea typeface="+mn-ea"/>
                <a:cs typeface="+mn-cs"/>
              </a:rPr>
              <a:t>tag</a:t>
            </a:r>
            <a:r>
              <a:rPr lang="es-AR" sz="1200" b="0" i="0" kern="1200" dirty="0" smtClean="0">
                <a:solidFill>
                  <a:schemeClr val="tx1"/>
                </a:solidFill>
                <a:effectLst/>
                <a:latin typeface="+mn-lt"/>
                <a:ea typeface="+mn-ea"/>
                <a:cs typeface="+mn-cs"/>
              </a:rPr>
              <a:t> de HTML. Por ejemplo, un nodo de elemento sería &lt;</a:t>
            </a:r>
            <a:r>
              <a:rPr lang="es-AR" sz="1200" b="0" i="0" kern="1200" dirty="0" err="1" smtClean="0">
                <a:solidFill>
                  <a:schemeClr val="tx1"/>
                </a:solidFill>
                <a:effectLst/>
                <a:latin typeface="+mn-lt"/>
                <a:ea typeface="+mn-ea"/>
                <a:cs typeface="+mn-cs"/>
              </a:rPr>
              <a:t>br</a:t>
            </a:r>
            <a:r>
              <a:rPr lang="es-AR" sz="1200" b="0" i="0" kern="1200" dirty="0" smtClean="0">
                <a:solidFill>
                  <a:schemeClr val="tx1"/>
                </a:solidFill>
                <a:effectLst/>
                <a:latin typeface="+mn-lt"/>
                <a:ea typeface="+mn-ea"/>
                <a:cs typeface="+mn-cs"/>
              </a:rPr>
              <a:t>&gt; o &lt;</a:t>
            </a:r>
            <a:r>
              <a:rPr lang="es-AR" sz="1200" b="0" i="0" kern="1200" dirty="0" err="1" smtClean="0">
                <a:solidFill>
                  <a:schemeClr val="tx1"/>
                </a:solidFill>
                <a:effectLst/>
                <a:latin typeface="+mn-lt"/>
                <a:ea typeface="+mn-ea"/>
                <a:cs typeface="+mn-cs"/>
              </a:rPr>
              <a:t>hr</a:t>
            </a:r>
            <a:r>
              <a:rPr lang="es-AR" sz="1200" b="0" i="0" kern="1200" dirty="0" smtClean="0">
                <a:solidFill>
                  <a:schemeClr val="tx1"/>
                </a:solidFill>
                <a:effectLst/>
                <a:latin typeface="+mn-lt"/>
                <a:ea typeface="+mn-ea"/>
                <a:cs typeface="+mn-cs"/>
              </a:rPr>
              <a:t>&gt;. Cuando el </a:t>
            </a:r>
            <a:r>
              <a:rPr lang="es-AR" sz="1200" b="0" i="0" kern="1200" dirty="0" err="1" smtClean="0">
                <a:solidFill>
                  <a:schemeClr val="tx1"/>
                </a:solidFill>
                <a:effectLst/>
                <a:latin typeface="+mn-lt"/>
                <a:ea typeface="+mn-ea"/>
                <a:cs typeface="+mn-cs"/>
              </a:rPr>
              <a:t>tag</a:t>
            </a:r>
            <a:r>
              <a:rPr lang="es-AR" sz="1200" b="0" i="0" kern="1200" dirty="0" smtClean="0">
                <a:solidFill>
                  <a:schemeClr val="tx1"/>
                </a:solidFill>
                <a:effectLst/>
                <a:latin typeface="+mn-lt"/>
                <a:ea typeface="+mn-ea"/>
                <a:cs typeface="+mn-cs"/>
              </a:rPr>
              <a:t> tiene un cierre (como &lt;p&gt;&lt;/p&gt;), se considera nodo de elemento todo lo que está contenido entre la apertura y el cierre del </a:t>
            </a:r>
            <a:r>
              <a:rPr lang="es-AR" sz="1200" b="0" i="0" kern="1200" dirty="0" err="1" smtClean="0">
                <a:solidFill>
                  <a:schemeClr val="tx1"/>
                </a:solidFill>
                <a:effectLst/>
                <a:latin typeface="+mn-lt"/>
                <a:ea typeface="+mn-ea"/>
                <a:cs typeface="+mn-cs"/>
              </a:rPr>
              <a:t>tag</a:t>
            </a:r>
            <a:r>
              <a:rPr lang="es-AR" sz="1200" b="0" i="0" kern="1200" dirty="0" smtClean="0">
                <a:solidFill>
                  <a:schemeClr val="tx1"/>
                </a:solidFill>
                <a:effectLst/>
                <a:latin typeface="+mn-lt"/>
                <a:ea typeface="+mn-ea"/>
                <a:cs typeface="+mn-cs"/>
              </a:rPr>
              <a:t>, así como la propia apertura y el propio cierre. También son nodos de elemento los atributos HTML de los </a:t>
            </a:r>
            <a:r>
              <a:rPr lang="es-AR" sz="1200" b="0" i="0" kern="1200" dirty="0" err="1" smtClean="0">
                <a:solidFill>
                  <a:schemeClr val="tx1"/>
                </a:solidFill>
                <a:effectLst/>
                <a:latin typeface="+mn-lt"/>
                <a:ea typeface="+mn-ea"/>
                <a:cs typeface="+mn-cs"/>
              </a:rPr>
              <a:t>tags</a:t>
            </a:r>
            <a:r>
              <a:rPr lang="es-AR" sz="1200" b="0" i="0" kern="1200" dirty="0" smtClean="0">
                <a:solidFill>
                  <a:schemeClr val="tx1"/>
                </a:solidFill>
                <a:effectLst/>
                <a:latin typeface="+mn-lt"/>
                <a:ea typeface="+mn-ea"/>
                <a:cs typeface="+mn-cs"/>
              </a:rPr>
              <a:t>.</a:t>
            </a:r>
          </a:p>
          <a:p>
            <a:endParaRPr lang="es-AR" sz="1200" b="1" i="0" kern="1200" dirty="0" smtClean="0">
              <a:solidFill>
                <a:schemeClr val="tx1"/>
              </a:solidFill>
              <a:effectLst/>
              <a:latin typeface="+mn-lt"/>
              <a:ea typeface="+mn-ea"/>
              <a:cs typeface="+mn-cs"/>
            </a:endParaRPr>
          </a:p>
          <a:p>
            <a:r>
              <a:rPr lang="es-AR" sz="1200" b="1" i="0" kern="1200" dirty="0" smtClean="0">
                <a:solidFill>
                  <a:schemeClr val="tx1"/>
                </a:solidFill>
                <a:effectLst/>
                <a:latin typeface="+mn-lt"/>
                <a:ea typeface="+mn-ea"/>
                <a:cs typeface="+mn-cs"/>
              </a:rPr>
              <a:t>Nodos de texto</a:t>
            </a:r>
          </a:p>
          <a:p>
            <a:r>
              <a:rPr lang="es-AR" sz="1200" b="0" i="0" kern="1200" dirty="0" smtClean="0">
                <a:solidFill>
                  <a:schemeClr val="tx1"/>
                </a:solidFill>
                <a:effectLst/>
                <a:latin typeface="+mn-lt"/>
                <a:ea typeface="+mn-ea"/>
                <a:cs typeface="+mn-cs"/>
              </a:rPr>
              <a:t>Son los textos que se incluyen en una página web. Para ser correctamente tratado como nodo de texto, dicho texto debe estar encerrado en un nodo de elemento, como puede ser, por ejemplo: &lt;p&gt;</a:t>
            </a:r>
            <a:r>
              <a:rPr lang="es-AR" sz="1200" b="1" i="0" kern="1200" dirty="0" smtClean="0">
                <a:solidFill>
                  <a:schemeClr val="tx1"/>
                </a:solidFill>
                <a:effectLst/>
                <a:latin typeface="+mn-lt"/>
                <a:ea typeface="+mn-ea"/>
                <a:cs typeface="+mn-cs"/>
              </a:rPr>
              <a:t>Bienvenidos a </a:t>
            </a:r>
            <a:r>
              <a:rPr lang="es-AR" sz="1200" b="1" i="0" kern="1200" dirty="0" err="1" smtClean="0">
                <a:solidFill>
                  <a:schemeClr val="tx1"/>
                </a:solidFill>
                <a:effectLst/>
                <a:latin typeface="+mn-lt"/>
                <a:ea typeface="+mn-ea"/>
                <a:cs typeface="+mn-cs"/>
              </a:rPr>
              <a:t>Codejobs</a:t>
            </a:r>
            <a:r>
              <a:rPr lang="es-AR" sz="1200" b="0" i="0" kern="1200" dirty="0" smtClean="0">
                <a:solidFill>
                  <a:schemeClr val="tx1"/>
                </a:solidFill>
                <a:effectLst/>
                <a:latin typeface="+mn-lt"/>
                <a:ea typeface="+mn-ea"/>
                <a:cs typeface="+mn-cs"/>
              </a:rPr>
              <a:t>&lt;/p&gt;. La </a:t>
            </a:r>
            <a:r>
              <a:rPr lang="es-AR" sz="1200" b="0" i="0" kern="1200" dirty="0" err="1" smtClean="0">
                <a:solidFill>
                  <a:schemeClr val="tx1"/>
                </a:solidFill>
                <a:effectLst/>
                <a:latin typeface="+mn-lt"/>
                <a:ea typeface="+mn-ea"/>
                <a:cs typeface="+mn-cs"/>
              </a:rPr>
              <a:t>secuencia</a:t>
            </a:r>
            <a:r>
              <a:rPr lang="es-AR" sz="1200" b="1" i="0" kern="1200" dirty="0" err="1" smtClean="0">
                <a:solidFill>
                  <a:schemeClr val="tx1"/>
                </a:solidFill>
                <a:effectLst/>
                <a:latin typeface="+mn-lt"/>
                <a:ea typeface="+mn-ea"/>
                <a:cs typeface="+mn-cs"/>
              </a:rPr>
              <a:t>Bienvenidos</a:t>
            </a:r>
            <a:r>
              <a:rPr lang="es-AR" sz="1200" b="1" i="0" kern="1200" dirty="0" smtClean="0">
                <a:solidFill>
                  <a:schemeClr val="tx1"/>
                </a:solidFill>
                <a:effectLst/>
                <a:latin typeface="+mn-lt"/>
                <a:ea typeface="+mn-ea"/>
                <a:cs typeface="+mn-cs"/>
              </a:rPr>
              <a:t> a </a:t>
            </a:r>
            <a:r>
              <a:rPr lang="es-AR" sz="1200" b="1" i="0" kern="1200" dirty="0" err="1" smtClean="0">
                <a:solidFill>
                  <a:schemeClr val="tx1"/>
                </a:solidFill>
                <a:effectLst/>
                <a:latin typeface="+mn-lt"/>
                <a:ea typeface="+mn-ea"/>
                <a:cs typeface="+mn-cs"/>
              </a:rPr>
              <a:t>Codejobs</a:t>
            </a:r>
            <a:r>
              <a:rPr lang="es-AR" sz="1200" b="0" i="0" kern="1200" dirty="0" smtClean="0">
                <a:solidFill>
                  <a:schemeClr val="tx1"/>
                </a:solidFill>
                <a:effectLst/>
                <a:latin typeface="+mn-lt"/>
                <a:ea typeface="+mn-ea"/>
                <a:cs typeface="+mn-cs"/>
              </a:rPr>
              <a:t> constituye un nodo de texto.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Atendiendo la jerarquía, los nodos pueden ser:</a:t>
            </a:r>
          </a:p>
          <a:p>
            <a:endParaRPr lang="es-AR" sz="1200" b="0" i="0" kern="1200" dirty="0" smtClean="0">
              <a:solidFill>
                <a:schemeClr val="tx1"/>
              </a:solidFill>
              <a:effectLst/>
              <a:latin typeface="+mn-lt"/>
              <a:ea typeface="+mn-ea"/>
              <a:cs typeface="+mn-cs"/>
            </a:endParaRPr>
          </a:p>
          <a:p>
            <a:r>
              <a:rPr lang="es-AR" sz="1200" b="1" i="0" kern="1200" dirty="0" smtClean="0">
                <a:solidFill>
                  <a:schemeClr val="tx1"/>
                </a:solidFill>
                <a:effectLst/>
                <a:latin typeface="+mn-lt"/>
                <a:ea typeface="+mn-ea"/>
                <a:cs typeface="+mn-cs"/>
              </a:rPr>
              <a:t>Nodo padre. </a:t>
            </a:r>
            <a:r>
              <a:rPr lang="es-AR" sz="1200" b="0" i="0" kern="1200" dirty="0" smtClean="0">
                <a:solidFill>
                  <a:schemeClr val="tx1"/>
                </a:solidFill>
                <a:effectLst/>
                <a:latin typeface="+mn-lt"/>
                <a:ea typeface="+mn-ea"/>
                <a:cs typeface="+mn-cs"/>
              </a:rPr>
              <a:t>Es aquél que tiene otros nodos "colgando" de él. Para cada nodo, el que está inmediatamente por encima es su nodo padre. Los nodos de texto no pueden ser nodos padre, puesto que, jerárquicamente, de un texto no desprende ningún elemento de una página. Los nodos de elemento sólo pueden ser nodos padre si se refieren a </a:t>
            </a:r>
            <a:r>
              <a:rPr lang="es-AR" sz="1200" b="0" i="0" kern="1200" dirty="0" err="1" smtClean="0">
                <a:solidFill>
                  <a:schemeClr val="tx1"/>
                </a:solidFill>
                <a:effectLst/>
                <a:latin typeface="+mn-lt"/>
                <a:ea typeface="+mn-ea"/>
                <a:cs typeface="+mn-cs"/>
              </a:rPr>
              <a:t>tags</a:t>
            </a:r>
            <a:r>
              <a:rPr lang="es-AR" sz="1200" b="0" i="0" kern="1200" dirty="0" smtClean="0">
                <a:solidFill>
                  <a:schemeClr val="tx1"/>
                </a:solidFill>
                <a:effectLst/>
                <a:latin typeface="+mn-lt"/>
                <a:ea typeface="+mn-ea"/>
                <a:cs typeface="+mn-cs"/>
              </a:rPr>
              <a:t> con cierre.</a:t>
            </a:r>
          </a:p>
          <a:p>
            <a:endParaRPr lang="es-AR" sz="1200" b="1" i="0" kern="1200" dirty="0" smtClean="0">
              <a:solidFill>
                <a:schemeClr val="tx1"/>
              </a:solidFill>
              <a:effectLst/>
              <a:latin typeface="+mn-lt"/>
              <a:ea typeface="+mn-ea"/>
              <a:cs typeface="+mn-cs"/>
            </a:endParaRPr>
          </a:p>
          <a:p>
            <a:r>
              <a:rPr lang="es-AR" sz="1200" b="1" i="0" kern="1200" dirty="0" smtClean="0">
                <a:solidFill>
                  <a:schemeClr val="tx1"/>
                </a:solidFill>
                <a:effectLst/>
                <a:latin typeface="+mn-lt"/>
                <a:ea typeface="+mn-ea"/>
                <a:cs typeface="+mn-cs"/>
              </a:rPr>
              <a:t>Nodos hijos. </a:t>
            </a:r>
            <a:r>
              <a:rPr lang="es-AR" sz="1200" b="0" i="0" kern="1200" dirty="0" smtClean="0">
                <a:solidFill>
                  <a:schemeClr val="tx1"/>
                </a:solidFill>
                <a:effectLst/>
                <a:latin typeface="+mn-lt"/>
                <a:ea typeface="+mn-ea"/>
                <a:cs typeface="+mn-cs"/>
              </a:rPr>
              <a:t>Son los que cuelgan de un nodo padre. Un nodo determinado puede tener varios nodos hijos.</a:t>
            </a:r>
          </a:p>
          <a:p>
            <a:endParaRPr lang="es-AR" sz="1200" b="1" i="0" kern="1200" dirty="0" smtClean="0">
              <a:solidFill>
                <a:schemeClr val="tx1"/>
              </a:solidFill>
              <a:effectLst/>
              <a:latin typeface="+mn-lt"/>
              <a:ea typeface="+mn-ea"/>
              <a:cs typeface="+mn-cs"/>
            </a:endParaRPr>
          </a:p>
          <a:p>
            <a:r>
              <a:rPr lang="es-AR" sz="1200" b="1" i="0" kern="1200" dirty="0" smtClean="0">
                <a:solidFill>
                  <a:schemeClr val="tx1"/>
                </a:solidFill>
                <a:effectLst/>
                <a:latin typeface="+mn-lt"/>
                <a:ea typeface="+mn-ea"/>
                <a:cs typeface="+mn-cs"/>
              </a:rPr>
              <a:t>Nodos hermanos. </a:t>
            </a:r>
            <a:r>
              <a:rPr lang="es-AR" sz="1200" b="0" i="0" kern="1200" dirty="0" smtClean="0">
                <a:solidFill>
                  <a:schemeClr val="tx1"/>
                </a:solidFill>
                <a:effectLst/>
                <a:latin typeface="+mn-lt"/>
                <a:ea typeface="+mn-ea"/>
                <a:cs typeface="+mn-cs"/>
              </a:rPr>
              <a:t>Son los que están al mismo nivel que un nodo determinado, es decir, que "cuelgan" de un mismo nodo padre.</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7</a:t>
            </a:fld>
            <a:endParaRPr lang="es-MX" dirty="0"/>
          </a:p>
        </p:txBody>
      </p:sp>
    </p:spTree>
    <p:extLst>
      <p:ext uri="{BB962C8B-B14F-4D97-AF65-F5344CB8AC3E}">
        <p14:creationId xmlns:p14="http://schemas.microsoft.com/office/powerpoint/2010/main" val="385446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effectLst/>
                <a:latin typeface="+mn-lt"/>
                <a:ea typeface="+mn-ea"/>
                <a:cs typeface="+mn-cs"/>
              </a:rPr>
              <a:t>Según todo esto, la siguiente conclusión lógica es que podemos referirnos a cualquier elemento de una página como un nodo hijo </a:t>
            </a:r>
            <a:r>
              <a:rPr lang="es-AR" sz="1200" b="0" i="0" kern="1200" dirty="0" err="1" smtClean="0">
                <a:solidFill>
                  <a:schemeClr val="tx1"/>
                </a:solidFill>
                <a:effectLst/>
                <a:latin typeface="+mn-lt"/>
                <a:ea typeface="+mn-ea"/>
                <a:cs typeface="+mn-cs"/>
              </a:rPr>
              <a:t>dle</a:t>
            </a:r>
            <a:r>
              <a:rPr lang="es-AR" sz="1200" b="0" i="0" kern="1200" dirty="0" smtClean="0">
                <a:solidFill>
                  <a:schemeClr val="tx1"/>
                </a:solidFill>
                <a:effectLst/>
                <a:latin typeface="+mn-lt"/>
                <a:ea typeface="+mn-ea"/>
                <a:cs typeface="+mn-cs"/>
              </a:rPr>
              <a:t> objeto </a:t>
            </a:r>
            <a:r>
              <a:rPr lang="es-AR" sz="1200" b="0" i="0" kern="1200" dirty="0" err="1" smtClean="0">
                <a:solidFill>
                  <a:schemeClr val="tx1"/>
                </a:solidFill>
                <a:effectLst/>
                <a:latin typeface="+mn-lt"/>
                <a:ea typeface="+mn-ea"/>
                <a:cs typeface="+mn-cs"/>
              </a:rPr>
              <a:t>document</a:t>
            </a:r>
            <a:r>
              <a:rPr lang="es-AR" sz="1200" b="0" i="0" kern="1200" dirty="0" smtClean="0">
                <a:solidFill>
                  <a:schemeClr val="tx1"/>
                </a:solidFill>
                <a:effectLst/>
                <a:latin typeface="+mn-lt"/>
                <a:ea typeface="+mn-ea"/>
                <a:cs typeface="+mn-cs"/>
              </a:rPr>
              <a:t>, o bien como un nodo hijo de un nodo hijo de objeto </a:t>
            </a:r>
            <a:r>
              <a:rPr lang="es-AR" sz="1200" b="0" i="0" kern="1200" dirty="0" err="1" smtClean="0">
                <a:solidFill>
                  <a:schemeClr val="tx1"/>
                </a:solidFill>
                <a:effectLst/>
                <a:latin typeface="+mn-lt"/>
                <a:ea typeface="+mn-ea"/>
                <a:cs typeface="+mn-cs"/>
              </a:rPr>
              <a:t>document</a:t>
            </a:r>
            <a:r>
              <a:rPr lang="es-AR" sz="1200" b="0" i="0" kern="1200" dirty="0" smtClean="0">
                <a:solidFill>
                  <a:schemeClr val="tx1"/>
                </a:solidFill>
                <a:effectLst/>
                <a:latin typeface="+mn-lt"/>
                <a:ea typeface="+mn-ea"/>
                <a:cs typeface="+mn-cs"/>
              </a:rPr>
              <a:t> y así sucesivamente.</a:t>
            </a:r>
          </a:p>
          <a:p>
            <a:r>
              <a:rPr lang="es-AR" sz="1200" b="0" i="0" kern="1200" dirty="0" smtClean="0">
                <a:solidFill>
                  <a:schemeClr val="tx1"/>
                </a:solidFill>
                <a:effectLst/>
                <a:latin typeface="+mn-lt"/>
                <a:ea typeface="+mn-ea"/>
                <a:cs typeface="+mn-cs"/>
              </a:rPr>
              <a:t>De hecho, los nodos forman matrices, llamadas, genéricamente, </a:t>
            </a:r>
            <a:r>
              <a:rPr lang="es-AR" sz="1200" b="1" i="0" kern="1200" dirty="0" err="1" smtClean="0">
                <a:solidFill>
                  <a:schemeClr val="tx1"/>
                </a:solidFill>
                <a:effectLst/>
                <a:latin typeface="+mn-lt"/>
                <a:ea typeface="+mn-ea"/>
                <a:cs typeface="+mn-cs"/>
              </a:rPr>
              <a:t>childNodes</a:t>
            </a:r>
            <a:r>
              <a:rPr lang="es-AR" sz="1200" b="0" i="0" kern="1200" dirty="0" smtClean="0">
                <a:solidFill>
                  <a:schemeClr val="tx1"/>
                </a:solidFill>
                <a:effectLst/>
                <a:latin typeface="+mn-lt"/>
                <a:ea typeface="+mn-ea"/>
                <a:cs typeface="+mn-cs"/>
              </a:rPr>
              <a:t>. Por ejemplo, el objeto </a:t>
            </a:r>
            <a:r>
              <a:rPr lang="es-AR" sz="1200" b="0" i="0" kern="1200" dirty="0" err="1" smtClean="0">
                <a:solidFill>
                  <a:schemeClr val="tx1"/>
                </a:solidFill>
                <a:effectLst/>
                <a:latin typeface="+mn-lt"/>
                <a:ea typeface="+mn-ea"/>
                <a:cs typeface="+mn-cs"/>
              </a:rPr>
              <a:t>document</a:t>
            </a:r>
            <a:r>
              <a:rPr lang="es-AR" sz="1200" b="0" i="0" kern="1200" dirty="0" smtClean="0">
                <a:solidFill>
                  <a:schemeClr val="tx1"/>
                </a:solidFill>
                <a:effectLst/>
                <a:latin typeface="+mn-lt"/>
                <a:ea typeface="+mn-ea"/>
                <a:cs typeface="+mn-cs"/>
              </a:rPr>
              <a:t> tiene una matriz </a:t>
            </a:r>
            <a:r>
              <a:rPr lang="es-AR" sz="1200" b="0" i="0" kern="1200" dirty="0" err="1" smtClean="0">
                <a:solidFill>
                  <a:schemeClr val="tx1"/>
                </a:solidFill>
                <a:effectLst/>
                <a:latin typeface="+mn-lt"/>
                <a:ea typeface="+mn-ea"/>
                <a:cs typeface="+mn-cs"/>
              </a:rPr>
              <a:t>childNodes</a:t>
            </a:r>
            <a:r>
              <a:rPr lang="es-AR" sz="1200" b="0" i="0" kern="1200" dirty="0" smtClean="0">
                <a:solidFill>
                  <a:schemeClr val="tx1"/>
                </a:solidFill>
                <a:effectLst/>
                <a:latin typeface="+mn-lt"/>
                <a:ea typeface="+mn-ea"/>
                <a:cs typeface="+mn-cs"/>
              </a:rPr>
              <a:t> con un </a:t>
            </a:r>
            <a:r>
              <a:rPr lang="es-AR" sz="1200" b="0" i="0" kern="1200" dirty="0" err="1" smtClean="0">
                <a:solidFill>
                  <a:schemeClr val="tx1"/>
                </a:solidFill>
                <a:effectLst/>
                <a:latin typeface="+mn-lt"/>
                <a:ea typeface="+mn-ea"/>
                <a:cs typeface="+mn-cs"/>
              </a:rPr>
              <a:t>element</a:t>
            </a:r>
            <a:r>
              <a:rPr lang="es-AR" sz="1200" b="0" i="0" kern="120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html</a:t>
            </a:r>
            <a:r>
              <a:rPr lang="es-AR" sz="1200" b="0" i="0" kern="1200" dirty="0" smtClean="0">
                <a:solidFill>
                  <a:schemeClr val="tx1"/>
                </a:solidFill>
                <a:effectLst/>
                <a:latin typeface="+mn-lt"/>
                <a:ea typeface="+mn-ea"/>
                <a:cs typeface="+mn-cs"/>
              </a:rPr>
              <a:t>). Éste a su vez, tiene una matriz </a:t>
            </a:r>
            <a:r>
              <a:rPr lang="es-AR" sz="1200" b="0" i="0" kern="1200" dirty="0" err="1" smtClean="0">
                <a:solidFill>
                  <a:schemeClr val="tx1"/>
                </a:solidFill>
                <a:effectLst/>
                <a:latin typeface="+mn-lt"/>
                <a:ea typeface="+mn-ea"/>
                <a:cs typeface="+mn-cs"/>
              </a:rPr>
              <a:t>childNodes</a:t>
            </a:r>
            <a:r>
              <a:rPr lang="es-AR" sz="1200" b="0" i="0" kern="1200" dirty="0" smtClean="0">
                <a:solidFill>
                  <a:schemeClr val="tx1"/>
                </a:solidFill>
                <a:effectLst/>
                <a:latin typeface="+mn-lt"/>
                <a:ea typeface="+mn-ea"/>
                <a:cs typeface="+mn-cs"/>
              </a:rPr>
              <a:t> con dos elementos: el primero representa a la sección de cabecera de la página y el segundo, a la sección del cuerpo. En nuestro ejemplo, el elemento que representa a la sección de cabecera tiene una matriz </a:t>
            </a:r>
            <a:r>
              <a:rPr lang="es-AR" sz="1200" b="0" i="0" kern="1200" dirty="0" err="1" smtClean="0">
                <a:solidFill>
                  <a:schemeClr val="tx1"/>
                </a:solidFill>
                <a:effectLst/>
                <a:latin typeface="+mn-lt"/>
                <a:ea typeface="+mn-ea"/>
                <a:cs typeface="+mn-cs"/>
              </a:rPr>
              <a:t>childNodes</a:t>
            </a:r>
            <a:r>
              <a:rPr lang="es-AR" sz="1200" b="0" i="0" kern="1200" dirty="0" smtClean="0">
                <a:solidFill>
                  <a:schemeClr val="tx1"/>
                </a:solidFill>
                <a:effectLst/>
                <a:latin typeface="+mn-lt"/>
                <a:ea typeface="+mn-ea"/>
                <a:cs typeface="+mn-cs"/>
              </a:rPr>
              <a:t> con un único elemento que representa al </a:t>
            </a:r>
            <a:r>
              <a:rPr lang="es-AR" sz="1200" b="0" i="0" kern="1200" dirty="0" err="1" smtClean="0">
                <a:solidFill>
                  <a:schemeClr val="tx1"/>
                </a:solidFill>
                <a:effectLst/>
                <a:latin typeface="+mn-lt"/>
                <a:ea typeface="+mn-ea"/>
                <a:cs typeface="+mn-cs"/>
              </a:rPr>
              <a:t>title</a:t>
            </a:r>
            <a:r>
              <a:rPr lang="es-AR" sz="1200" b="0" i="0" kern="1200" dirty="0" smtClean="0">
                <a:solidFill>
                  <a:schemeClr val="tx1"/>
                </a:solidFill>
                <a:effectLst/>
                <a:latin typeface="+mn-lt"/>
                <a:ea typeface="+mn-ea"/>
                <a:cs typeface="+mn-cs"/>
              </a:rPr>
              <a:t>. A su vez, este elemento tiene una matriz </a:t>
            </a:r>
            <a:r>
              <a:rPr lang="es-AR" sz="1200" b="0" i="0" kern="1200" dirty="0" err="1" smtClean="0">
                <a:solidFill>
                  <a:schemeClr val="tx1"/>
                </a:solidFill>
                <a:effectLst/>
                <a:latin typeface="+mn-lt"/>
                <a:ea typeface="+mn-ea"/>
                <a:cs typeface="+mn-cs"/>
              </a:rPr>
              <a:t>childNodes</a:t>
            </a:r>
            <a:r>
              <a:rPr lang="es-AR" sz="1200" b="0" i="0" kern="1200" dirty="0" smtClean="0">
                <a:solidFill>
                  <a:schemeClr val="tx1"/>
                </a:solidFill>
                <a:effectLst/>
                <a:latin typeface="+mn-lt"/>
                <a:ea typeface="+mn-ea"/>
                <a:cs typeface="+mn-cs"/>
              </a:rPr>
              <a:t> con un elemento: el nodo de texto del título.</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202713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9</a:t>
            </a:fld>
            <a:endParaRPr lang="es-MX" dirty="0"/>
          </a:p>
        </p:txBody>
      </p:sp>
    </p:spTree>
    <p:extLst>
      <p:ext uri="{BB962C8B-B14F-4D97-AF65-F5344CB8AC3E}">
        <p14:creationId xmlns:p14="http://schemas.microsoft.com/office/powerpoint/2010/main" val="82468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10</a:t>
            </a:fld>
            <a:endParaRPr lang="es-MX" dirty="0"/>
          </a:p>
        </p:txBody>
      </p:sp>
    </p:spTree>
    <p:extLst>
      <p:ext uri="{BB962C8B-B14F-4D97-AF65-F5344CB8AC3E}">
        <p14:creationId xmlns:p14="http://schemas.microsoft.com/office/powerpoint/2010/main" val="254330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92775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55547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10423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_05">
    <p:spTree>
      <p:nvGrpSpPr>
        <p:cNvPr id="1" name=""/>
        <p:cNvGrpSpPr/>
        <p:nvPr/>
      </p:nvGrpSpPr>
      <p:grpSpPr>
        <a:xfrm>
          <a:off x="0" y="0"/>
          <a:ext cx="0" cy="0"/>
          <a:chOff x="0" y="0"/>
          <a:chExt cx="0" cy="0"/>
        </a:xfrm>
      </p:grpSpPr>
      <p:pic>
        <p:nvPicPr>
          <p:cNvPr id="4" name="Picture 2" descr="PPT_Portada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p:nvPr/>
        </p:nvSpPr>
        <p:spPr>
          <a:xfrm>
            <a:off x="4816475" y="0"/>
            <a:ext cx="1079500" cy="1079500"/>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3"/>
          <p:cNvSpPr/>
          <p:nvPr/>
        </p:nvSpPr>
        <p:spPr>
          <a:xfrm>
            <a:off x="8064500" y="5778500"/>
            <a:ext cx="1079500" cy="1079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4"/>
          <p:cNvSpPr/>
          <p:nvPr/>
        </p:nvSpPr>
        <p:spPr>
          <a:xfrm>
            <a:off x="6986588" y="5778500"/>
            <a:ext cx="1079500" cy="1079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5"/>
          <p:cNvSpPr/>
          <p:nvPr/>
        </p:nvSpPr>
        <p:spPr>
          <a:xfrm>
            <a:off x="0" y="1079500"/>
            <a:ext cx="1079500" cy="1079500"/>
          </a:xfrm>
          <a:prstGeom prst="rect">
            <a:avLst/>
          </a:prstGeom>
          <a:solidFill>
            <a:srgbClr val="F7964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6"/>
          <p:cNvSpPr/>
          <p:nvPr/>
        </p:nvSpPr>
        <p:spPr>
          <a:xfrm>
            <a:off x="1079500" y="5778500"/>
            <a:ext cx="1079500" cy="10795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10" name="Rectangle 7"/>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pic>
        <p:nvPicPr>
          <p:cNvPr id="11" name="Picture 7" descr="Logo+TAG_Jul201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5975" y="0"/>
            <a:ext cx="3238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5"/>
          <p:cNvSpPr>
            <a:spLocks noGrp="1"/>
          </p:cNvSpPr>
          <p:nvPr>
            <p:ph type="title"/>
          </p:nvPr>
        </p:nvSpPr>
        <p:spPr>
          <a:xfrm>
            <a:off x="4355976" y="2420888"/>
            <a:ext cx="4463062" cy="1612727"/>
          </a:xfrm>
          <a:prstGeom prst="rect">
            <a:avLst/>
          </a:prstGeom>
        </p:spPr>
        <p:txBody>
          <a:bodyPr anchor="b">
            <a:normAutofit/>
          </a:bodyPr>
          <a:lstStyle>
            <a:lvl1pPr algn="r">
              <a:lnSpc>
                <a:spcPts val="3800"/>
              </a:lnSpc>
              <a:defRPr sz="3600" b="1" baseline="0">
                <a:solidFill>
                  <a:schemeClr val="tx1">
                    <a:lumMod val="75000"/>
                  </a:schemeClr>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20" name="Text Placeholder 17"/>
          <p:cNvSpPr>
            <a:spLocks noGrp="1"/>
          </p:cNvSpPr>
          <p:nvPr>
            <p:ph type="body" sz="quarter" idx="11"/>
          </p:nvPr>
        </p:nvSpPr>
        <p:spPr>
          <a:xfrm>
            <a:off x="4788024" y="4042568"/>
            <a:ext cx="4037105" cy="594993"/>
          </a:xfrm>
          <a:prstGeom prst="rect">
            <a:avLst/>
          </a:prstGeom>
        </p:spPr>
        <p:txBody>
          <a:bodyPr>
            <a:noAutofit/>
          </a:bodyPr>
          <a:lstStyle>
            <a:lvl1pPr marL="0" indent="0" algn="r">
              <a:lnSpc>
                <a:spcPct val="80000"/>
              </a:lnSpc>
              <a:buNone/>
              <a:defRPr sz="1800">
                <a:solidFill>
                  <a:schemeClr val="tx2"/>
                </a:solidFill>
                <a:latin typeface="Arial" pitchFamily="34" charset="0"/>
                <a:cs typeface="Arial" pitchFamily="34" charset="0"/>
              </a:defRPr>
            </a:lvl1pPr>
            <a:lvl2pPr marL="0" indent="0" algn="r">
              <a:buNone/>
              <a:defRPr sz="1500">
                <a:solidFill>
                  <a:schemeClr val="tx1">
                    <a:lumMod val="75000"/>
                  </a:schemeClr>
                </a:solidFill>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Tree>
    <p:extLst>
      <p:ext uri="{BB962C8B-B14F-4D97-AF65-F5344CB8AC3E}">
        <p14:creationId xmlns:p14="http://schemas.microsoft.com/office/powerpoint/2010/main" val="2775270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mper Slide">
    <p:spTree>
      <p:nvGrpSpPr>
        <p:cNvPr id="1" name=""/>
        <p:cNvGrpSpPr/>
        <p:nvPr/>
      </p:nvGrpSpPr>
      <p:grpSpPr>
        <a:xfrm>
          <a:off x="0" y="0"/>
          <a:ext cx="0" cy="0"/>
          <a:chOff x="0" y="0"/>
          <a:chExt cx="0" cy="0"/>
        </a:xfrm>
      </p:grpSpPr>
      <p:sp>
        <p:nvSpPr>
          <p:cNvPr id="3" name="Rectangle 1"/>
          <p:cNvSpPr/>
          <p:nvPr/>
        </p:nvSpPr>
        <p:spPr>
          <a:xfrm>
            <a:off x="0" y="0"/>
            <a:ext cx="808038" cy="820738"/>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4" name="Rectangle 2"/>
          <p:cNvSpPr/>
          <p:nvPr/>
        </p:nvSpPr>
        <p:spPr>
          <a:xfrm>
            <a:off x="5145088" y="4059238"/>
            <a:ext cx="1079500" cy="10810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5" name="Rectangle 3"/>
          <p:cNvSpPr/>
          <p:nvPr/>
        </p:nvSpPr>
        <p:spPr>
          <a:xfrm>
            <a:off x="6227763" y="1901825"/>
            <a:ext cx="1079500" cy="1079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4"/>
          <p:cNvSpPr/>
          <p:nvPr/>
        </p:nvSpPr>
        <p:spPr>
          <a:xfrm>
            <a:off x="0" y="5133975"/>
            <a:ext cx="820738"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5"/>
          <p:cNvSpPr/>
          <p:nvPr/>
        </p:nvSpPr>
        <p:spPr>
          <a:xfrm>
            <a:off x="808038" y="820738"/>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6"/>
          <p:cNvSpPr/>
          <p:nvPr/>
        </p:nvSpPr>
        <p:spPr>
          <a:xfrm>
            <a:off x="7307263" y="2981325"/>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7"/>
          <p:cNvSpPr/>
          <p:nvPr/>
        </p:nvSpPr>
        <p:spPr>
          <a:xfrm>
            <a:off x="8386763" y="803275"/>
            <a:ext cx="757237" cy="1079500"/>
          </a:xfrm>
          <a:prstGeom prst="rect">
            <a:avLst/>
          </a:prstGeom>
          <a:solidFill>
            <a:srgbClr val="4BACC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pic>
        <p:nvPicPr>
          <p:cNvPr id="10"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6713" y="4059238"/>
            <a:ext cx="16700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sp>
        <p:nvSpPr>
          <p:cNvPr id="15" name="Title 1"/>
          <p:cNvSpPr>
            <a:spLocks noGrp="1"/>
          </p:cNvSpPr>
          <p:nvPr>
            <p:ph type="ctrTitle"/>
          </p:nvPr>
        </p:nvSpPr>
        <p:spPr>
          <a:xfrm>
            <a:off x="820738" y="2980469"/>
            <a:ext cx="6475412" cy="1066237"/>
          </a:xfrm>
          <a:prstGeom prst="rect">
            <a:avLst/>
          </a:prstGeom>
        </p:spPr>
        <p:txBody>
          <a:bodyPr>
            <a:normAutofit/>
          </a:bodyPr>
          <a:lstStyle>
            <a:lvl1pPr algn="l">
              <a:lnSpc>
                <a:spcPct val="80000"/>
              </a:lnSpc>
              <a:defRPr sz="3000" b="1">
                <a:solidFill>
                  <a:schemeClr val="tx1"/>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12" name="Slide Number Placeholder 6"/>
          <p:cNvSpPr>
            <a:spLocks noGrp="1"/>
          </p:cNvSpPr>
          <p:nvPr>
            <p:ph type="sldNum" sz="quarter" idx="10"/>
          </p:nvPr>
        </p:nvSpPr>
        <p:spPr>
          <a:xfrm>
            <a:off x="6553200" y="6435725"/>
            <a:ext cx="2133600" cy="365125"/>
          </a:xfrm>
          <a:prstGeom prst="rect">
            <a:avLst/>
          </a:prstGeom>
        </p:spPr>
        <p:txBody>
          <a:bodyPr vert="horz" lIns="91440" tIns="45720" rIns="91440" bIns="45720" rtlCol="0" anchor="ctr"/>
          <a:lstStyle>
            <a:lvl1pPr algn="r">
              <a:defRPr sz="800">
                <a:solidFill>
                  <a:schemeClr val="tx1">
                    <a:lumMod val="75000"/>
                  </a:schemeClr>
                </a:solidFill>
                <a:latin typeface="Arial" charset="0"/>
              </a:defRPr>
            </a:lvl1pPr>
          </a:lstStyle>
          <a:p>
            <a:pPr>
              <a:defRPr/>
            </a:pPr>
            <a:fld id="{4806F0BA-6175-4170-9DE5-38D87CCEB65C}" type="slidenum">
              <a:rPr lang="es-MX"/>
              <a:pPr>
                <a:defRPr/>
              </a:pPr>
              <a:t>‹Nº›</a:t>
            </a:fld>
            <a:endParaRPr lang="es-MX"/>
          </a:p>
        </p:txBody>
      </p:sp>
    </p:spTree>
    <p:extLst>
      <p:ext uri="{BB962C8B-B14F-4D97-AF65-F5344CB8AC3E}">
        <p14:creationId xmlns:p14="http://schemas.microsoft.com/office/powerpoint/2010/main" val="56884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2"/>
            <a:endParaRPr lang="es-MX"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s-MX" noProof="0" smtClean="0"/>
              <a:t>Click to edit Master title style</a:t>
            </a:r>
          </a:p>
        </p:txBody>
      </p:sp>
      <p:sp>
        <p:nvSpPr>
          <p:cNvPr id="6" name="Slide Number Placeholder 6"/>
          <p:cNvSpPr>
            <a:spLocks noGrp="1"/>
          </p:cNvSpPr>
          <p:nvPr>
            <p:ph type="sldNum" sz="quarter" idx="11"/>
          </p:nvPr>
        </p:nvSpPr>
        <p:spPr/>
        <p:txBody>
          <a:bodyPr/>
          <a:lstStyle>
            <a:lvl1pPr>
              <a:defRPr/>
            </a:lvl1pPr>
          </a:lstStyle>
          <a:p>
            <a:pPr>
              <a:defRPr/>
            </a:pPr>
            <a:fld id="{1D048D56-83F1-4D6C-9F8D-C4CDC5741225}" type="slidenum">
              <a:rPr lang="es-MX"/>
              <a:pPr>
                <a:defRPr/>
              </a:pPr>
              <a:t>‹Nº›</a:t>
            </a:fld>
            <a:endParaRPr lang="es-MX"/>
          </a:p>
        </p:txBody>
      </p:sp>
    </p:spTree>
    <p:extLst>
      <p:ext uri="{BB962C8B-B14F-4D97-AF65-F5344CB8AC3E}">
        <p14:creationId xmlns:p14="http://schemas.microsoft.com/office/powerpoint/2010/main" val="3274849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sp>
        <p:nvSpPr>
          <p:cNvPr id="2" name="Oval 6"/>
          <p:cNvSpPr>
            <a:spLocks noChangeArrowheads="1"/>
          </p:cNvSpPr>
          <p:nvPr/>
        </p:nvSpPr>
        <p:spPr bwMode="auto">
          <a:xfrm>
            <a:off x="1201738" y="1077913"/>
            <a:ext cx="4899025" cy="4899025"/>
          </a:xfrm>
          <a:prstGeom prst="ellipse">
            <a:avLst/>
          </a:prstGeom>
          <a:solidFill>
            <a:schemeClr val="bg1"/>
          </a:solidFill>
          <a:ln w="76200">
            <a:solidFill>
              <a:srgbClr val="B5B7B5"/>
            </a:solidFill>
            <a:round/>
            <a:headEnd/>
            <a:tailEnd/>
          </a:ln>
          <a:effectLst>
            <a:outerShdw blurRad="12700" dist="38100" dir="2700000" algn="tl" rotWithShape="0">
              <a:srgbClr val="00000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pic>
        <p:nvPicPr>
          <p:cNvPr id="3" name="Picture 6" descr="Poc.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17800"/>
            <a:ext cx="37274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a:spLocks noGrp="1"/>
          </p:cNvSpPr>
          <p:nvPr>
            <p:ph type="sldNum" sz="quarter" idx="10"/>
          </p:nvPr>
        </p:nvSpPr>
        <p:spPr/>
        <p:txBody>
          <a:bodyPr/>
          <a:lstStyle>
            <a:lvl1pPr algn="r">
              <a:defRPr sz="800">
                <a:solidFill>
                  <a:schemeClr val="tx1">
                    <a:lumMod val="75000"/>
                  </a:schemeClr>
                </a:solidFill>
              </a:defRPr>
            </a:lvl1pPr>
          </a:lstStyle>
          <a:p>
            <a:pPr>
              <a:defRPr/>
            </a:pPr>
            <a:fld id="{95628B17-7098-4B4C-8BD9-DA2F08635EF9}" type="slidenum">
              <a:rPr lang="es-MX"/>
              <a:pPr>
                <a:defRPr/>
              </a:pPr>
              <a:t>‹Nº›</a:t>
            </a:fld>
            <a:endParaRPr lang="es-MX"/>
          </a:p>
        </p:txBody>
      </p:sp>
    </p:spTree>
    <p:extLst>
      <p:ext uri="{BB962C8B-B14F-4D97-AF65-F5344CB8AC3E}">
        <p14:creationId xmlns:p14="http://schemas.microsoft.com/office/powerpoint/2010/main" val="158295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0581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055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588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89699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308043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72567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9865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15/03/2016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9125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1CA10-B7CF-45F0-9210-A0280B9EE1C1}" type="datetimeFigureOut">
              <a:rPr lang="es-AR" smtClean="0"/>
              <a:t>15/03/2016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0E0DE-0163-41EC-936C-DE09634B7D15}" type="slidenum">
              <a:rPr lang="es-AR" smtClean="0"/>
              <a:t>‹Nº›</a:t>
            </a:fld>
            <a:endParaRPr lang="es-AR"/>
          </a:p>
        </p:txBody>
      </p:sp>
    </p:spTree>
    <p:extLst>
      <p:ext uri="{BB962C8B-B14F-4D97-AF65-F5344CB8AC3E}">
        <p14:creationId xmlns:p14="http://schemas.microsoft.com/office/powerpoint/2010/main" val="72968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api.jquery.com" TargetMode="External"/><Relationship Id="rId2" Type="http://schemas.openxmlformats.org/officeDocument/2006/relationships/image" Target="../media/image9.gif"/><Relationship Id="rId1" Type="http://schemas.openxmlformats.org/officeDocument/2006/relationships/slideLayout" Target="../slideLayouts/slideLayout14.xml"/><Relationship Id="rId5" Type="http://schemas.openxmlformats.org/officeDocument/2006/relationships/hyperlink" Target="http://jqueryvalidation.org/documentation/" TargetMode="External"/><Relationship Id="rId4" Type="http://schemas.openxmlformats.org/officeDocument/2006/relationships/hyperlink" Target="http://jqueryui.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35896" y="2420938"/>
            <a:ext cx="4968552" cy="1612900"/>
          </a:xfrm>
        </p:spPr>
        <p:txBody>
          <a:bodyPr/>
          <a:lstStyle/>
          <a:p>
            <a:pPr>
              <a:defRPr/>
            </a:pPr>
            <a:r>
              <a:rPr lang="it-IT" dirty="0" smtClean="0"/>
              <a:t/>
            </a:r>
            <a:br>
              <a:rPr lang="it-IT" dirty="0" smtClean="0"/>
            </a:br>
            <a:r>
              <a:rPr lang="it-IT" dirty="0" smtClean="0"/>
              <a:t>Javascript y Jquery</a:t>
            </a:r>
            <a:endParaRPr lang="es-MX" dirty="0"/>
          </a:p>
        </p:txBody>
      </p:sp>
    </p:spTree>
    <p:extLst>
      <p:ext uri="{BB962C8B-B14F-4D97-AF65-F5344CB8AC3E}">
        <p14:creationId xmlns:p14="http://schemas.microsoft.com/office/powerpoint/2010/main" val="844929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10</a:t>
            </a:fld>
            <a:endParaRPr lang="es-MX" dirty="0">
              <a:solidFill>
                <a:schemeClr val="bg1"/>
              </a:solidFill>
            </a:endParaRPr>
          </a:p>
        </p:txBody>
      </p:sp>
      <p:sp>
        <p:nvSpPr>
          <p:cNvPr id="2" name="1 Rectángulo"/>
          <p:cNvSpPr/>
          <p:nvPr/>
        </p:nvSpPr>
        <p:spPr>
          <a:xfrm>
            <a:off x="462227" y="1241933"/>
            <a:ext cx="8208912" cy="485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parentNode</a:t>
            </a:r>
            <a:r>
              <a:rPr lang="es-AR" dirty="0" smtClean="0">
                <a:solidFill>
                  <a:srgbClr val="5F5F5F"/>
                </a:solidFill>
                <a:cs typeface="Arial" charset="0"/>
              </a:rPr>
              <a:t>: Se refiere al nodo padre de aquél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previousSibling</a:t>
            </a:r>
            <a:r>
              <a:rPr lang="es-AR" dirty="0" smtClean="0">
                <a:solidFill>
                  <a:srgbClr val="5F5F5F"/>
                </a:solidFill>
                <a:cs typeface="Arial" charset="0"/>
              </a:rPr>
              <a:t>: Se refiere al nodo hermano anterior a aquél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tagName</a:t>
            </a:r>
            <a:r>
              <a:rPr lang="es-AR" dirty="0" smtClean="0">
                <a:solidFill>
                  <a:srgbClr val="5F5F5F"/>
                </a:solidFill>
                <a:cs typeface="Arial" charset="0"/>
              </a:rPr>
              <a:t>: El nombre del </a:t>
            </a:r>
            <a:r>
              <a:rPr lang="es-AR" dirty="0" err="1" smtClean="0">
                <a:solidFill>
                  <a:srgbClr val="5F5F5F"/>
                </a:solidFill>
                <a:cs typeface="Arial" charset="0"/>
              </a:rPr>
              <a:t>tag</a:t>
            </a:r>
            <a:r>
              <a:rPr lang="es-AR" dirty="0" smtClean="0">
                <a:solidFill>
                  <a:srgbClr val="5F5F5F"/>
                </a:solidFill>
                <a:cs typeface="Arial" charset="0"/>
              </a:rPr>
              <a:t> de un nodo.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appendChild</a:t>
            </a:r>
            <a:r>
              <a:rPr lang="es-AR" dirty="0" smtClean="0">
                <a:solidFill>
                  <a:srgbClr val="5F5F5F"/>
                </a:solidFill>
                <a:cs typeface="Arial" charset="0"/>
              </a:rPr>
              <a:t>(): Añade un nodo hijo a aquél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cloneNode</a:t>
            </a:r>
            <a:r>
              <a:rPr lang="es-AR" dirty="0" smtClean="0">
                <a:solidFill>
                  <a:srgbClr val="5F5F5F"/>
                </a:solidFill>
                <a:cs typeface="Arial" charset="0"/>
              </a:rPr>
              <a:t>(): Copia un nodo.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createElement</a:t>
            </a:r>
            <a:r>
              <a:rPr lang="es-AR" dirty="0" smtClean="0">
                <a:solidFill>
                  <a:srgbClr val="5F5F5F"/>
                </a:solidFill>
                <a:cs typeface="Arial" charset="0"/>
              </a:rPr>
              <a:t>(): Crea un nodo de elemento para añadirlo, como hijo, al nodo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createTextNode</a:t>
            </a:r>
            <a:r>
              <a:rPr lang="es-AR" dirty="0" smtClean="0">
                <a:solidFill>
                  <a:srgbClr val="5F5F5F"/>
                </a:solidFill>
                <a:cs typeface="Arial" charset="0"/>
              </a:rPr>
              <a:t>(): Crea un nodo de texto para añadirlo, como hijo, al nodo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getAttribute</a:t>
            </a:r>
            <a:r>
              <a:rPr lang="es-AR" dirty="0" smtClean="0">
                <a:solidFill>
                  <a:srgbClr val="5F5F5F"/>
                </a:solidFill>
                <a:cs typeface="Arial" charset="0"/>
              </a:rPr>
              <a:t>(): Obtiene el valor de un atributo.</a:t>
            </a: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Nodos (Métodos y Propiedades)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057345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11</a:t>
            </a:fld>
            <a:endParaRPr lang="es-MX" dirty="0">
              <a:solidFill>
                <a:schemeClr val="bg1"/>
              </a:solidFill>
            </a:endParaRPr>
          </a:p>
        </p:txBody>
      </p:sp>
      <p:sp>
        <p:nvSpPr>
          <p:cNvPr id="2" name="1 Rectángulo"/>
          <p:cNvSpPr/>
          <p:nvPr/>
        </p:nvSpPr>
        <p:spPr>
          <a:xfrm>
            <a:off x="462227" y="1241932"/>
            <a:ext cx="8208912" cy="521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getElementById</a:t>
            </a:r>
            <a:r>
              <a:rPr lang="es-AR" dirty="0">
                <a:solidFill>
                  <a:srgbClr val="5F5F5F"/>
                </a:solidFill>
                <a:cs typeface="Arial" charset="0"/>
              </a:rPr>
              <a:t>(): Se utiliza para referirse a un nodo mediante su identificador.</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getElementsByTagName</a:t>
            </a:r>
            <a:r>
              <a:rPr lang="es-AR" dirty="0">
                <a:solidFill>
                  <a:srgbClr val="5F5F5F"/>
                </a:solidFill>
                <a:cs typeface="Arial" charset="0"/>
              </a:rPr>
              <a:t>(): Permite referirse a un nodo (conjunto de nodos) por el nombre del </a:t>
            </a:r>
            <a:r>
              <a:rPr lang="es-AR" dirty="0" err="1">
                <a:solidFill>
                  <a:srgbClr val="5F5F5F"/>
                </a:solidFill>
                <a:cs typeface="Arial" charset="0"/>
              </a:rPr>
              <a:t>tag</a:t>
            </a:r>
            <a:r>
              <a:rPr lang="es-AR" dirty="0">
                <a:solidFill>
                  <a:srgbClr val="5F5F5F"/>
                </a:solidFill>
                <a:cs typeface="Arial" charset="0"/>
              </a:rPr>
              <a:t>.</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hasChildNodes</a:t>
            </a:r>
            <a:r>
              <a:rPr lang="es-AR" dirty="0">
                <a:solidFill>
                  <a:srgbClr val="5F5F5F"/>
                </a:solidFill>
                <a:cs typeface="Arial" charset="0"/>
              </a:rPr>
              <a:t>(): Determina si un nodo tiene hijos.</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insertBefore</a:t>
            </a:r>
            <a:r>
              <a:rPr lang="es-AR" dirty="0">
                <a:solidFill>
                  <a:srgbClr val="5F5F5F"/>
                </a:solidFill>
                <a:cs typeface="Arial" charset="0"/>
              </a:rPr>
              <a:t>(): Inserta un nodo hijo en la matriz </a:t>
            </a:r>
            <a:r>
              <a:rPr lang="es-AR" dirty="0" err="1">
                <a:solidFill>
                  <a:srgbClr val="5F5F5F"/>
                </a:solidFill>
                <a:cs typeface="Arial" charset="0"/>
              </a:rPr>
              <a:t>childNodes</a:t>
            </a:r>
            <a:r>
              <a:rPr lang="es-AR" dirty="0">
                <a:solidFill>
                  <a:srgbClr val="5F5F5F"/>
                </a:solidFill>
                <a:cs typeface="Arial" charset="0"/>
              </a:rPr>
              <a:t> de aquél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removeAttribute</a:t>
            </a:r>
            <a:r>
              <a:rPr lang="es-AR" dirty="0">
                <a:solidFill>
                  <a:srgbClr val="5F5F5F"/>
                </a:solidFill>
                <a:cs typeface="Arial" charset="0"/>
              </a:rPr>
              <a:t>(): Elimina el hijo indicado en la matriz </a:t>
            </a:r>
            <a:r>
              <a:rPr lang="es-AR" dirty="0" err="1">
                <a:solidFill>
                  <a:srgbClr val="5F5F5F"/>
                </a:solidFill>
                <a:cs typeface="Arial" charset="0"/>
              </a:rPr>
              <a:t>childNodes</a:t>
            </a:r>
            <a:r>
              <a:rPr lang="es-AR" dirty="0">
                <a:solidFill>
                  <a:srgbClr val="5F5F5F"/>
                </a:solidFill>
                <a:cs typeface="Arial" charset="0"/>
              </a:rPr>
              <a:t> del nodo con el que estemos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removeChild</a:t>
            </a:r>
            <a:r>
              <a:rPr lang="es-AR" dirty="0">
                <a:solidFill>
                  <a:srgbClr val="5F5F5F"/>
                </a:solidFill>
                <a:cs typeface="Arial" charset="0"/>
              </a:rPr>
              <a:t>(): Elimina el hijo indicado en la matriz </a:t>
            </a:r>
            <a:r>
              <a:rPr lang="es-AR" dirty="0" err="1">
                <a:solidFill>
                  <a:srgbClr val="5F5F5F"/>
                </a:solidFill>
                <a:cs typeface="Arial" charset="0"/>
              </a:rPr>
              <a:t>childNodes</a:t>
            </a:r>
            <a:r>
              <a:rPr lang="es-AR" dirty="0">
                <a:solidFill>
                  <a:srgbClr val="5F5F5F"/>
                </a:solidFill>
                <a:cs typeface="Arial" charset="0"/>
              </a:rPr>
              <a:t> del nodo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replaceChild</a:t>
            </a:r>
            <a:r>
              <a:rPr lang="es-AR" dirty="0">
                <a:solidFill>
                  <a:srgbClr val="5F5F5F"/>
                </a:solidFill>
                <a:cs typeface="Arial" charset="0"/>
              </a:rPr>
              <a:t>(): Sustituye el hijo indicado de la matriz </a:t>
            </a:r>
            <a:r>
              <a:rPr lang="es-AR" dirty="0" err="1">
                <a:solidFill>
                  <a:srgbClr val="5F5F5F"/>
                </a:solidFill>
                <a:cs typeface="Arial" charset="0"/>
              </a:rPr>
              <a:t>childNodes</a:t>
            </a:r>
            <a:r>
              <a:rPr lang="es-AR" dirty="0">
                <a:solidFill>
                  <a:srgbClr val="5F5F5F"/>
                </a:solidFill>
                <a:cs typeface="Arial" charset="0"/>
              </a:rPr>
              <a:t> del nodo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setAttribute</a:t>
            </a:r>
            <a:r>
              <a:rPr lang="es-AR" dirty="0">
                <a:solidFill>
                  <a:srgbClr val="5F5F5F"/>
                </a:solidFill>
                <a:cs typeface="Arial" charset="0"/>
              </a:rPr>
              <a:t>(): Establece un atributo del nodo elemento con el que estamos trabajando y su valor.</a:t>
            </a: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Nodos (Métodos y Propiedades)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2881721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1560090"/>
            <a:ext cx="8208912" cy="4610749"/>
          </a:xfrm>
          <a:prstGeom prst="rect">
            <a:avLst/>
          </a:prstGeom>
        </p:spPr>
        <p:txBody>
          <a:bodyPr wrap="square">
            <a:spAutoFit/>
          </a:bodyPr>
          <a:lstStyle/>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function Foo() {</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a:t>
            </a:r>
            <a:r>
              <a:rPr lang="en-US" altLang="es-AR" sz="2400" dirty="0" err="1">
                <a:latin typeface="Courier New" pitchFamily="49" charset="0"/>
              </a:rPr>
              <a:t>this.x</a:t>
            </a:r>
            <a:r>
              <a:rPr lang="en-US" altLang="es-AR" sz="2400" dirty="0">
                <a:latin typeface="Courier New" pitchFamily="49" charset="0"/>
              </a:rPr>
              <a:t> = 6;</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var</a:t>
            </a:r>
            <a:r>
              <a:rPr lang="en-US" altLang="es-AR" sz="2400" dirty="0">
                <a:latin typeface="Courier New" pitchFamily="49" charset="0"/>
              </a:rPr>
              <a:t> obj1 = new Foo;</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var</a:t>
            </a:r>
            <a:r>
              <a:rPr lang="en-US" altLang="es-AR" sz="2400" dirty="0">
                <a:latin typeface="Courier New" pitchFamily="49" charset="0"/>
              </a:rPr>
              <a:t> obj2 = new Foo;</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obj1.y = 3;</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(obj1.x); // 6</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(obj2.x); // 6</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(obj1.y); // 3</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(obj2.y); // undefined</a:t>
            </a:r>
          </a:p>
        </p:txBody>
      </p:sp>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Objetos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31727978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56481" y="1964367"/>
            <a:ext cx="8228160" cy="3800559"/>
          </a:xfrm>
          <a:ln/>
        </p:spPr>
        <p:txBody>
          <a:bodyPr/>
          <a:lstStyle/>
          <a:p>
            <a:pPr marL="391686" indent="-293764">
              <a:buClr>
                <a:srgbClr val="FFFF00"/>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dirty="0" err="1"/>
              <a:t>Cada</a:t>
            </a:r>
            <a:r>
              <a:rPr lang="en-US" altLang="es-AR" dirty="0"/>
              <a:t> </a:t>
            </a:r>
            <a:r>
              <a:rPr lang="en-US" altLang="es-AR" dirty="0" err="1"/>
              <a:t>objeto</a:t>
            </a:r>
            <a:r>
              <a:rPr lang="en-US" altLang="es-AR" dirty="0"/>
              <a:t> </a:t>
            </a:r>
            <a:r>
              <a:rPr lang="en-US" altLang="es-AR" dirty="0" err="1"/>
              <a:t>puede</a:t>
            </a:r>
            <a:r>
              <a:rPr lang="en-US" altLang="es-AR" dirty="0"/>
              <a:t> </a:t>
            </a:r>
            <a:r>
              <a:rPr lang="en-US" altLang="es-AR" dirty="0" err="1"/>
              <a:t>heredar</a:t>
            </a:r>
            <a:r>
              <a:rPr lang="en-US" altLang="es-AR" dirty="0"/>
              <a:t> </a:t>
            </a:r>
            <a:r>
              <a:rPr lang="en-US" altLang="es-AR" dirty="0" err="1"/>
              <a:t>propiedades</a:t>
            </a:r>
            <a:r>
              <a:rPr lang="en-US" altLang="es-AR" dirty="0"/>
              <a:t> de </a:t>
            </a:r>
            <a:r>
              <a:rPr lang="en-US" altLang="es-AR" dirty="0" err="1"/>
              <a:t>otro</a:t>
            </a:r>
            <a:r>
              <a:rPr lang="en-US" altLang="es-AR" dirty="0"/>
              <a:t> </a:t>
            </a:r>
            <a:r>
              <a:rPr lang="en-US" altLang="es-AR" dirty="0" err="1"/>
              <a:t>objeto</a:t>
            </a:r>
            <a:r>
              <a:rPr lang="en-US" altLang="es-AR" dirty="0"/>
              <a:t> </a:t>
            </a:r>
            <a:r>
              <a:rPr lang="en-US" altLang="es-AR" dirty="0" err="1"/>
              <a:t>llamado</a:t>
            </a:r>
            <a:r>
              <a:rPr lang="en-US" altLang="es-AR" dirty="0"/>
              <a:t> </a:t>
            </a:r>
            <a:r>
              <a:rPr lang="en-US" altLang="es-AR" i="1" dirty="0"/>
              <a:t>prototype</a:t>
            </a:r>
          </a:p>
          <a:p>
            <a:pPr marL="391686" indent="-293764">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i="1" dirty="0"/>
          </a:p>
          <a:p>
            <a:pPr marL="391686" indent="-293764">
              <a:buClr>
                <a:srgbClr val="FFFF00"/>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dirty="0"/>
              <a:t>Solo </a:t>
            </a:r>
            <a:r>
              <a:rPr lang="en-US" altLang="es-AR" dirty="0" err="1"/>
              <a:t>puede</a:t>
            </a:r>
            <a:r>
              <a:rPr lang="en-US" altLang="es-AR" dirty="0"/>
              <a:t> </a:t>
            </a:r>
            <a:r>
              <a:rPr lang="en-US" altLang="es-AR" dirty="0" err="1"/>
              <a:t>ser</a:t>
            </a:r>
            <a:r>
              <a:rPr lang="en-US" altLang="es-AR" dirty="0"/>
              <a:t> </a:t>
            </a:r>
            <a:r>
              <a:rPr lang="en-US" altLang="es-AR" dirty="0" err="1"/>
              <a:t>alcanzada</a:t>
            </a:r>
            <a:r>
              <a:rPr lang="en-US" altLang="es-AR" dirty="0"/>
              <a:t> a </a:t>
            </a:r>
            <a:r>
              <a:rPr lang="en-US" altLang="es-AR" dirty="0" err="1"/>
              <a:t>través</a:t>
            </a:r>
            <a:r>
              <a:rPr lang="en-US" altLang="es-AR" dirty="0"/>
              <a:t> del </a:t>
            </a:r>
            <a:r>
              <a:rPr lang="en-US" altLang="es-AR" dirty="0" err="1"/>
              <a:t>nombre</a:t>
            </a:r>
            <a:r>
              <a:rPr lang="en-US" altLang="es-AR" dirty="0"/>
              <a:t> del constructor.</a:t>
            </a:r>
          </a:p>
          <a:p>
            <a:pPr marL="391686" indent="-293764">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200" dirty="0">
              <a:latin typeface="Courier New" pitchFamily="49" charset="0"/>
            </a:endParaRPr>
          </a:p>
        </p:txBody>
      </p:sp>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La propiedad </a:t>
            </a:r>
            <a:r>
              <a:rPr lang="es-MX" sz="3200" dirty="0" err="1" smtClean="0">
                <a:solidFill>
                  <a:schemeClr val="accent1"/>
                </a:solidFill>
                <a:latin typeface="Arial" charset="0"/>
                <a:cs typeface="Arial" charset="0"/>
              </a:rPr>
              <a:t>Prototype</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36686674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8" y="1484785"/>
            <a:ext cx="6534472" cy="4959306"/>
          </a:xfrm>
          <a:prstGeom prst="rect">
            <a:avLst/>
          </a:prstGeom>
        </p:spPr>
        <p:txBody>
          <a:bodyPr wrap="square">
            <a:spAutoFit/>
          </a:bodyPr>
          <a:lstStyle/>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a:latin typeface="Courier New" pitchFamily="49" charset="0"/>
              </a:rPr>
              <a:t>function Foo(x) { </a:t>
            </a:r>
            <a:r>
              <a:rPr lang="en-US" altLang="es-AR" sz="2800" dirty="0" err="1">
                <a:latin typeface="Courier New" pitchFamily="49" charset="0"/>
              </a:rPr>
              <a:t>this.x</a:t>
            </a:r>
            <a:r>
              <a:rPr lang="en-US" altLang="es-AR" sz="2800" dirty="0">
                <a:latin typeface="Courier New" pitchFamily="49" charset="0"/>
              </a:rPr>
              <a:t> = 5; }</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800" dirty="0">
              <a:latin typeface="Courier New" pitchFamily="49" charset="0"/>
            </a:endParaRP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var</a:t>
            </a:r>
            <a:r>
              <a:rPr lang="en-US" altLang="es-AR" sz="2800" dirty="0">
                <a:latin typeface="Courier New" pitchFamily="49" charset="0"/>
              </a:rPr>
              <a:t> o1 = new Foo;</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var</a:t>
            </a:r>
            <a:r>
              <a:rPr lang="en-US" altLang="es-AR" sz="2800" dirty="0">
                <a:latin typeface="Courier New" pitchFamily="49" charset="0"/>
              </a:rPr>
              <a:t> o2 = new Foo(4);</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800" dirty="0">
              <a:latin typeface="Courier New" pitchFamily="49" charset="0"/>
            </a:endParaRP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Foo.prototype.y</a:t>
            </a:r>
            <a:r>
              <a:rPr lang="en-US" altLang="es-AR" sz="2800" dirty="0">
                <a:latin typeface="Courier New" pitchFamily="49" charset="0"/>
              </a:rPr>
              <a:t> = 6;</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800" dirty="0">
              <a:latin typeface="Courier New" pitchFamily="49" charset="0"/>
            </a:endParaRP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document.writeln</a:t>
            </a:r>
            <a:r>
              <a:rPr lang="en-US" altLang="es-AR" sz="2800" dirty="0">
                <a:latin typeface="Courier New" pitchFamily="49" charset="0"/>
              </a:rPr>
              <a:t>(o1.x); // 5</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document.writeln</a:t>
            </a:r>
            <a:r>
              <a:rPr lang="en-US" altLang="es-AR" sz="2800" dirty="0">
                <a:latin typeface="Courier New" pitchFamily="49" charset="0"/>
              </a:rPr>
              <a:t>(o2.x); // 4</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document.writeln</a:t>
            </a:r>
            <a:r>
              <a:rPr lang="en-US" altLang="es-AR" sz="2800" dirty="0">
                <a:latin typeface="Courier New" pitchFamily="49" charset="0"/>
              </a:rPr>
              <a:t>(o1.y); // 6</a:t>
            </a:r>
          </a:p>
          <a:p>
            <a:pPr marL="0" indent="0">
              <a:lnSpc>
                <a:spcPct val="94000"/>
              </a:lnSpc>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800" dirty="0" err="1">
                <a:latin typeface="Courier New" pitchFamily="49" charset="0"/>
              </a:rPr>
              <a:t>document.writeln</a:t>
            </a:r>
            <a:r>
              <a:rPr lang="en-US" altLang="es-AR" sz="2800" dirty="0">
                <a:latin typeface="Courier New" pitchFamily="49" charset="0"/>
              </a:rPr>
              <a:t>(o2.y); // 6</a:t>
            </a:r>
          </a:p>
        </p:txBody>
      </p:sp>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La propiedad </a:t>
            </a:r>
            <a:r>
              <a:rPr lang="es-MX" sz="3200" dirty="0" err="1" smtClean="0">
                <a:solidFill>
                  <a:schemeClr val="accent1"/>
                </a:solidFill>
                <a:latin typeface="Arial" charset="0"/>
                <a:cs typeface="Arial" charset="0"/>
              </a:rPr>
              <a:t>Prototype</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1043107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1340768"/>
            <a:ext cx="8496944" cy="4952381"/>
          </a:xfrm>
          <a:prstGeom prst="rect">
            <a:avLst/>
          </a:prstGeom>
        </p:spPr>
        <p:txBody>
          <a:bodyPr wrap="square">
            <a:spAutoFit/>
          </a:bodyPr>
          <a:lstStyle/>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function Foo(x, y) { </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a:t>
            </a:r>
            <a:r>
              <a:rPr lang="en-US" altLang="es-AR" sz="2400" dirty="0" err="1">
                <a:latin typeface="Courier New" pitchFamily="49" charset="0"/>
              </a:rPr>
              <a:t>this.x</a:t>
            </a:r>
            <a:r>
              <a:rPr lang="en-US" altLang="es-AR" sz="2400" dirty="0">
                <a:latin typeface="Courier New" pitchFamily="49" charset="0"/>
              </a:rPr>
              <a:t> = 5; </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a:t>
            </a:r>
            <a:r>
              <a:rPr lang="en-US" altLang="es-AR" sz="2400" dirty="0" err="1">
                <a:latin typeface="Courier New" pitchFamily="49" charset="0"/>
              </a:rPr>
              <a:t>this.y</a:t>
            </a:r>
            <a:r>
              <a:rPr lang="en-US" altLang="es-AR" sz="2400" dirty="0">
                <a:latin typeface="Courier New" pitchFamily="49" charset="0"/>
              </a:rPr>
              <a:t> = 3;</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var</a:t>
            </a:r>
            <a:r>
              <a:rPr lang="en-US" altLang="es-AR" sz="2400" dirty="0">
                <a:latin typeface="Courier New" pitchFamily="49" charset="0"/>
              </a:rPr>
              <a:t> o1 = new Foo;</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var</a:t>
            </a:r>
            <a:r>
              <a:rPr lang="en-US" altLang="es-AR" sz="2400" dirty="0">
                <a:latin typeface="Courier New" pitchFamily="49" charset="0"/>
              </a:rPr>
              <a:t> o2 = new Foo(4, 3);</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Foo.prototype.suma</a:t>
            </a:r>
            <a:r>
              <a:rPr lang="en-US" altLang="es-AR" sz="2400" dirty="0">
                <a:latin typeface="Courier New" pitchFamily="49" charset="0"/>
              </a:rPr>
              <a:t> = function() { </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return </a:t>
            </a:r>
            <a:r>
              <a:rPr lang="en-US" altLang="es-AR" sz="2400" dirty="0" err="1">
                <a:latin typeface="Courier New" pitchFamily="49" charset="0"/>
              </a:rPr>
              <a:t>this.x</a:t>
            </a:r>
            <a:r>
              <a:rPr lang="en-US" altLang="es-AR" sz="2400" dirty="0">
                <a:latin typeface="Courier New" pitchFamily="49" charset="0"/>
              </a:rPr>
              <a:t> + </a:t>
            </a:r>
            <a:r>
              <a:rPr lang="en-US" altLang="es-AR" sz="2400" dirty="0" err="1">
                <a:latin typeface="Courier New" pitchFamily="49" charset="0"/>
              </a:rPr>
              <a:t>this.y</a:t>
            </a:r>
            <a:r>
              <a:rPr lang="en-US" altLang="es-AR" sz="2400" dirty="0">
                <a:latin typeface="Courier New" pitchFamily="49" charset="0"/>
              </a:rPr>
              <a:t> </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(o1.suma()); // 2</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document.writeln</a:t>
            </a:r>
            <a:r>
              <a:rPr lang="en-US" altLang="es-AR" sz="2400" dirty="0">
                <a:latin typeface="Courier New" pitchFamily="49" charset="0"/>
              </a:rPr>
              <a:t>(o2.suma()); // 1</a:t>
            </a:r>
          </a:p>
        </p:txBody>
      </p:sp>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La propiedad </a:t>
            </a:r>
            <a:r>
              <a:rPr lang="es-MX" sz="3200" dirty="0" err="1" smtClean="0">
                <a:solidFill>
                  <a:schemeClr val="accent1"/>
                </a:solidFill>
                <a:latin typeface="Arial" charset="0"/>
                <a:cs typeface="Arial" charset="0"/>
              </a:rPr>
              <a:t>Prototype</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0859503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340768"/>
            <a:ext cx="8568952" cy="5072414"/>
          </a:xfrm>
          <a:prstGeom prst="rect">
            <a:avLst/>
          </a:prstGeom>
        </p:spPr>
        <p:txBody>
          <a:bodyPr wrap="square">
            <a:spAutoFit/>
          </a:bodyPr>
          <a:lstStyle/>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function A() {</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a:t>
            </a:r>
            <a:r>
              <a:rPr lang="en-US" altLang="es-AR" sz="2400" dirty="0" err="1">
                <a:latin typeface="Courier New" pitchFamily="49" charset="0"/>
              </a:rPr>
              <a:t>this.x</a:t>
            </a:r>
            <a:r>
              <a:rPr lang="en-US" altLang="es-AR" sz="2400" dirty="0">
                <a:latin typeface="Courier New" pitchFamily="49" charset="0"/>
              </a:rPr>
              <a:t> = 3;</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B.prototype</a:t>
            </a:r>
            <a:r>
              <a:rPr lang="en-US" altLang="es-AR" sz="2400" dirty="0">
                <a:latin typeface="Courier New" pitchFamily="49" charset="0"/>
              </a:rPr>
              <a:t> = new A;</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B.constructor</a:t>
            </a:r>
            <a:r>
              <a:rPr lang="en-US" altLang="es-AR" sz="2400" dirty="0">
                <a:latin typeface="Courier New" pitchFamily="49" charset="0"/>
              </a:rPr>
              <a:t> = B;</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function B() {</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  </a:t>
            </a:r>
            <a:r>
              <a:rPr lang="en-US" altLang="es-AR" sz="2400" dirty="0" err="1">
                <a:latin typeface="Courier New" pitchFamily="49" charset="0"/>
              </a:rPr>
              <a:t>this.y</a:t>
            </a:r>
            <a:r>
              <a:rPr lang="en-US" altLang="es-AR" sz="2400" dirty="0">
                <a:latin typeface="Courier New" pitchFamily="49" charset="0"/>
              </a:rPr>
              <a:t> = 4;</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err="1">
                <a:latin typeface="Courier New" pitchFamily="49" charset="0"/>
              </a:rPr>
              <a:t>var</a:t>
            </a:r>
            <a:r>
              <a:rPr lang="en-US" altLang="es-AR" sz="2400" dirty="0">
                <a:latin typeface="Courier New" pitchFamily="49" charset="0"/>
              </a:rPr>
              <a:t> b = new B;</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ltLang="es-AR" sz="2400" dirty="0">
              <a:latin typeface="Courier New" pitchFamily="49" charset="0"/>
            </a:endParaRP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alert(b </a:t>
            </a:r>
            <a:r>
              <a:rPr lang="en-US" altLang="es-AR" sz="2400" dirty="0" err="1">
                <a:latin typeface="Courier New" pitchFamily="49" charset="0"/>
              </a:rPr>
              <a:t>instanceof</a:t>
            </a:r>
            <a:r>
              <a:rPr lang="en-US" altLang="es-AR" sz="2400" dirty="0">
                <a:latin typeface="Courier New" pitchFamily="49" charset="0"/>
              </a:rPr>
              <a:t> B); // true</a:t>
            </a:r>
          </a:p>
          <a:p>
            <a:pPr>
              <a:lnSpc>
                <a:spcPct val="94000"/>
              </a:lnSpc>
              <a:spcAft>
                <a:spcPts val="329"/>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s-AR" sz="2400" dirty="0">
                <a:latin typeface="Courier New" pitchFamily="49" charset="0"/>
              </a:rPr>
              <a:t>alert(b </a:t>
            </a:r>
            <a:r>
              <a:rPr lang="en-US" altLang="es-AR" sz="2400" dirty="0" err="1">
                <a:latin typeface="Courier New" pitchFamily="49" charset="0"/>
              </a:rPr>
              <a:t>instanceof</a:t>
            </a:r>
            <a:r>
              <a:rPr lang="en-US" altLang="es-AR" sz="2400" dirty="0">
                <a:latin typeface="Courier New" pitchFamily="49" charset="0"/>
              </a:rPr>
              <a:t> A); // true</a:t>
            </a:r>
          </a:p>
        </p:txBody>
      </p:sp>
      <p:sp>
        <p:nvSpPr>
          <p:cNvPr id="6" name="Title 4"/>
          <p:cNvSpPr>
            <a:spLocks noGrp="1"/>
          </p:cNvSpPr>
          <p:nvPr>
            <p:ph type="title"/>
          </p:nvPr>
        </p:nvSpPr>
        <p:spPr>
          <a:xfrm>
            <a:off x="457200" y="192088"/>
            <a:ext cx="7194550" cy="849312"/>
          </a:xfrm>
          <a:ln/>
        </p:spPr>
        <p:txBody>
          <a:bodyPr>
            <a:normAutofit/>
          </a:bodyPr>
          <a:lstStyle/>
          <a:p>
            <a:pPr algn="l"/>
            <a:r>
              <a:rPr lang="es-MX" sz="3200" dirty="0" smtClean="0">
                <a:solidFill>
                  <a:schemeClr val="accent1"/>
                </a:solidFill>
                <a:latin typeface="Arial" charset="0"/>
                <a:cs typeface="Arial" charset="0"/>
              </a:rPr>
              <a:t>Herencia</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470434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a:solidFill>
                  <a:schemeClr val="accent1"/>
                </a:solidFill>
                <a:latin typeface="Arial" charset="0"/>
                <a:cs typeface="Arial" charset="0"/>
              </a:rPr>
              <a:t>Qué es </a:t>
            </a:r>
            <a:r>
              <a:rPr lang="es-MX" sz="3200" dirty="0" err="1">
                <a:solidFill>
                  <a:schemeClr val="accent1"/>
                </a:solidFill>
                <a:latin typeface="Arial" charset="0"/>
                <a:cs typeface="Arial" charset="0"/>
              </a:rPr>
              <a:t>jQuery</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17</a:t>
            </a:fld>
            <a:endParaRPr lang="es-MX"/>
          </a:p>
        </p:txBody>
      </p:sp>
    </p:spTree>
    <p:extLst>
      <p:ext uri="{BB962C8B-B14F-4D97-AF65-F5344CB8AC3E}">
        <p14:creationId xmlns:p14="http://schemas.microsoft.com/office/powerpoint/2010/main" val="678904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r>
              <a:rPr lang="es-MX" sz="2400" dirty="0" err="1" smtClean="0">
                <a:latin typeface="Arial" charset="0"/>
                <a:cs typeface="Arial" charset="0"/>
              </a:rPr>
              <a:t>jQuery</a:t>
            </a:r>
            <a:r>
              <a:rPr lang="es-MX" sz="2400" dirty="0" smtClean="0">
                <a:latin typeface="Arial" charset="0"/>
                <a:cs typeface="Arial" charset="0"/>
              </a:rPr>
              <a:t> es una biblioteca de </a:t>
            </a:r>
            <a:r>
              <a:rPr lang="es-MX" sz="2400" dirty="0" err="1" smtClean="0">
                <a:latin typeface="Arial" charset="0"/>
                <a:cs typeface="Arial" charset="0"/>
              </a:rPr>
              <a:t>Javascript</a:t>
            </a:r>
            <a:endParaRPr lang="es-MX" sz="2400" dirty="0" smtClean="0">
              <a:latin typeface="Arial" charset="0"/>
              <a:cs typeface="Arial" charset="0"/>
            </a:endParaRPr>
          </a:p>
          <a:p>
            <a:endParaRPr lang="es-MX" sz="2400" dirty="0" smtClean="0">
              <a:latin typeface="Arial" charset="0"/>
              <a:cs typeface="Arial" charset="0"/>
            </a:endParaRPr>
          </a:p>
          <a:p>
            <a:r>
              <a:rPr lang="es-MX" sz="2400" dirty="0" smtClean="0">
                <a:latin typeface="Arial" charset="0"/>
                <a:cs typeface="Arial" charset="0"/>
              </a:rPr>
              <a:t>Al igual que </a:t>
            </a:r>
            <a:r>
              <a:rPr lang="es-MX" sz="2400" dirty="0" err="1" smtClean="0">
                <a:latin typeface="Arial" charset="0"/>
                <a:cs typeface="Arial" charset="0"/>
              </a:rPr>
              <a:t>Javascript</a:t>
            </a:r>
            <a:r>
              <a:rPr lang="es-MX" sz="2400" dirty="0" smtClean="0">
                <a:latin typeface="Arial" charset="0"/>
                <a:cs typeface="Arial" charset="0"/>
              </a:rPr>
              <a:t>, trabaja desde el lado del cliente</a:t>
            </a:r>
          </a:p>
          <a:p>
            <a:pPr marL="0" indent="0">
              <a:buNone/>
            </a:pPr>
            <a:endParaRPr lang="es-MX" sz="2400" dirty="0" smtClean="0">
              <a:latin typeface="Arial" charset="0"/>
              <a:cs typeface="Arial" charset="0"/>
            </a:endParaRPr>
          </a:p>
          <a:p>
            <a:r>
              <a:rPr lang="es-MX" sz="2400" dirty="0" err="1" smtClean="0">
                <a:latin typeface="Arial" charset="0"/>
                <a:cs typeface="Arial" charset="0"/>
              </a:rPr>
              <a:t>jQuery</a:t>
            </a:r>
            <a:r>
              <a:rPr lang="es-MX" sz="2400" dirty="0" smtClean="0">
                <a:latin typeface="Arial" charset="0"/>
                <a:cs typeface="Arial" charset="0"/>
              </a:rPr>
              <a:t> nos permite el manejo de eventos de una manera más simple, proporcionándonos funciones para asignar comportamientos deseados según un tipo de evento a uno o varios elementos en la página web</a:t>
            </a: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18</a:t>
            </a:fld>
            <a:endParaRPr lang="es-MX"/>
          </a:p>
        </p:txBody>
      </p:sp>
    </p:spTree>
    <p:extLst>
      <p:ext uri="{BB962C8B-B14F-4D97-AF65-F5344CB8AC3E}">
        <p14:creationId xmlns:p14="http://schemas.microsoft.com/office/powerpoint/2010/main" val="143395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124744"/>
            <a:ext cx="8208962" cy="5544616"/>
          </a:xfrm>
        </p:spPr>
        <p:txBody>
          <a:bodyPr/>
          <a:lstStyle/>
          <a:p>
            <a:r>
              <a:rPr lang="es-MX" sz="2200" dirty="0" smtClean="0">
                <a:latin typeface="Arial" charset="0"/>
                <a:cs typeface="Arial" charset="0"/>
              </a:rPr>
              <a:t>Nos permite la manipulación del DOM de una manera más simple</a:t>
            </a:r>
          </a:p>
          <a:p>
            <a:endParaRPr lang="es-MX" sz="2200" dirty="0">
              <a:latin typeface="Arial" charset="0"/>
              <a:cs typeface="Arial" charset="0"/>
            </a:endParaRPr>
          </a:p>
          <a:p>
            <a:r>
              <a:rPr lang="es-MX" sz="2200" dirty="0" smtClean="0">
                <a:latin typeface="Arial" charset="0"/>
                <a:cs typeface="Arial" charset="0"/>
              </a:rPr>
              <a:t>Efectos sobre la interfaz del usuario</a:t>
            </a:r>
          </a:p>
          <a:p>
            <a:endParaRPr lang="es-MX" sz="2200" dirty="0">
              <a:latin typeface="Arial" charset="0"/>
              <a:cs typeface="Arial" charset="0"/>
            </a:endParaRPr>
          </a:p>
          <a:p>
            <a:r>
              <a:rPr lang="es-MX" sz="2200" dirty="0" smtClean="0">
                <a:latin typeface="Arial" charset="0"/>
                <a:cs typeface="Arial" charset="0"/>
              </a:rPr>
              <a:t>Validaciones de formulario</a:t>
            </a:r>
          </a:p>
          <a:p>
            <a:endParaRPr lang="es-MX" sz="2200" dirty="0" smtClean="0">
              <a:latin typeface="Arial" charset="0"/>
              <a:cs typeface="Arial" charset="0"/>
            </a:endParaRPr>
          </a:p>
          <a:p>
            <a:r>
              <a:rPr lang="es-MX" sz="2200" dirty="0">
                <a:latin typeface="Arial" charset="0"/>
                <a:cs typeface="Arial" charset="0"/>
              </a:rPr>
              <a:t>Nos permite abstraernos de los diferentes navegadores ofreciendo una misma solución para todos ellos</a:t>
            </a:r>
          </a:p>
          <a:p>
            <a:endParaRPr lang="es-MX" sz="2200" dirty="0">
              <a:latin typeface="Arial" charset="0"/>
              <a:cs typeface="Arial" charset="0"/>
            </a:endParaRPr>
          </a:p>
          <a:p>
            <a:r>
              <a:rPr lang="es-MX" sz="2200" dirty="0">
                <a:latin typeface="Arial" charset="0"/>
                <a:cs typeface="Arial" charset="0"/>
              </a:rPr>
              <a:t>Nos permite realizar fácilmente pedidos AJAX hacia el servidor para poder enviar y recibir información de manera de manera asincrónica</a:t>
            </a:r>
          </a:p>
          <a:p>
            <a:endParaRPr lang="es-MX" sz="2200" dirty="0" smtClean="0">
              <a:latin typeface="Arial" charset="0"/>
              <a:cs typeface="Arial" charset="0"/>
            </a:endParaRPr>
          </a:p>
          <a:p>
            <a:endParaRPr lang="es-MX" sz="2200" dirty="0">
              <a:latin typeface="Arial" charset="0"/>
              <a:cs typeface="Arial" charset="0"/>
            </a:endParaRPr>
          </a:p>
          <a:p>
            <a:endParaRPr lang="es-MX" sz="22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19</a:t>
            </a:fld>
            <a:endParaRPr lang="es-MX"/>
          </a:p>
        </p:txBody>
      </p:sp>
    </p:spTree>
    <p:extLst>
      <p:ext uri="{BB962C8B-B14F-4D97-AF65-F5344CB8AC3E}">
        <p14:creationId xmlns:p14="http://schemas.microsoft.com/office/powerpoint/2010/main" val="33876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2</a:t>
            </a:fld>
            <a:endParaRPr lang="es-MX" dirty="0">
              <a:solidFill>
                <a:schemeClr val="bg1"/>
              </a:solidFill>
            </a:endParaRPr>
          </a:p>
        </p:txBody>
      </p:sp>
      <p:sp>
        <p:nvSpPr>
          <p:cNvPr id="2" name="1 Rectángulo"/>
          <p:cNvSpPr/>
          <p:nvPr/>
        </p:nvSpPr>
        <p:spPr>
          <a:xfrm>
            <a:off x="462227" y="1582341"/>
            <a:ext cx="8208912" cy="438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El Web es un sistema de </a:t>
            </a:r>
            <a:r>
              <a:rPr lang="es-AR" i="1" dirty="0">
                <a:solidFill>
                  <a:srgbClr val="5F5F5F"/>
                </a:solidFill>
                <a:cs typeface="Arial" charset="0"/>
              </a:rPr>
              <a:t>Hipertexto</a:t>
            </a:r>
            <a:r>
              <a:rPr lang="es-AR" dirty="0">
                <a:solidFill>
                  <a:srgbClr val="5F5F5F"/>
                </a:solidFill>
                <a:cs typeface="Arial" charset="0"/>
              </a:rPr>
              <a:t> (textos interrelacionados por medio de enlaces).</a:t>
            </a: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Las unidades de información son las </a:t>
            </a:r>
            <a:r>
              <a:rPr lang="es-AR" b="1" dirty="0">
                <a:solidFill>
                  <a:srgbClr val="5F5F5F"/>
                </a:solidFill>
                <a:cs typeface="Arial" charset="0"/>
              </a:rPr>
              <a:t>páginas WEB</a:t>
            </a:r>
            <a:r>
              <a:rPr lang="es-AR" dirty="0">
                <a:solidFill>
                  <a:srgbClr val="5F5F5F"/>
                </a:solidFill>
                <a:cs typeface="Arial" charset="0"/>
              </a:rPr>
              <a:t>.</a:t>
            </a: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Inicialmente se pensó en el lenguaje </a:t>
            </a:r>
            <a:r>
              <a:rPr lang="es-AR" b="1" dirty="0">
                <a:solidFill>
                  <a:srgbClr val="5F5F5F"/>
                </a:solidFill>
                <a:cs typeface="Arial" charset="0"/>
              </a:rPr>
              <a:t>HTML</a:t>
            </a:r>
            <a:r>
              <a:rPr lang="es-AR" dirty="0">
                <a:solidFill>
                  <a:srgbClr val="5F5F5F"/>
                </a:solidFill>
                <a:cs typeface="Arial" charset="0"/>
              </a:rPr>
              <a:t> para presentar la información de las páginas WEB.</a:t>
            </a: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Con el crecimiento de internet fue necesario incorporar más funcionalidades a las páginas.</a:t>
            </a: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Aparecieron lo </a:t>
            </a:r>
            <a:r>
              <a:rPr lang="es-AR" b="1" dirty="0" err="1">
                <a:solidFill>
                  <a:srgbClr val="5F5F5F"/>
                </a:solidFill>
                <a:cs typeface="Arial" charset="0"/>
              </a:rPr>
              <a:t>Applets</a:t>
            </a:r>
            <a:r>
              <a:rPr lang="es-AR" dirty="0">
                <a:solidFill>
                  <a:srgbClr val="5F5F5F"/>
                </a:solidFill>
                <a:cs typeface="Arial" charset="0"/>
              </a:rPr>
              <a:t> de </a:t>
            </a:r>
            <a:r>
              <a:rPr lang="es-AR" b="1" i="1" dirty="0">
                <a:solidFill>
                  <a:srgbClr val="5F5F5F"/>
                </a:solidFill>
                <a:cs typeface="Arial" charset="0"/>
              </a:rPr>
              <a:t>Java</a:t>
            </a:r>
            <a:r>
              <a:rPr lang="es-AR" dirty="0">
                <a:solidFill>
                  <a:srgbClr val="5F5F5F"/>
                </a:solidFill>
                <a:cs typeface="Arial" charset="0"/>
              </a:rPr>
              <a:t> para hacer </a:t>
            </a:r>
            <a:r>
              <a:rPr lang="es-AR" i="1" dirty="0">
                <a:solidFill>
                  <a:srgbClr val="5F5F5F"/>
                </a:solidFill>
                <a:cs typeface="Arial" charset="0"/>
              </a:rPr>
              <a:t>pequeños programas que se ejecutaban dentro del navegador</a:t>
            </a:r>
            <a:r>
              <a:rPr lang="es-AR" dirty="0">
                <a:solidFill>
                  <a:srgbClr val="5F5F5F"/>
                </a:solidFill>
                <a:cs typeface="Arial" charset="0"/>
              </a:rPr>
              <a:t>.</a:t>
            </a:r>
          </a:p>
          <a:p>
            <a:pPr marL="174625" indent="-174625" eaLnBrk="0" hangingPunct="0">
              <a:spcBef>
                <a:spcPts val="0"/>
              </a:spcBef>
              <a:spcAft>
                <a:spcPts val="1200"/>
              </a:spcAft>
              <a:buFont typeface="Arial Rounded MT Bold" pitchFamily="34" charset="0"/>
              <a:buChar char="›"/>
            </a:pPr>
            <a:r>
              <a:rPr lang="es-AR" b="1" i="1" dirty="0">
                <a:solidFill>
                  <a:srgbClr val="5F5F5F"/>
                </a:solidFill>
                <a:cs typeface="Arial" charset="0"/>
              </a:rPr>
              <a:t>Netscape</a:t>
            </a:r>
            <a:r>
              <a:rPr lang="es-AR" dirty="0">
                <a:solidFill>
                  <a:srgbClr val="5F5F5F"/>
                </a:solidFill>
                <a:cs typeface="Arial" charset="0"/>
              </a:rPr>
              <a:t> fue el primero en dar soporte a los </a:t>
            </a:r>
            <a:r>
              <a:rPr lang="es-AR" b="1" dirty="0" err="1">
                <a:solidFill>
                  <a:srgbClr val="5F5F5F"/>
                </a:solidFill>
                <a:cs typeface="Arial" charset="0"/>
              </a:rPr>
              <a:t>Applets</a:t>
            </a:r>
            <a:r>
              <a:rPr lang="es-AR" dirty="0">
                <a:solidFill>
                  <a:srgbClr val="5F5F5F"/>
                </a:solidFill>
                <a:cs typeface="Arial" charset="0"/>
              </a:rPr>
              <a:t>.</a:t>
            </a:r>
          </a:p>
          <a:p>
            <a:pPr marL="174625" indent="-174625" eaLnBrk="0" hangingPunct="0">
              <a:spcBef>
                <a:spcPts val="0"/>
              </a:spcBef>
              <a:spcAft>
                <a:spcPts val="1200"/>
              </a:spcAft>
              <a:buFont typeface="Arial Rounded MT Bold" pitchFamily="34" charset="0"/>
              <a:buChar char="›"/>
            </a:pP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endParaRPr lang="es-AR" dirty="0">
              <a:solidFill>
                <a:srgbClr val="5F5F5F"/>
              </a:solidFill>
              <a:cs typeface="Arial" charset="0"/>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Orígenes de JavaScript</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26651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pPr>
              <a:buBlip>
                <a:blip r:embed="rId2"/>
              </a:buBlip>
            </a:pPr>
            <a:r>
              <a:rPr lang="es-MX" sz="2400" dirty="0" smtClean="0">
                <a:latin typeface="Arial" charset="0"/>
                <a:cs typeface="Arial" charset="0"/>
              </a:rPr>
              <a:t>¿Por qué se utiliza </a:t>
            </a:r>
            <a:r>
              <a:rPr lang="es-MX" sz="2400" dirty="0" err="1" smtClean="0">
                <a:latin typeface="Arial" charset="0"/>
                <a:cs typeface="Arial" charset="0"/>
              </a:rPr>
              <a:t>jQuery</a:t>
            </a:r>
            <a:r>
              <a:rPr lang="es-MX" sz="2400" dirty="0" smtClean="0">
                <a:latin typeface="Arial" charset="0"/>
                <a:cs typeface="Arial" charset="0"/>
              </a:rPr>
              <a:t>?</a:t>
            </a:r>
          </a:p>
          <a:p>
            <a:endParaRPr lang="es-MX" sz="2400" dirty="0" smtClean="0">
              <a:latin typeface="Arial" charset="0"/>
              <a:cs typeface="Arial" charset="0"/>
            </a:endParaRPr>
          </a:p>
          <a:p>
            <a:pPr lvl="1">
              <a:buFont typeface="Wingdings" pitchFamily="2" charset="2"/>
              <a:buChar char="q"/>
            </a:pPr>
            <a:r>
              <a:rPr lang="es-MX" sz="2000" dirty="0" smtClean="0">
                <a:latin typeface="Arial" charset="0"/>
                <a:cs typeface="Arial" charset="0"/>
              </a:rPr>
              <a:t>Es liviano</a:t>
            </a:r>
          </a:p>
          <a:p>
            <a:pPr lvl="1"/>
            <a:endParaRPr lang="es-MX" sz="2000" dirty="0" smtClean="0">
              <a:latin typeface="Arial" charset="0"/>
              <a:cs typeface="Arial" charset="0"/>
            </a:endParaRPr>
          </a:p>
          <a:p>
            <a:pPr lvl="1">
              <a:buFont typeface="Wingdings" pitchFamily="2" charset="2"/>
              <a:buChar char="q"/>
            </a:pPr>
            <a:r>
              <a:rPr lang="es-MX" sz="2000" dirty="0" smtClean="0">
                <a:latin typeface="Arial" charset="0"/>
                <a:cs typeface="Arial" charset="0"/>
              </a:rPr>
              <a:t>Soporte para navegadores desde versiones antiguas</a:t>
            </a:r>
          </a:p>
          <a:p>
            <a:pPr lvl="1"/>
            <a:endParaRPr lang="es-MX" sz="2000" dirty="0" smtClean="0">
              <a:latin typeface="Arial" charset="0"/>
              <a:cs typeface="Arial" charset="0"/>
            </a:endParaRPr>
          </a:p>
          <a:p>
            <a:pPr lvl="1">
              <a:buFont typeface="Wingdings" pitchFamily="2" charset="2"/>
              <a:buChar char="q"/>
            </a:pPr>
            <a:r>
              <a:rPr lang="es-MX" sz="2000" dirty="0" smtClean="0">
                <a:latin typeface="Arial" charset="0"/>
                <a:cs typeface="Arial" charset="0"/>
              </a:rPr>
              <a:t>Provee una sintaxis similar a CSS en los selectores</a:t>
            </a:r>
          </a:p>
          <a:p>
            <a:pPr lvl="1"/>
            <a:endParaRPr lang="es-MX" sz="2000" dirty="0" smtClean="0">
              <a:latin typeface="Arial" charset="0"/>
              <a:cs typeface="Arial" charset="0"/>
            </a:endParaRPr>
          </a:p>
          <a:p>
            <a:pPr lvl="1">
              <a:buFont typeface="Wingdings" pitchFamily="2" charset="2"/>
              <a:buChar char="q"/>
            </a:pPr>
            <a:r>
              <a:rPr lang="es-MX" sz="2000" dirty="0" smtClean="0">
                <a:latin typeface="Arial" charset="0"/>
                <a:cs typeface="Arial" charset="0"/>
              </a:rPr>
              <a:t>Gran variedad de </a:t>
            </a:r>
            <a:r>
              <a:rPr lang="es-MX" sz="2000" dirty="0" err="1" smtClean="0">
                <a:latin typeface="Arial" charset="0"/>
                <a:cs typeface="Arial" charset="0"/>
              </a:rPr>
              <a:t>plugins</a:t>
            </a:r>
            <a:r>
              <a:rPr lang="es-MX" sz="2000" dirty="0" smtClean="0">
                <a:latin typeface="Arial" charset="0"/>
                <a:cs typeface="Arial" charset="0"/>
              </a:rPr>
              <a:t> basados en </a:t>
            </a:r>
            <a:r>
              <a:rPr lang="es-MX" sz="2000" dirty="0" err="1" smtClean="0">
                <a:latin typeface="Arial" charset="0"/>
                <a:cs typeface="Arial" charset="0"/>
              </a:rPr>
              <a:t>jQuery</a:t>
            </a:r>
            <a:endParaRPr lang="es-MX" sz="2000" dirty="0" smtClean="0">
              <a:latin typeface="Arial" charset="0"/>
              <a:cs typeface="Arial" charset="0"/>
            </a:endParaRPr>
          </a:p>
          <a:p>
            <a:pPr lvl="1">
              <a:buFont typeface="Wingdings" pitchFamily="2" charset="2"/>
              <a:buChar char="q"/>
            </a:pPr>
            <a:endParaRPr lang="es-MX" sz="2000" dirty="0">
              <a:latin typeface="Arial" charset="0"/>
              <a:cs typeface="Arial" charset="0"/>
            </a:endParaRPr>
          </a:p>
          <a:p>
            <a:pPr lvl="1">
              <a:buFont typeface="Wingdings" pitchFamily="2" charset="2"/>
              <a:buChar char="q"/>
            </a:pPr>
            <a:r>
              <a:rPr lang="es-MX" sz="2000" dirty="0" smtClean="0">
                <a:latin typeface="Arial" charset="0"/>
                <a:cs typeface="Arial" charset="0"/>
              </a:rPr>
              <a:t>Importancia de separar la estructura de la página de su apariencia </a:t>
            </a:r>
          </a:p>
          <a:p>
            <a:pPr lvl="1"/>
            <a:endParaRPr lang="es-MX" sz="2000" dirty="0">
              <a:latin typeface="Arial" charset="0"/>
              <a:cs typeface="Arial" charset="0"/>
            </a:endParaRPr>
          </a:p>
          <a:p>
            <a:endParaRPr lang="es-MX" sz="2400" dirty="0" smtClean="0">
              <a:latin typeface="Arial" charset="0"/>
              <a:cs typeface="Arial" charset="0"/>
            </a:endParaRPr>
          </a:p>
          <a:p>
            <a:pPr lvl="1"/>
            <a:endParaRPr lang="es-MX" sz="2000" dirty="0" smtClean="0">
              <a:latin typeface="Arial" charset="0"/>
              <a:cs typeface="Arial" charset="0"/>
            </a:endParaRPr>
          </a:p>
          <a:p>
            <a:endParaRPr lang="es-MX" sz="2400" dirty="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20</a:t>
            </a:fld>
            <a:endParaRPr lang="es-MX"/>
          </a:p>
        </p:txBody>
      </p:sp>
    </p:spTree>
    <p:extLst>
      <p:ext uri="{BB962C8B-B14F-4D97-AF65-F5344CB8AC3E}">
        <p14:creationId xmlns:p14="http://schemas.microsoft.com/office/powerpoint/2010/main" val="1630626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17" name="Rectangle 12"/>
          <p:cNvSpPr>
            <a:spLocks/>
          </p:cNvSpPr>
          <p:nvPr/>
        </p:nvSpPr>
        <p:spPr bwMode="auto">
          <a:xfrm>
            <a:off x="539552" y="1932260"/>
            <a:ext cx="336153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b="1" dirty="0" err="1" smtClean="0">
                <a:solidFill>
                  <a:schemeClr val="tx1"/>
                </a:solidFill>
                <a:ea typeface="Courier" charset="0"/>
                <a:cs typeface="Courier" charset="0"/>
              </a:rPr>
              <a:t>Comportamiento</a:t>
            </a:r>
            <a:r>
              <a:rPr lang="en-US" dirty="0" smtClean="0">
                <a:solidFill>
                  <a:schemeClr val="tx1"/>
                </a:solidFill>
                <a:ea typeface="Courier" charset="0"/>
                <a:cs typeface="Courier" charset="0"/>
              </a:rPr>
              <a:t> y</a:t>
            </a:r>
          </a:p>
          <a:p>
            <a:pPr algn="ctr"/>
            <a:r>
              <a:rPr lang="en-US" b="1" dirty="0" err="1" smtClean="0">
                <a:solidFill>
                  <a:schemeClr val="tx1"/>
                </a:solidFill>
                <a:ea typeface="Courier" charset="0"/>
                <a:cs typeface="Courier" charset="0"/>
              </a:rPr>
              <a:t>Contenido</a:t>
            </a:r>
            <a:endParaRPr lang="en-US" b="1" dirty="0">
              <a:solidFill>
                <a:schemeClr val="tx1"/>
              </a:solidFill>
              <a:ea typeface="Courier" charset="0"/>
              <a:cs typeface="Courier" charset="0"/>
            </a:endParaRPr>
          </a:p>
        </p:txBody>
      </p:sp>
      <p:grpSp>
        <p:nvGrpSpPr>
          <p:cNvPr id="18" name="Group 15"/>
          <p:cNvGrpSpPr>
            <a:grpSpLocks/>
          </p:cNvGrpSpPr>
          <p:nvPr/>
        </p:nvGrpSpPr>
        <p:grpSpPr bwMode="auto">
          <a:xfrm>
            <a:off x="1514748" y="2694260"/>
            <a:ext cx="1689100" cy="1358900"/>
            <a:chOff x="40" y="0"/>
            <a:chExt cx="1064" cy="856"/>
          </a:xfrm>
        </p:grpSpPr>
        <p:sp>
          <p:nvSpPr>
            <p:cNvPr id="19" name="AutoShape 13"/>
            <p:cNvSpPr>
              <a:spLocks/>
            </p:cNvSpPr>
            <p:nvPr/>
          </p:nvSpPr>
          <p:spPr bwMode="auto">
            <a:xfrm>
              <a:off x="40" y="0"/>
              <a:ext cx="1064" cy="856"/>
            </a:xfrm>
            <a:prstGeom prst="roundRect">
              <a:avLst>
                <a:gd name="adj" fmla="val 14949"/>
              </a:avLst>
            </a:prstGeom>
            <a:blipFill dpi="0" rotWithShape="0">
              <a:blip r:embed="rId2"/>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0" name="Rectangle 14"/>
            <p:cNvSpPr>
              <a:spLocks/>
            </p:cNvSpPr>
            <p:nvPr/>
          </p:nvSpPr>
          <p:spPr bwMode="auto">
            <a:xfrm>
              <a:off x="195" y="317"/>
              <a:ext cx="75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a:solidFill>
                    <a:schemeClr val="bg1"/>
                  </a:solidFill>
                  <a:ea typeface="Courier" charset="0"/>
                  <a:cs typeface="Courier" charset="0"/>
                </a:rPr>
                <a:t>index.html</a:t>
              </a:r>
            </a:p>
          </p:txBody>
        </p:sp>
      </p:grpSp>
      <p:grpSp>
        <p:nvGrpSpPr>
          <p:cNvPr id="21" name="Group 18"/>
          <p:cNvGrpSpPr>
            <a:grpSpLocks/>
          </p:cNvGrpSpPr>
          <p:nvPr/>
        </p:nvGrpSpPr>
        <p:grpSpPr bwMode="auto">
          <a:xfrm>
            <a:off x="4788024" y="1772816"/>
            <a:ext cx="114300" cy="4737100"/>
            <a:chOff x="0" y="0"/>
            <a:chExt cx="72" cy="2984"/>
          </a:xfrm>
        </p:grpSpPr>
        <p:sp>
          <p:nvSpPr>
            <p:cNvPr id="22" name="Rectangle 16"/>
            <p:cNvSpPr>
              <a:spLocks/>
            </p:cNvSpPr>
            <p:nvPr/>
          </p:nvSpPr>
          <p:spPr bwMode="auto">
            <a:xfrm>
              <a:off x="13" y="0"/>
              <a:ext cx="56" cy="2984"/>
            </a:xfrm>
            <a:prstGeom prst="rect">
              <a:avLst/>
            </a:prstGeom>
            <a:solidFill>
              <a:srgbClr val="808080"/>
            </a:solid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3" name="Rectangle 17"/>
            <p:cNvSpPr>
              <a:spLocks/>
            </p:cNvSpPr>
            <p:nvPr/>
          </p:nvSpPr>
          <p:spPr bwMode="auto">
            <a:xfrm>
              <a:off x="0" y="1360"/>
              <a:ext cx="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endParaRPr lang="es-AR"/>
            </a:p>
          </p:txBody>
        </p:sp>
      </p:grpSp>
      <p:sp>
        <p:nvSpPr>
          <p:cNvPr id="24" name="Rectangle 19"/>
          <p:cNvSpPr>
            <a:spLocks/>
          </p:cNvSpPr>
          <p:nvPr/>
        </p:nvSpPr>
        <p:spPr bwMode="auto">
          <a:xfrm>
            <a:off x="6191324" y="1932260"/>
            <a:ext cx="2197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b="1" dirty="0" err="1" smtClean="0">
                <a:solidFill>
                  <a:schemeClr val="tx1"/>
                </a:solidFill>
                <a:ea typeface="Courier" charset="0"/>
                <a:cs typeface="Courier" charset="0"/>
              </a:rPr>
              <a:t>Presentación</a:t>
            </a:r>
            <a:endParaRPr lang="en-US" b="1" dirty="0">
              <a:solidFill>
                <a:schemeClr val="tx1"/>
              </a:solidFill>
              <a:ea typeface="Courier" charset="0"/>
              <a:cs typeface="Courier" charset="0"/>
            </a:endParaRPr>
          </a:p>
        </p:txBody>
      </p:sp>
      <p:grpSp>
        <p:nvGrpSpPr>
          <p:cNvPr id="25" name="Group 22"/>
          <p:cNvGrpSpPr>
            <a:grpSpLocks/>
          </p:cNvGrpSpPr>
          <p:nvPr/>
        </p:nvGrpSpPr>
        <p:grpSpPr bwMode="auto">
          <a:xfrm>
            <a:off x="6411292" y="2694260"/>
            <a:ext cx="1689100" cy="1358900"/>
            <a:chOff x="0" y="0"/>
            <a:chExt cx="1064" cy="856"/>
          </a:xfrm>
          <a:solidFill>
            <a:schemeClr val="accent3">
              <a:lumMod val="60000"/>
              <a:lumOff val="40000"/>
            </a:schemeClr>
          </a:solidFill>
        </p:grpSpPr>
        <p:sp>
          <p:nvSpPr>
            <p:cNvPr id="26" name="AutoShape 20"/>
            <p:cNvSpPr>
              <a:spLocks/>
            </p:cNvSpPr>
            <p:nvPr/>
          </p:nvSpPr>
          <p:spPr bwMode="auto">
            <a:xfrm>
              <a:off x="0" y="0"/>
              <a:ext cx="1064" cy="856"/>
            </a:xfrm>
            <a:prstGeom prst="roundRect">
              <a:avLst>
                <a:gd name="adj" fmla="val 14949"/>
              </a:avLst>
            </a:prstGeom>
            <a:grp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7" name="Rectangle 21"/>
            <p:cNvSpPr>
              <a:spLocks/>
            </p:cNvSpPr>
            <p:nvPr/>
          </p:nvSpPr>
          <p:spPr bwMode="auto">
            <a:xfrm>
              <a:off x="204" y="317"/>
              <a:ext cx="651" cy="223"/>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a:solidFill>
                    <a:schemeClr val="bg1"/>
                  </a:solidFill>
                  <a:ea typeface="Courier" charset="0"/>
                  <a:cs typeface="Courier" charset="0"/>
                </a:rPr>
                <a:t>style.css</a:t>
              </a:r>
            </a:p>
          </p:txBody>
        </p:sp>
      </p:grpSp>
      <p:sp>
        <p:nvSpPr>
          <p:cNvPr id="3" name="2 CuadroTexto"/>
          <p:cNvSpPr txBox="1"/>
          <p:nvPr/>
        </p:nvSpPr>
        <p:spPr>
          <a:xfrm>
            <a:off x="2411760" y="1150539"/>
            <a:ext cx="3988592" cy="523220"/>
          </a:xfrm>
          <a:prstGeom prst="rect">
            <a:avLst/>
          </a:prstGeom>
          <a:noFill/>
        </p:spPr>
        <p:txBody>
          <a:bodyPr wrap="none" rtlCol="0">
            <a:spAutoFit/>
          </a:bodyPr>
          <a:lstStyle/>
          <a:p>
            <a:r>
              <a:rPr lang="es-AR" sz="2800" b="1" u="sng" dirty="0" err="1" smtClean="0"/>
              <a:t>Javascript</a:t>
            </a:r>
            <a:r>
              <a:rPr lang="es-AR" b="1" u="sng" dirty="0" smtClean="0"/>
              <a:t> </a:t>
            </a:r>
            <a:r>
              <a:rPr lang="es-AR" sz="2800" b="1" u="sng" dirty="0" smtClean="0"/>
              <a:t>obstructivo</a:t>
            </a:r>
            <a:endParaRPr lang="es-AR"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02" y="4523060"/>
            <a:ext cx="3457629" cy="128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71" y="4523060"/>
            <a:ext cx="3052203" cy="128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149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grpSp>
        <p:nvGrpSpPr>
          <p:cNvPr id="7" name="Group 4"/>
          <p:cNvGrpSpPr>
            <a:grpSpLocks/>
          </p:cNvGrpSpPr>
          <p:nvPr/>
        </p:nvGrpSpPr>
        <p:grpSpPr bwMode="auto">
          <a:xfrm>
            <a:off x="466725" y="2492896"/>
            <a:ext cx="1344613" cy="1058615"/>
            <a:chOff x="0" y="0"/>
            <a:chExt cx="1064" cy="856"/>
          </a:xfrm>
        </p:grpSpPr>
        <p:sp>
          <p:nvSpPr>
            <p:cNvPr id="8" name="AutoShape 2"/>
            <p:cNvSpPr>
              <a:spLocks/>
            </p:cNvSpPr>
            <p:nvPr/>
          </p:nvSpPr>
          <p:spPr bwMode="auto">
            <a:xfrm>
              <a:off x="0" y="0"/>
              <a:ext cx="1064" cy="856"/>
            </a:xfrm>
            <a:prstGeom prst="roundRect">
              <a:avLst>
                <a:gd name="adj" fmla="val 14949"/>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9" name="Rectangle 3"/>
            <p:cNvSpPr>
              <a:spLocks/>
            </p:cNvSpPr>
            <p:nvPr/>
          </p:nvSpPr>
          <p:spPr bwMode="auto">
            <a:xfrm>
              <a:off x="223" y="317"/>
              <a:ext cx="6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smtClean="0">
                  <a:solidFill>
                    <a:schemeClr val="bg1"/>
                  </a:solidFill>
                  <a:ea typeface="Courier" charset="0"/>
                  <a:cs typeface="Courier" charset="0"/>
                </a:rPr>
                <a:t>jquery.js</a:t>
              </a:r>
              <a:endParaRPr lang="en-US" dirty="0">
                <a:solidFill>
                  <a:schemeClr val="bg1"/>
                </a:solidFill>
                <a:ea typeface="Courier" charset="0"/>
                <a:cs typeface="Courier" charset="0"/>
              </a:endParaRPr>
            </a:p>
          </p:txBody>
        </p:sp>
      </p:grpSp>
      <p:grpSp>
        <p:nvGrpSpPr>
          <p:cNvPr id="10" name="Group 7"/>
          <p:cNvGrpSpPr>
            <a:grpSpLocks/>
          </p:cNvGrpSpPr>
          <p:nvPr/>
        </p:nvGrpSpPr>
        <p:grpSpPr bwMode="auto">
          <a:xfrm>
            <a:off x="466724" y="4005064"/>
            <a:ext cx="1344613" cy="972768"/>
            <a:chOff x="0" y="0"/>
            <a:chExt cx="1064" cy="856"/>
          </a:xfrm>
        </p:grpSpPr>
        <p:sp>
          <p:nvSpPr>
            <p:cNvPr id="11" name="AutoShape 5"/>
            <p:cNvSpPr>
              <a:spLocks/>
            </p:cNvSpPr>
            <p:nvPr/>
          </p:nvSpPr>
          <p:spPr bwMode="auto">
            <a:xfrm>
              <a:off x="0" y="0"/>
              <a:ext cx="1064" cy="856"/>
            </a:xfrm>
            <a:prstGeom prst="roundRect">
              <a:avLst>
                <a:gd name="adj" fmla="val 14949"/>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s-AR">
                <a:solidFill>
                  <a:schemeClr val="bg1"/>
                </a:solidFill>
              </a:endParaRPr>
            </a:p>
          </p:txBody>
        </p:sp>
        <p:sp>
          <p:nvSpPr>
            <p:cNvPr id="12" name="Rectangle 6"/>
            <p:cNvSpPr>
              <a:spLocks/>
            </p:cNvSpPr>
            <p:nvPr/>
          </p:nvSpPr>
          <p:spPr bwMode="auto">
            <a:xfrm>
              <a:off x="182" y="317"/>
              <a:ext cx="70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a:solidFill>
                    <a:schemeClr val="bg1"/>
                  </a:solidFill>
                  <a:ea typeface="Courier" charset="0"/>
                  <a:cs typeface="Courier" charset="0"/>
                </a:rPr>
                <a:t>custom.js</a:t>
              </a:r>
            </a:p>
          </p:txBody>
        </p:sp>
      </p:grpSp>
      <p:grpSp>
        <p:nvGrpSpPr>
          <p:cNvPr id="13" name="Group 10"/>
          <p:cNvGrpSpPr>
            <a:grpSpLocks/>
          </p:cNvGrpSpPr>
          <p:nvPr/>
        </p:nvGrpSpPr>
        <p:grpSpPr bwMode="auto">
          <a:xfrm>
            <a:off x="2735263" y="1932260"/>
            <a:ext cx="114300" cy="4737100"/>
            <a:chOff x="0" y="0"/>
            <a:chExt cx="72" cy="2984"/>
          </a:xfrm>
        </p:grpSpPr>
        <p:sp>
          <p:nvSpPr>
            <p:cNvPr id="14" name="Rectangle 8"/>
            <p:cNvSpPr>
              <a:spLocks/>
            </p:cNvSpPr>
            <p:nvPr/>
          </p:nvSpPr>
          <p:spPr bwMode="auto">
            <a:xfrm>
              <a:off x="10" y="0"/>
              <a:ext cx="56" cy="2984"/>
            </a:xfrm>
            <a:prstGeom prst="rect">
              <a:avLst/>
            </a:prstGeom>
            <a:solidFill>
              <a:srgbClr val="808080"/>
            </a:solid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15" name="Rectangle 9"/>
            <p:cNvSpPr>
              <a:spLocks/>
            </p:cNvSpPr>
            <p:nvPr/>
          </p:nvSpPr>
          <p:spPr bwMode="auto">
            <a:xfrm>
              <a:off x="0" y="1360"/>
              <a:ext cx="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endParaRPr lang="es-AR"/>
            </a:p>
          </p:txBody>
        </p:sp>
      </p:grpSp>
      <p:sp>
        <p:nvSpPr>
          <p:cNvPr id="16" name="Rectangle 11"/>
          <p:cNvSpPr>
            <a:spLocks/>
          </p:cNvSpPr>
          <p:nvPr/>
        </p:nvSpPr>
        <p:spPr bwMode="auto">
          <a:xfrm>
            <a:off x="403028" y="2009660"/>
            <a:ext cx="18466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ctr"/>
            <a:r>
              <a:rPr lang="en-US" b="1" dirty="0" err="1" smtClean="0">
                <a:ea typeface="Courier" charset="0"/>
                <a:cs typeface="Courier" charset="0"/>
              </a:rPr>
              <a:t>Comportamiento</a:t>
            </a:r>
            <a:endParaRPr lang="en-US" b="1" dirty="0">
              <a:solidFill>
                <a:schemeClr val="tx1"/>
              </a:solidFill>
              <a:ea typeface="Courier" charset="0"/>
              <a:cs typeface="Courier" charset="0"/>
            </a:endParaRPr>
          </a:p>
        </p:txBody>
      </p:sp>
      <p:sp>
        <p:nvSpPr>
          <p:cNvPr id="17" name="Rectangle 12"/>
          <p:cNvSpPr>
            <a:spLocks/>
          </p:cNvSpPr>
          <p:nvPr/>
        </p:nvSpPr>
        <p:spPr bwMode="auto">
          <a:xfrm>
            <a:off x="3685604" y="1932260"/>
            <a:ext cx="152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b="1" dirty="0" err="1" smtClean="0">
                <a:solidFill>
                  <a:schemeClr val="tx1"/>
                </a:solidFill>
                <a:ea typeface="Courier" charset="0"/>
                <a:cs typeface="Courier" charset="0"/>
              </a:rPr>
              <a:t>Contenido</a:t>
            </a:r>
            <a:endParaRPr lang="en-US" b="1" dirty="0">
              <a:solidFill>
                <a:schemeClr val="tx1"/>
              </a:solidFill>
              <a:ea typeface="Courier" charset="0"/>
              <a:cs typeface="Courier" charset="0"/>
            </a:endParaRPr>
          </a:p>
        </p:txBody>
      </p:sp>
      <p:grpSp>
        <p:nvGrpSpPr>
          <p:cNvPr id="18" name="Group 15"/>
          <p:cNvGrpSpPr>
            <a:grpSpLocks/>
          </p:cNvGrpSpPr>
          <p:nvPr/>
        </p:nvGrpSpPr>
        <p:grpSpPr bwMode="auto">
          <a:xfrm>
            <a:off x="3773859" y="2636912"/>
            <a:ext cx="1446213" cy="1224136"/>
            <a:chOff x="40" y="0"/>
            <a:chExt cx="1064" cy="856"/>
          </a:xfrm>
        </p:grpSpPr>
        <p:sp>
          <p:nvSpPr>
            <p:cNvPr id="19" name="AutoShape 13"/>
            <p:cNvSpPr>
              <a:spLocks/>
            </p:cNvSpPr>
            <p:nvPr/>
          </p:nvSpPr>
          <p:spPr bwMode="auto">
            <a:xfrm>
              <a:off x="40" y="0"/>
              <a:ext cx="1064" cy="856"/>
            </a:xfrm>
            <a:prstGeom prst="roundRect">
              <a:avLst>
                <a:gd name="adj" fmla="val 14949"/>
              </a:avLst>
            </a:prstGeom>
            <a:blipFill dpi="0" rotWithShape="0">
              <a:blip r:embed="rId3"/>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0" name="Rectangle 14"/>
            <p:cNvSpPr>
              <a:spLocks/>
            </p:cNvSpPr>
            <p:nvPr/>
          </p:nvSpPr>
          <p:spPr bwMode="auto">
            <a:xfrm>
              <a:off x="195" y="317"/>
              <a:ext cx="75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a:solidFill>
                    <a:schemeClr val="bg1"/>
                  </a:solidFill>
                  <a:ea typeface="Courier" charset="0"/>
                  <a:cs typeface="Courier" charset="0"/>
                </a:rPr>
                <a:t>index.html</a:t>
              </a:r>
            </a:p>
          </p:txBody>
        </p:sp>
      </p:grpSp>
      <p:grpSp>
        <p:nvGrpSpPr>
          <p:cNvPr id="21" name="Group 18"/>
          <p:cNvGrpSpPr>
            <a:grpSpLocks/>
          </p:cNvGrpSpPr>
          <p:nvPr/>
        </p:nvGrpSpPr>
        <p:grpSpPr bwMode="auto">
          <a:xfrm>
            <a:off x="6617940" y="1932260"/>
            <a:ext cx="114300" cy="4737100"/>
            <a:chOff x="0" y="0"/>
            <a:chExt cx="72" cy="2984"/>
          </a:xfrm>
        </p:grpSpPr>
        <p:sp>
          <p:nvSpPr>
            <p:cNvPr id="22" name="Rectangle 16"/>
            <p:cNvSpPr>
              <a:spLocks/>
            </p:cNvSpPr>
            <p:nvPr/>
          </p:nvSpPr>
          <p:spPr bwMode="auto">
            <a:xfrm>
              <a:off x="13" y="0"/>
              <a:ext cx="56" cy="2984"/>
            </a:xfrm>
            <a:prstGeom prst="rect">
              <a:avLst/>
            </a:prstGeom>
            <a:solidFill>
              <a:srgbClr val="808080"/>
            </a:solid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3" name="Rectangle 17"/>
            <p:cNvSpPr>
              <a:spLocks/>
            </p:cNvSpPr>
            <p:nvPr/>
          </p:nvSpPr>
          <p:spPr bwMode="auto">
            <a:xfrm>
              <a:off x="0" y="1360"/>
              <a:ext cx="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endParaRPr lang="es-AR"/>
            </a:p>
          </p:txBody>
        </p:sp>
      </p:grpSp>
      <p:sp>
        <p:nvSpPr>
          <p:cNvPr id="24" name="Rectangle 19"/>
          <p:cNvSpPr>
            <a:spLocks/>
          </p:cNvSpPr>
          <p:nvPr/>
        </p:nvSpPr>
        <p:spPr bwMode="auto">
          <a:xfrm>
            <a:off x="6881341" y="1932260"/>
            <a:ext cx="2197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b="1" dirty="0" err="1" smtClean="0">
                <a:solidFill>
                  <a:schemeClr val="tx1"/>
                </a:solidFill>
                <a:ea typeface="Courier" charset="0"/>
                <a:cs typeface="Courier" charset="0"/>
              </a:rPr>
              <a:t>Presentación</a:t>
            </a:r>
            <a:endParaRPr lang="en-US" b="1" dirty="0">
              <a:solidFill>
                <a:schemeClr val="tx1"/>
              </a:solidFill>
              <a:ea typeface="Courier" charset="0"/>
              <a:cs typeface="Courier" charset="0"/>
            </a:endParaRPr>
          </a:p>
        </p:txBody>
      </p:sp>
      <p:grpSp>
        <p:nvGrpSpPr>
          <p:cNvPr id="25" name="Group 22"/>
          <p:cNvGrpSpPr>
            <a:grpSpLocks/>
          </p:cNvGrpSpPr>
          <p:nvPr/>
        </p:nvGrpSpPr>
        <p:grpSpPr bwMode="auto">
          <a:xfrm>
            <a:off x="7135341" y="2694260"/>
            <a:ext cx="1689100" cy="1358900"/>
            <a:chOff x="0" y="0"/>
            <a:chExt cx="1064" cy="856"/>
          </a:xfrm>
        </p:grpSpPr>
        <p:sp>
          <p:nvSpPr>
            <p:cNvPr id="26" name="AutoShape 20"/>
            <p:cNvSpPr>
              <a:spLocks/>
            </p:cNvSpPr>
            <p:nvPr/>
          </p:nvSpPr>
          <p:spPr bwMode="auto">
            <a:xfrm>
              <a:off x="0" y="0"/>
              <a:ext cx="1064" cy="856"/>
            </a:xfrm>
            <a:prstGeom prst="roundRect">
              <a:avLst>
                <a:gd name="adj" fmla="val 14949"/>
              </a:avLst>
            </a:prstGeom>
            <a:solidFill>
              <a:schemeClr val="accent3">
                <a:lumMod val="60000"/>
                <a:lumOff val="40000"/>
              </a:schemeClr>
            </a:solidFill>
            <a:ln w="25400" cap="flat">
              <a:solidFill>
                <a:schemeClr val="tx1"/>
              </a:solidFill>
              <a:prstDash val="solid"/>
              <a:miter lim="800000"/>
              <a:headEnd type="none" w="med" len="med"/>
              <a:tailEnd type="none" w="med" len="med"/>
            </a:ln>
          </p:spPr>
          <p:txBody>
            <a:bodyPr lIns="0" tIns="0" rIns="0" bIns="0"/>
            <a:lstStyle/>
            <a:p>
              <a:endParaRPr lang="es-AR"/>
            </a:p>
          </p:txBody>
        </p:sp>
        <p:sp>
          <p:nvSpPr>
            <p:cNvPr id="27" name="Rectangle 21"/>
            <p:cNvSpPr>
              <a:spLocks/>
            </p:cNvSpPr>
            <p:nvPr/>
          </p:nvSpPr>
          <p:spPr bwMode="auto">
            <a:xfrm>
              <a:off x="204" y="317"/>
              <a:ext cx="65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5875" algn="ctr"/>
              <a:r>
                <a:rPr lang="en-US" dirty="0">
                  <a:solidFill>
                    <a:schemeClr val="bg1"/>
                  </a:solidFill>
                  <a:ea typeface="Courier" charset="0"/>
                  <a:cs typeface="Courier" charset="0"/>
                </a:rPr>
                <a:t>style.css</a:t>
              </a:r>
            </a:p>
          </p:txBody>
        </p:sp>
      </p:grpSp>
      <p:sp>
        <p:nvSpPr>
          <p:cNvPr id="3" name="2 CuadroTexto"/>
          <p:cNvSpPr txBox="1"/>
          <p:nvPr/>
        </p:nvSpPr>
        <p:spPr>
          <a:xfrm>
            <a:off x="2195736" y="1150539"/>
            <a:ext cx="4527201" cy="523220"/>
          </a:xfrm>
          <a:prstGeom prst="rect">
            <a:avLst/>
          </a:prstGeom>
          <a:noFill/>
        </p:spPr>
        <p:txBody>
          <a:bodyPr wrap="none" rtlCol="0">
            <a:spAutoFit/>
          </a:bodyPr>
          <a:lstStyle/>
          <a:p>
            <a:r>
              <a:rPr lang="es-AR" sz="2800" b="1" u="sng" dirty="0" err="1" smtClean="0"/>
              <a:t>Javascript</a:t>
            </a:r>
            <a:r>
              <a:rPr lang="es-AR" sz="2800" b="1" u="sng" dirty="0" smtClean="0"/>
              <a:t> no</a:t>
            </a:r>
            <a:r>
              <a:rPr lang="es-AR" b="1" u="sng" dirty="0" smtClean="0"/>
              <a:t> </a:t>
            </a:r>
            <a:r>
              <a:rPr lang="es-AR" sz="2800" b="1" u="sng" dirty="0" smtClean="0"/>
              <a:t>obstructivo</a:t>
            </a:r>
            <a:endParaRPr lang="es-AR" b="1" u="sng"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523060"/>
            <a:ext cx="3672408" cy="526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Flecha abajo"/>
          <p:cNvSpPr/>
          <p:nvPr/>
        </p:nvSpPr>
        <p:spPr>
          <a:xfrm>
            <a:off x="851942" y="5001097"/>
            <a:ext cx="623714" cy="588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72007" y="5733256"/>
            <a:ext cx="2555777" cy="830997"/>
          </a:xfrm>
          <a:prstGeom prst="rect">
            <a:avLst/>
          </a:prstGeom>
          <a:noFill/>
        </p:spPr>
        <p:txBody>
          <a:bodyPr wrap="square" rtlCol="0">
            <a:spAutoFit/>
          </a:bodyPr>
          <a:lstStyle/>
          <a:p>
            <a:r>
              <a:rPr lang="es-AR" sz="1600" b="1" dirty="0" smtClean="0"/>
              <a:t>Contiene el manejo del evento de </a:t>
            </a:r>
            <a:r>
              <a:rPr lang="es-AR" sz="1600" b="1" dirty="0" err="1" smtClean="0"/>
              <a:t>click</a:t>
            </a:r>
            <a:r>
              <a:rPr lang="es-AR" sz="1600" b="1" dirty="0" smtClean="0"/>
              <a:t> en el elemento de id </a:t>
            </a:r>
            <a:r>
              <a:rPr lang="es-AR" sz="1600" b="1" dirty="0" err="1" smtClean="0"/>
              <a:t>miBoton</a:t>
            </a:r>
            <a:endParaRPr lang="es-AR" sz="1600" b="1" dirty="0"/>
          </a:p>
        </p:txBody>
      </p:sp>
      <p:sp>
        <p:nvSpPr>
          <p:cNvPr id="28" name="27 Nube"/>
          <p:cNvSpPr/>
          <p:nvPr/>
        </p:nvSpPr>
        <p:spPr>
          <a:xfrm>
            <a:off x="2735263" y="5733256"/>
            <a:ext cx="4068985" cy="11247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Observar </a:t>
            </a:r>
            <a:r>
              <a:rPr lang="es-AR" sz="1400" dirty="0" smtClean="0"/>
              <a:t>Ejemplo_js_noObstructivo.html</a:t>
            </a:r>
            <a:endParaRPr lang="es-AR" sz="1400" dirty="0"/>
          </a:p>
        </p:txBody>
      </p:sp>
    </p:spTree>
    <p:extLst>
      <p:ext uri="{BB962C8B-B14F-4D97-AF65-F5344CB8AC3E}">
        <p14:creationId xmlns:p14="http://schemas.microsoft.com/office/powerpoint/2010/main" val="3258819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normAutofit fontScale="92500" lnSpcReduction="10000"/>
          </a:bodyPr>
          <a:lstStyle/>
          <a:p>
            <a:pPr>
              <a:buBlip>
                <a:blip r:embed="rId2"/>
              </a:buBlip>
            </a:pPr>
            <a:r>
              <a:rPr lang="es-MX" sz="2400" dirty="0" smtClean="0">
                <a:latin typeface="Arial" charset="0"/>
                <a:cs typeface="Arial" charset="0"/>
              </a:rPr>
              <a:t>Ejemplo – Ocultar/Mostrar bloque con </a:t>
            </a:r>
            <a:r>
              <a:rPr lang="es-MX" sz="2400" dirty="0" err="1" smtClean="0">
                <a:latin typeface="Arial" charset="0"/>
                <a:cs typeface="Arial" charset="0"/>
              </a:rPr>
              <a:t>Javascript</a:t>
            </a:r>
            <a:endParaRPr lang="es-MX" sz="2400" dirty="0" smtClean="0">
              <a:latin typeface="Arial" charset="0"/>
              <a:cs typeface="Arial" charset="0"/>
            </a:endParaRPr>
          </a:p>
          <a:p>
            <a:endParaRPr lang="es-MX" sz="2400" dirty="0" smtClean="0">
              <a:latin typeface="Arial" charset="0"/>
              <a:cs typeface="Arial" charset="0"/>
            </a:endParaRPr>
          </a:p>
          <a:p>
            <a:pPr marL="0" indent="0">
              <a:buNone/>
            </a:pPr>
            <a:r>
              <a:rPr lang="es-MX" sz="1800" dirty="0" smtClean="0">
                <a:latin typeface="Arial" charset="0"/>
                <a:cs typeface="Arial" charset="0"/>
              </a:rPr>
              <a:t>&lt;a </a:t>
            </a:r>
            <a:r>
              <a:rPr lang="es-MX" sz="1800" dirty="0" err="1" smtClean="0">
                <a:latin typeface="Arial" charset="0"/>
                <a:cs typeface="Arial" charset="0"/>
              </a:rPr>
              <a:t>href</a:t>
            </a:r>
            <a:r>
              <a:rPr lang="es-MX" sz="1800" dirty="0" smtClean="0">
                <a:latin typeface="Arial" charset="0"/>
                <a:cs typeface="Arial" charset="0"/>
              </a:rPr>
              <a:t>="#" </a:t>
            </a:r>
            <a:r>
              <a:rPr lang="es-MX" sz="1800" dirty="0" err="1" smtClean="0">
                <a:latin typeface="Arial" charset="0"/>
                <a:cs typeface="Arial" charset="0"/>
              </a:rPr>
              <a:t>onclick</a:t>
            </a:r>
            <a:r>
              <a:rPr lang="es-MX" sz="1800" dirty="0" smtClean="0">
                <a:latin typeface="Arial" charset="0"/>
                <a:cs typeface="Arial" charset="0"/>
              </a:rPr>
              <a:t>="</a:t>
            </a:r>
            <a:r>
              <a:rPr lang="es-MX" sz="1800" dirty="0" err="1" smtClean="0">
                <a:latin typeface="Arial" charset="0"/>
                <a:cs typeface="Arial" charset="0"/>
              </a:rPr>
              <a:t>toggle_visibilidad</a:t>
            </a:r>
            <a:r>
              <a:rPr lang="es-MX" sz="1800" dirty="0" smtClean="0">
                <a:latin typeface="Arial" charset="0"/>
                <a:cs typeface="Arial" charset="0"/>
              </a:rPr>
              <a:t>('</a:t>
            </a:r>
            <a:r>
              <a:rPr lang="es-MX" sz="1800" dirty="0" err="1" smtClean="0">
                <a:latin typeface="Arial" charset="0"/>
                <a:cs typeface="Arial" charset="0"/>
              </a:rPr>
              <a:t>bloqueTexto</a:t>
            </a:r>
            <a:r>
              <a:rPr lang="es-MX" sz="1800" dirty="0" smtClean="0">
                <a:latin typeface="Arial" charset="0"/>
                <a:cs typeface="Arial" charset="0"/>
              </a:rPr>
              <a:t>');"&gt;</a:t>
            </a:r>
          </a:p>
          <a:p>
            <a:pPr marL="0" indent="0">
              <a:buNone/>
            </a:pPr>
            <a:r>
              <a:rPr lang="es-MX" dirty="0">
                <a:latin typeface="Arial" charset="0"/>
                <a:cs typeface="Arial" charset="0"/>
              </a:rPr>
              <a:t>	</a:t>
            </a:r>
            <a:r>
              <a:rPr lang="es-MX" dirty="0" smtClean="0">
                <a:latin typeface="Arial" charset="0"/>
                <a:cs typeface="Arial" charset="0"/>
              </a:rPr>
              <a:t>&lt;b&gt;</a:t>
            </a:r>
            <a:r>
              <a:rPr lang="es-MX" sz="1800" dirty="0" err="1" smtClean="0">
                <a:latin typeface="Arial" charset="0"/>
                <a:cs typeface="Arial" charset="0"/>
              </a:rPr>
              <a:t>Click</a:t>
            </a:r>
            <a:r>
              <a:rPr lang="es-MX" sz="1800" dirty="0" smtClean="0">
                <a:latin typeface="Arial" charset="0"/>
                <a:cs typeface="Arial" charset="0"/>
              </a:rPr>
              <a:t> para ocultar bloque de texto&lt;/b&gt;</a:t>
            </a:r>
          </a:p>
          <a:p>
            <a:pPr marL="0" indent="0">
              <a:buNone/>
            </a:pPr>
            <a:r>
              <a:rPr lang="es-MX" sz="1800" dirty="0" smtClean="0">
                <a:latin typeface="Arial" charset="0"/>
                <a:cs typeface="Arial" charset="0"/>
              </a:rPr>
              <a:t>&lt;/a&gt;</a:t>
            </a:r>
          </a:p>
          <a:p>
            <a:pPr marL="0" indent="0">
              <a:buNone/>
            </a:pPr>
            <a:r>
              <a:rPr lang="es-MX" sz="1800" dirty="0" smtClean="0">
                <a:latin typeface="Arial" charset="0"/>
                <a:cs typeface="Arial" charset="0"/>
              </a:rPr>
              <a:t>&lt;div id="</a:t>
            </a:r>
            <a:r>
              <a:rPr lang="es-MX" sz="1800" dirty="0" err="1" smtClean="0">
                <a:latin typeface="Arial" charset="0"/>
                <a:cs typeface="Arial" charset="0"/>
              </a:rPr>
              <a:t>bloqueTexto</a:t>
            </a:r>
            <a:r>
              <a:rPr lang="es-MX" sz="1800" dirty="0" smtClean="0">
                <a:latin typeface="Arial" charset="0"/>
                <a:cs typeface="Arial" charset="0"/>
              </a:rPr>
              <a:t>" </a:t>
            </a:r>
            <a:r>
              <a:rPr lang="es-MX" sz="1800" dirty="0" err="1" smtClean="0">
                <a:latin typeface="Arial" charset="0"/>
                <a:cs typeface="Arial" charset="0"/>
              </a:rPr>
              <a:t>style</a:t>
            </a:r>
            <a:r>
              <a:rPr lang="es-MX" sz="1800" dirty="0" smtClean="0">
                <a:latin typeface="Arial" charset="0"/>
                <a:cs typeface="Arial" charset="0"/>
              </a:rPr>
              <a:t>="</a:t>
            </a:r>
            <a:r>
              <a:rPr lang="es-MX" sz="1800" dirty="0" err="1" smtClean="0">
                <a:latin typeface="Arial" charset="0"/>
                <a:cs typeface="Arial" charset="0"/>
              </a:rPr>
              <a:t>display:block</a:t>
            </a:r>
            <a:r>
              <a:rPr lang="es-MX" sz="1800" dirty="0" smtClean="0">
                <a:latin typeface="Arial" charset="0"/>
                <a:cs typeface="Arial" charset="0"/>
              </a:rPr>
              <a:t>;"&gt;Bloque con texto&lt;/div&gt;</a:t>
            </a:r>
          </a:p>
          <a:p>
            <a:pPr marL="0" indent="0">
              <a:buNone/>
            </a:pPr>
            <a:endParaRPr lang="es-MX" sz="1800" dirty="0" smtClean="0">
              <a:latin typeface="Arial" charset="0"/>
              <a:cs typeface="Arial" charset="0"/>
            </a:endParaRPr>
          </a:p>
          <a:p>
            <a:pPr marL="0" indent="0">
              <a:buNone/>
            </a:pPr>
            <a:r>
              <a:rPr lang="es-MX" sz="1800" dirty="0" err="1" smtClean="0">
                <a:latin typeface="Arial" charset="0"/>
                <a:cs typeface="Arial" charset="0"/>
              </a:rPr>
              <a:t>function</a:t>
            </a:r>
            <a:r>
              <a:rPr lang="es-MX" sz="1800" dirty="0" smtClean="0">
                <a:latin typeface="Arial" charset="0"/>
                <a:cs typeface="Arial" charset="0"/>
              </a:rPr>
              <a:t> </a:t>
            </a:r>
            <a:r>
              <a:rPr lang="es-MX" sz="1800" dirty="0" err="1" smtClean="0">
                <a:latin typeface="Arial" charset="0"/>
                <a:cs typeface="Arial" charset="0"/>
              </a:rPr>
              <a:t>toggle_visibilidad</a:t>
            </a:r>
            <a:r>
              <a:rPr lang="es-MX" sz="1800" dirty="0" smtClean="0">
                <a:latin typeface="Arial" charset="0"/>
                <a:cs typeface="Arial" charset="0"/>
              </a:rPr>
              <a:t>(id) {</a:t>
            </a:r>
          </a:p>
          <a:p>
            <a:pPr marL="0" indent="0">
              <a:buNone/>
            </a:pPr>
            <a:r>
              <a:rPr lang="es-MX" sz="1800" dirty="0" smtClean="0">
                <a:latin typeface="Arial" charset="0"/>
                <a:cs typeface="Arial" charset="0"/>
              </a:rPr>
              <a:t>       </a:t>
            </a:r>
            <a:r>
              <a:rPr lang="es-MX" sz="1800" dirty="0" err="1" smtClean="0">
                <a:latin typeface="Arial" charset="0"/>
                <a:cs typeface="Arial" charset="0"/>
              </a:rPr>
              <a:t>var</a:t>
            </a:r>
            <a:r>
              <a:rPr lang="es-MX" sz="1800" dirty="0" smtClean="0">
                <a:latin typeface="Arial" charset="0"/>
                <a:cs typeface="Arial" charset="0"/>
              </a:rPr>
              <a:t> e = </a:t>
            </a:r>
            <a:r>
              <a:rPr lang="es-MX" sz="1800" dirty="0" err="1" smtClean="0">
                <a:latin typeface="Arial" charset="0"/>
                <a:cs typeface="Arial" charset="0"/>
              </a:rPr>
              <a:t>document.getElementById</a:t>
            </a:r>
            <a:r>
              <a:rPr lang="es-MX" sz="1800" dirty="0" smtClean="0">
                <a:latin typeface="Arial" charset="0"/>
                <a:cs typeface="Arial" charset="0"/>
              </a:rPr>
              <a:t>(id);</a:t>
            </a:r>
          </a:p>
          <a:p>
            <a:pPr marL="0" indent="0">
              <a:buNone/>
            </a:pPr>
            <a:r>
              <a:rPr lang="es-MX" sz="1800" dirty="0" smtClean="0">
                <a:latin typeface="Arial" charset="0"/>
                <a:cs typeface="Arial" charset="0"/>
              </a:rPr>
              <a:t>       </a:t>
            </a:r>
            <a:r>
              <a:rPr lang="es-MX" sz="1800" dirty="0" err="1" smtClean="0">
                <a:latin typeface="Arial" charset="0"/>
                <a:cs typeface="Arial" charset="0"/>
              </a:rPr>
              <a:t>if</a:t>
            </a:r>
            <a:r>
              <a:rPr lang="es-MX" sz="1800" dirty="0" smtClean="0">
                <a:latin typeface="Arial" charset="0"/>
                <a:cs typeface="Arial" charset="0"/>
              </a:rPr>
              <a:t>(</a:t>
            </a:r>
            <a:r>
              <a:rPr lang="es-MX" sz="1800" dirty="0" err="1" smtClean="0">
                <a:latin typeface="Arial" charset="0"/>
                <a:cs typeface="Arial" charset="0"/>
              </a:rPr>
              <a:t>e.style.display</a:t>
            </a:r>
            <a:r>
              <a:rPr lang="es-MX" sz="1800" dirty="0" smtClean="0">
                <a:latin typeface="Arial" charset="0"/>
                <a:cs typeface="Arial" charset="0"/>
              </a:rPr>
              <a:t> == 'block')</a:t>
            </a:r>
          </a:p>
          <a:p>
            <a:pPr marL="0" indent="0">
              <a:buNone/>
            </a:pPr>
            <a:r>
              <a:rPr lang="es-MX" sz="1800" dirty="0" smtClean="0">
                <a:latin typeface="Arial" charset="0"/>
                <a:cs typeface="Arial" charset="0"/>
              </a:rPr>
              <a:t>          </a:t>
            </a:r>
            <a:r>
              <a:rPr lang="es-MX" sz="1800" dirty="0" err="1" smtClean="0">
                <a:latin typeface="Arial" charset="0"/>
                <a:cs typeface="Arial" charset="0"/>
              </a:rPr>
              <a:t>e.style.display</a:t>
            </a:r>
            <a:r>
              <a:rPr lang="es-MX" sz="1800" dirty="0" smtClean="0">
                <a:latin typeface="Arial" charset="0"/>
                <a:cs typeface="Arial" charset="0"/>
              </a:rPr>
              <a:t> = '</a:t>
            </a:r>
            <a:r>
              <a:rPr lang="es-MX" sz="1800" dirty="0" err="1" smtClean="0">
                <a:latin typeface="Arial" charset="0"/>
                <a:cs typeface="Arial" charset="0"/>
              </a:rPr>
              <a:t>none</a:t>
            </a:r>
            <a:r>
              <a:rPr lang="es-MX" sz="1800" dirty="0" smtClean="0">
                <a:latin typeface="Arial" charset="0"/>
                <a:cs typeface="Arial" charset="0"/>
              </a:rPr>
              <a:t>';</a:t>
            </a:r>
          </a:p>
          <a:p>
            <a:pPr marL="0" indent="0">
              <a:buNone/>
            </a:pPr>
            <a:r>
              <a:rPr lang="es-MX" sz="1800" dirty="0" smtClean="0">
                <a:latin typeface="Arial" charset="0"/>
                <a:cs typeface="Arial" charset="0"/>
              </a:rPr>
              <a:t>       </a:t>
            </a:r>
            <a:r>
              <a:rPr lang="es-MX" sz="1800" dirty="0" err="1" smtClean="0">
                <a:latin typeface="Arial" charset="0"/>
                <a:cs typeface="Arial" charset="0"/>
              </a:rPr>
              <a:t>else</a:t>
            </a:r>
            <a:endParaRPr lang="es-MX" sz="1800" dirty="0" smtClean="0">
              <a:latin typeface="Arial" charset="0"/>
              <a:cs typeface="Arial" charset="0"/>
            </a:endParaRPr>
          </a:p>
          <a:p>
            <a:pPr marL="0" indent="0">
              <a:buNone/>
            </a:pPr>
            <a:r>
              <a:rPr lang="es-MX" sz="1800" dirty="0" smtClean="0">
                <a:latin typeface="Arial" charset="0"/>
                <a:cs typeface="Arial" charset="0"/>
              </a:rPr>
              <a:t>          </a:t>
            </a:r>
            <a:r>
              <a:rPr lang="es-MX" sz="1800" dirty="0" err="1" smtClean="0">
                <a:latin typeface="Arial" charset="0"/>
                <a:cs typeface="Arial" charset="0"/>
              </a:rPr>
              <a:t>e.style.display</a:t>
            </a:r>
            <a:r>
              <a:rPr lang="es-MX" sz="1800" dirty="0" smtClean="0">
                <a:latin typeface="Arial" charset="0"/>
                <a:cs typeface="Arial" charset="0"/>
              </a:rPr>
              <a:t> = 'block';</a:t>
            </a:r>
          </a:p>
          <a:p>
            <a:pPr marL="0" indent="0">
              <a:buNone/>
            </a:pPr>
            <a:r>
              <a:rPr lang="es-MX" sz="1800" dirty="0" smtClean="0">
                <a:latin typeface="Arial" charset="0"/>
                <a:cs typeface="Arial" charset="0"/>
              </a:rPr>
              <a:t>}</a:t>
            </a:r>
          </a:p>
          <a:p>
            <a:pPr marL="0" indent="0">
              <a:buNone/>
            </a:pPr>
            <a:endParaRPr lang="es-MX" sz="1800" dirty="0" smtClean="0">
              <a:latin typeface="Arial" charset="0"/>
              <a:cs typeface="Arial" charset="0"/>
            </a:endParaRPr>
          </a:p>
          <a:p>
            <a:r>
              <a:rPr lang="es-MX" sz="1400" dirty="0" smtClean="0">
                <a:solidFill>
                  <a:srgbClr val="0070C0"/>
                </a:solidFill>
                <a:latin typeface="Arial" charset="0"/>
                <a:cs typeface="Arial" charset="0"/>
              </a:rPr>
              <a:t>Ejemplo1_Javascript.html</a:t>
            </a:r>
            <a:endParaRPr lang="es-MX" sz="1400" dirty="0">
              <a:solidFill>
                <a:srgbClr val="0070C0"/>
              </a:solidFill>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23</a:t>
            </a:fld>
            <a:endParaRPr lang="es-MX"/>
          </a:p>
        </p:txBody>
      </p:sp>
    </p:spTree>
    <p:extLst>
      <p:ext uri="{BB962C8B-B14F-4D97-AF65-F5344CB8AC3E}">
        <p14:creationId xmlns:p14="http://schemas.microsoft.com/office/powerpoint/2010/main" val="252709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pPr>
              <a:buBlip>
                <a:blip r:embed="rId2"/>
              </a:buBlip>
            </a:pPr>
            <a:r>
              <a:rPr lang="es-MX" sz="2400" dirty="0" smtClean="0">
                <a:latin typeface="Arial" charset="0"/>
                <a:cs typeface="Arial" charset="0"/>
              </a:rPr>
              <a:t>Ejemplo – Ocultar/Mostrar bloque con </a:t>
            </a:r>
            <a:r>
              <a:rPr lang="es-MX" sz="2400" dirty="0" err="1" smtClean="0">
                <a:latin typeface="Arial" charset="0"/>
                <a:cs typeface="Arial" charset="0"/>
              </a:rPr>
              <a:t>jQuery</a:t>
            </a:r>
            <a:endParaRPr lang="es-MX" sz="2400" dirty="0" smtClean="0">
              <a:latin typeface="Arial" charset="0"/>
              <a:cs typeface="Arial" charset="0"/>
            </a:endParaRPr>
          </a:p>
          <a:p>
            <a:endParaRPr lang="es-MX" sz="2400" dirty="0" smtClean="0">
              <a:latin typeface="Arial" charset="0"/>
              <a:cs typeface="Arial" charset="0"/>
            </a:endParaRPr>
          </a:p>
          <a:p>
            <a:pPr marL="0" indent="0">
              <a:buNone/>
            </a:pPr>
            <a:r>
              <a:rPr lang="es-MX" sz="1800" dirty="0" smtClean="0">
                <a:latin typeface="Arial" charset="0"/>
                <a:cs typeface="Arial" charset="0"/>
              </a:rPr>
              <a:t>&lt;a </a:t>
            </a:r>
            <a:r>
              <a:rPr lang="es-MX" sz="1800" dirty="0" err="1" smtClean="0">
                <a:latin typeface="Arial" charset="0"/>
                <a:cs typeface="Arial" charset="0"/>
              </a:rPr>
              <a:t>href</a:t>
            </a:r>
            <a:r>
              <a:rPr lang="es-MX" sz="1800" dirty="0" smtClean="0">
                <a:latin typeface="Arial" charset="0"/>
                <a:cs typeface="Arial" charset="0"/>
              </a:rPr>
              <a:t>=“#”&gt;</a:t>
            </a:r>
            <a:r>
              <a:rPr lang="es-MX" sz="1800" dirty="0" err="1" smtClean="0">
                <a:latin typeface="Arial" charset="0"/>
                <a:cs typeface="Arial" charset="0"/>
              </a:rPr>
              <a:t>Click</a:t>
            </a:r>
            <a:r>
              <a:rPr lang="es-MX" sz="1800" dirty="0" smtClean="0">
                <a:latin typeface="Arial" charset="0"/>
                <a:cs typeface="Arial" charset="0"/>
              </a:rPr>
              <a:t> para ocultar bloque de texto&lt;/a&gt;</a:t>
            </a:r>
          </a:p>
          <a:p>
            <a:pPr marL="0" indent="0">
              <a:buNone/>
            </a:pPr>
            <a:r>
              <a:rPr lang="es-MX" sz="1800" dirty="0" smtClean="0">
                <a:latin typeface="Arial" charset="0"/>
                <a:cs typeface="Arial" charset="0"/>
              </a:rPr>
              <a:t>&lt;div id="</a:t>
            </a:r>
            <a:r>
              <a:rPr lang="es-MX" sz="1800" dirty="0" err="1" smtClean="0">
                <a:latin typeface="Arial" charset="0"/>
                <a:cs typeface="Arial" charset="0"/>
              </a:rPr>
              <a:t>bloqueTexto</a:t>
            </a:r>
            <a:r>
              <a:rPr lang="es-MX" sz="1800" dirty="0" smtClean="0">
                <a:latin typeface="Arial" charset="0"/>
                <a:cs typeface="Arial" charset="0"/>
              </a:rPr>
              <a:t>" </a:t>
            </a:r>
            <a:r>
              <a:rPr lang="es-MX" sz="1800" dirty="0" err="1" smtClean="0">
                <a:latin typeface="Arial" charset="0"/>
                <a:cs typeface="Arial" charset="0"/>
              </a:rPr>
              <a:t>style</a:t>
            </a:r>
            <a:r>
              <a:rPr lang="es-MX" sz="1800" dirty="0" smtClean="0">
                <a:latin typeface="Arial" charset="0"/>
                <a:cs typeface="Arial" charset="0"/>
              </a:rPr>
              <a:t>="</a:t>
            </a:r>
            <a:r>
              <a:rPr lang="es-MX" sz="1800" dirty="0" err="1" smtClean="0">
                <a:latin typeface="Arial" charset="0"/>
                <a:cs typeface="Arial" charset="0"/>
              </a:rPr>
              <a:t>display:block</a:t>
            </a:r>
            <a:r>
              <a:rPr lang="es-MX" sz="1800" dirty="0" smtClean="0">
                <a:latin typeface="Arial" charset="0"/>
                <a:cs typeface="Arial" charset="0"/>
              </a:rPr>
              <a:t>;"&gt;Bloque con texto&lt;/div&gt;</a:t>
            </a:r>
          </a:p>
          <a:p>
            <a:pPr marL="0" indent="0">
              <a:buNone/>
            </a:pPr>
            <a:endParaRPr lang="es-MX" sz="1800" dirty="0" smtClean="0">
              <a:latin typeface="Arial" charset="0"/>
              <a:cs typeface="Arial" charset="0"/>
            </a:endParaRPr>
          </a:p>
          <a:p>
            <a:pPr marL="0" indent="0">
              <a:buNone/>
            </a:pPr>
            <a:r>
              <a:rPr lang="es-MX" sz="1800" dirty="0" smtClean="0">
                <a:latin typeface="Arial" charset="0"/>
                <a:cs typeface="Arial" charset="0"/>
              </a:rPr>
              <a:t>$(</a:t>
            </a:r>
            <a:r>
              <a:rPr lang="es-MX" sz="1800" dirty="0" err="1" smtClean="0">
                <a:latin typeface="Arial" charset="0"/>
                <a:cs typeface="Arial" charset="0"/>
              </a:rPr>
              <a:t>document</a:t>
            </a:r>
            <a:r>
              <a:rPr lang="es-MX" sz="1800" dirty="0" smtClean="0">
                <a:latin typeface="Arial" charset="0"/>
                <a:cs typeface="Arial" charset="0"/>
              </a:rPr>
              <a:t>).</a:t>
            </a:r>
            <a:r>
              <a:rPr lang="es-MX" sz="1800" dirty="0" err="1" smtClean="0">
                <a:latin typeface="Arial" charset="0"/>
                <a:cs typeface="Arial" charset="0"/>
              </a:rPr>
              <a:t>ready</a:t>
            </a:r>
            <a:r>
              <a:rPr lang="es-MX" sz="1800" dirty="0" smtClean="0">
                <a:latin typeface="Arial" charset="0"/>
                <a:cs typeface="Arial" charset="0"/>
              </a:rPr>
              <a:t>(</a:t>
            </a:r>
            <a:r>
              <a:rPr lang="es-MX" sz="1800" dirty="0" err="1" smtClean="0">
                <a:latin typeface="Arial" charset="0"/>
                <a:cs typeface="Arial" charset="0"/>
              </a:rPr>
              <a:t>function</a:t>
            </a:r>
            <a:r>
              <a:rPr lang="es-MX" sz="1800" dirty="0" smtClean="0">
                <a:latin typeface="Arial" charset="0"/>
                <a:cs typeface="Arial" charset="0"/>
              </a:rPr>
              <a:t>(){</a:t>
            </a:r>
          </a:p>
          <a:p>
            <a:pPr marL="0" indent="0">
              <a:buNone/>
            </a:pPr>
            <a:r>
              <a:rPr lang="es-MX" sz="1800" dirty="0" smtClean="0">
                <a:latin typeface="Arial" charset="0"/>
                <a:cs typeface="Arial" charset="0"/>
              </a:rPr>
              <a:t>	$("a").</a:t>
            </a:r>
            <a:r>
              <a:rPr lang="es-MX" sz="1800" dirty="0" err="1" smtClean="0">
                <a:latin typeface="Arial" charset="0"/>
                <a:cs typeface="Arial" charset="0"/>
              </a:rPr>
              <a:t>click</a:t>
            </a:r>
            <a:r>
              <a:rPr lang="es-MX" sz="1800" dirty="0" smtClean="0">
                <a:latin typeface="Arial" charset="0"/>
                <a:cs typeface="Arial" charset="0"/>
              </a:rPr>
              <a:t>(</a:t>
            </a:r>
            <a:r>
              <a:rPr lang="es-MX" sz="1800" dirty="0" err="1" smtClean="0">
                <a:latin typeface="Arial" charset="0"/>
                <a:cs typeface="Arial" charset="0"/>
              </a:rPr>
              <a:t>function</a:t>
            </a:r>
            <a:r>
              <a:rPr lang="es-MX" sz="1800" dirty="0" smtClean="0">
                <a:latin typeface="Arial" charset="0"/>
                <a:cs typeface="Arial" charset="0"/>
              </a:rPr>
              <a:t>(){</a:t>
            </a:r>
          </a:p>
          <a:p>
            <a:pPr marL="0" indent="0">
              <a:buNone/>
            </a:pPr>
            <a:r>
              <a:rPr lang="es-MX" sz="1800" dirty="0" smtClean="0">
                <a:latin typeface="Arial" charset="0"/>
                <a:cs typeface="Arial" charset="0"/>
              </a:rPr>
              <a:t>		$("#</a:t>
            </a:r>
            <a:r>
              <a:rPr lang="es-MX" sz="1800" dirty="0" err="1" smtClean="0">
                <a:latin typeface="Arial" charset="0"/>
                <a:cs typeface="Arial" charset="0"/>
              </a:rPr>
              <a:t>bloqueTexto</a:t>
            </a:r>
            <a:r>
              <a:rPr lang="es-MX" sz="1800" dirty="0" smtClean="0">
                <a:latin typeface="Arial" charset="0"/>
                <a:cs typeface="Arial" charset="0"/>
              </a:rPr>
              <a:t>").</a:t>
            </a:r>
            <a:r>
              <a:rPr lang="es-MX" sz="1800" dirty="0" err="1" smtClean="0">
                <a:latin typeface="Arial" charset="0"/>
                <a:cs typeface="Arial" charset="0"/>
              </a:rPr>
              <a:t>toggle</a:t>
            </a:r>
            <a:r>
              <a:rPr lang="es-MX" sz="1800" dirty="0" smtClean="0">
                <a:latin typeface="Arial" charset="0"/>
                <a:cs typeface="Arial" charset="0"/>
              </a:rPr>
              <a:t>("</a:t>
            </a:r>
            <a:r>
              <a:rPr lang="es-MX" sz="1800" dirty="0" err="1" smtClean="0">
                <a:latin typeface="Arial" charset="0"/>
                <a:cs typeface="Arial" charset="0"/>
              </a:rPr>
              <a:t>slow</a:t>
            </a:r>
            <a:r>
              <a:rPr lang="es-MX" sz="1800" dirty="0" smtClean="0">
                <a:latin typeface="Arial" charset="0"/>
                <a:cs typeface="Arial" charset="0"/>
              </a:rPr>
              <a:t>");</a:t>
            </a:r>
          </a:p>
          <a:p>
            <a:pPr marL="0" indent="0">
              <a:buNone/>
            </a:pPr>
            <a:r>
              <a:rPr lang="es-MX" sz="1800" dirty="0" smtClean="0">
                <a:latin typeface="Arial" charset="0"/>
                <a:cs typeface="Arial" charset="0"/>
              </a:rPr>
              <a:t>   		</a:t>
            </a:r>
            <a:r>
              <a:rPr lang="es-MX" sz="1800" dirty="0" err="1" smtClean="0">
                <a:latin typeface="Arial" charset="0"/>
                <a:cs typeface="Arial" charset="0"/>
              </a:rPr>
              <a:t>return</a:t>
            </a:r>
            <a:r>
              <a:rPr lang="es-MX" sz="1800" dirty="0" smtClean="0">
                <a:latin typeface="Arial" charset="0"/>
                <a:cs typeface="Arial" charset="0"/>
              </a:rPr>
              <a:t> false;</a:t>
            </a:r>
          </a:p>
          <a:p>
            <a:pPr marL="0" indent="0">
              <a:buNone/>
            </a:pPr>
            <a:r>
              <a:rPr lang="es-MX" sz="1800" dirty="0" smtClean="0">
                <a:latin typeface="Arial" charset="0"/>
                <a:cs typeface="Arial" charset="0"/>
              </a:rPr>
              <a:t> 	});</a:t>
            </a:r>
          </a:p>
          <a:p>
            <a:pPr marL="0" indent="0">
              <a:buNone/>
            </a:pPr>
            <a:r>
              <a:rPr lang="es-MX" sz="1800" dirty="0" smtClean="0">
                <a:latin typeface="Arial" charset="0"/>
                <a:cs typeface="Arial" charset="0"/>
              </a:rPr>
              <a:t> });</a:t>
            </a:r>
            <a:endParaRPr lang="es-MX" sz="2000" dirty="0" smtClean="0">
              <a:latin typeface="Arial" charset="0"/>
              <a:cs typeface="Arial" charset="0"/>
            </a:endParaRPr>
          </a:p>
          <a:p>
            <a:endParaRPr lang="es-MX" sz="2400" dirty="0">
              <a:latin typeface="Arial" charset="0"/>
              <a:cs typeface="Arial" charset="0"/>
            </a:endParaRPr>
          </a:p>
          <a:p>
            <a:r>
              <a:rPr lang="es-MX" sz="1400" dirty="0" smtClean="0">
                <a:solidFill>
                  <a:srgbClr val="0070C0"/>
                </a:solidFill>
                <a:latin typeface="Arial" charset="0"/>
                <a:cs typeface="Arial" charset="0"/>
              </a:rPr>
              <a:t>Ejemplo1_jQuery.html</a:t>
            </a: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24</a:t>
            </a:fld>
            <a:endParaRPr lang="es-MX"/>
          </a:p>
        </p:txBody>
      </p:sp>
    </p:spTree>
    <p:extLst>
      <p:ext uri="{BB962C8B-B14F-4D97-AF65-F5344CB8AC3E}">
        <p14:creationId xmlns:p14="http://schemas.microsoft.com/office/powerpoint/2010/main" val="4081967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normAutofit lnSpcReduction="10000"/>
          </a:bodyPr>
          <a:lstStyle/>
          <a:p>
            <a:pPr>
              <a:buBlip>
                <a:blip r:embed="rId2"/>
              </a:buBlip>
            </a:pPr>
            <a:r>
              <a:rPr lang="es-MX" sz="2400" dirty="0" smtClean="0">
                <a:latin typeface="Arial" charset="0"/>
                <a:cs typeface="Arial" charset="0"/>
              </a:rPr>
              <a:t>Ejemplo – Obtener alto y ancho ventana en </a:t>
            </a:r>
            <a:r>
              <a:rPr lang="es-MX" sz="2400" dirty="0" err="1" smtClean="0">
                <a:latin typeface="Arial" charset="0"/>
                <a:cs typeface="Arial" charset="0"/>
              </a:rPr>
              <a:t>Javascript</a:t>
            </a:r>
            <a:endParaRPr lang="es-MX" sz="2400" dirty="0" smtClean="0">
              <a:latin typeface="Arial" charset="0"/>
              <a:cs typeface="Arial" charset="0"/>
            </a:endParaRPr>
          </a:p>
          <a:p>
            <a:pPr marL="0" indent="0">
              <a:buNone/>
            </a:pPr>
            <a:r>
              <a:rPr lang="es-MX" sz="1600" dirty="0" err="1" smtClean="0">
                <a:latin typeface="Arial" charset="0"/>
                <a:cs typeface="Arial" charset="0"/>
              </a:rPr>
              <a:t>var</a:t>
            </a:r>
            <a:r>
              <a:rPr lang="es-MX" sz="1600" dirty="0" smtClean="0">
                <a:latin typeface="Arial" charset="0"/>
                <a:cs typeface="Arial" charset="0"/>
              </a:rPr>
              <a:t> </a:t>
            </a:r>
            <a:r>
              <a:rPr lang="es-MX" sz="1600" dirty="0" err="1" smtClean="0">
                <a:latin typeface="Arial" charset="0"/>
                <a:cs typeface="Arial" charset="0"/>
              </a:rPr>
              <a:t>x,y</a:t>
            </a:r>
            <a:r>
              <a:rPr lang="es-MX" sz="1600" dirty="0" smtClean="0">
                <a:latin typeface="Arial" charset="0"/>
                <a:cs typeface="Arial" charset="0"/>
              </a:rPr>
              <a:t>;</a:t>
            </a:r>
          </a:p>
          <a:p>
            <a:pPr marL="0" indent="0">
              <a:buNone/>
            </a:pPr>
            <a:r>
              <a:rPr lang="es-MX" sz="1600" dirty="0" err="1" smtClean="0">
                <a:latin typeface="Arial" charset="0"/>
                <a:cs typeface="Arial" charset="0"/>
              </a:rPr>
              <a:t>if</a:t>
            </a:r>
            <a:r>
              <a:rPr lang="es-MX" sz="1600" dirty="0" smtClean="0">
                <a:latin typeface="Arial" charset="0"/>
                <a:cs typeface="Arial" charset="0"/>
              </a:rPr>
              <a:t> (</a:t>
            </a:r>
            <a:r>
              <a:rPr lang="es-MX" sz="1600" dirty="0" err="1" smtClean="0">
                <a:latin typeface="Arial" charset="0"/>
                <a:cs typeface="Arial" charset="0"/>
              </a:rPr>
              <a:t>self.innerHeight</a:t>
            </a:r>
            <a:r>
              <a:rPr lang="es-MX" sz="1600" dirty="0" smtClean="0">
                <a:latin typeface="Arial" charset="0"/>
                <a:cs typeface="Arial" charset="0"/>
              </a:rPr>
              <a:t>) { // todos excepto Explorer</a:t>
            </a:r>
          </a:p>
          <a:p>
            <a:pPr marL="0" indent="0">
              <a:buNone/>
            </a:pPr>
            <a:r>
              <a:rPr lang="es-MX" sz="1600" dirty="0" smtClean="0">
                <a:latin typeface="Arial" charset="0"/>
                <a:cs typeface="Arial" charset="0"/>
              </a:rPr>
              <a:t>  x = </a:t>
            </a:r>
            <a:r>
              <a:rPr lang="es-MX" sz="1600" dirty="0" err="1" smtClean="0">
                <a:latin typeface="Arial" charset="0"/>
                <a:cs typeface="Arial" charset="0"/>
              </a:rPr>
              <a:t>self.innerWidth</a:t>
            </a:r>
            <a:r>
              <a:rPr lang="es-MX" sz="1600" dirty="0" smtClean="0">
                <a:latin typeface="Arial" charset="0"/>
                <a:cs typeface="Arial" charset="0"/>
              </a:rPr>
              <a:t>;</a:t>
            </a:r>
          </a:p>
          <a:p>
            <a:pPr marL="0" indent="0">
              <a:buNone/>
            </a:pPr>
            <a:r>
              <a:rPr lang="es-MX" sz="1600" dirty="0" smtClean="0">
                <a:latin typeface="Arial" charset="0"/>
                <a:cs typeface="Arial" charset="0"/>
              </a:rPr>
              <a:t>  y = </a:t>
            </a:r>
            <a:r>
              <a:rPr lang="es-MX" sz="1600" dirty="0" err="1" smtClean="0">
                <a:latin typeface="Arial" charset="0"/>
                <a:cs typeface="Arial" charset="0"/>
              </a:rPr>
              <a:t>self.innerHeight</a:t>
            </a:r>
            <a:r>
              <a:rPr lang="es-MX" sz="1600" dirty="0" smtClean="0">
                <a:latin typeface="Arial" charset="0"/>
                <a:cs typeface="Arial" charset="0"/>
              </a:rPr>
              <a:t>;</a:t>
            </a:r>
          </a:p>
          <a:p>
            <a:pPr marL="0" indent="0">
              <a:buNone/>
            </a:pPr>
            <a:r>
              <a:rPr lang="es-MX" sz="1600" dirty="0" smtClean="0">
                <a:latin typeface="Arial" charset="0"/>
                <a:cs typeface="Arial" charset="0"/>
              </a:rPr>
              <a:t>}</a:t>
            </a:r>
          </a:p>
          <a:p>
            <a:pPr marL="0" indent="0">
              <a:buNone/>
            </a:pPr>
            <a:r>
              <a:rPr lang="es-MX" sz="1600" dirty="0" err="1" smtClean="0">
                <a:latin typeface="Arial" charset="0"/>
                <a:cs typeface="Arial" charset="0"/>
              </a:rPr>
              <a:t>else</a:t>
            </a:r>
            <a:r>
              <a:rPr lang="es-MX" sz="1600" dirty="0" smtClean="0">
                <a:latin typeface="Arial" charset="0"/>
                <a:cs typeface="Arial" charset="0"/>
              </a:rPr>
              <a:t> </a:t>
            </a:r>
            <a:r>
              <a:rPr lang="es-MX" sz="1600" dirty="0" err="1" smtClean="0">
                <a:latin typeface="Arial" charset="0"/>
                <a:cs typeface="Arial" charset="0"/>
              </a:rPr>
              <a:t>if</a:t>
            </a:r>
            <a:r>
              <a:rPr lang="es-MX" sz="1600" dirty="0" smtClean="0">
                <a:latin typeface="Arial" charset="0"/>
                <a:cs typeface="Arial" charset="0"/>
              </a:rPr>
              <a:t> (</a:t>
            </a:r>
            <a:r>
              <a:rPr lang="es-MX" sz="1600" dirty="0" err="1" smtClean="0">
                <a:latin typeface="Arial" charset="0"/>
                <a:cs typeface="Arial" charset="0"/>
              </a:rPr>
              <a:t>document.documentElement</a:t>
            </a:r>
            <a:r>
              <a:rPr lang="es-MX" sz="1600" dirty="0" smtClean="0">
                <a:latin typeface="Arial" charset="0"/>
                <a:cs typeface="Arial" charset="0"/>
              </a:rPr>
              <a:t> &amp;&amp; </a:t>
            </a:r>
          </a:p>
          <a:p>
            <a:pPr marL="0" indent="0">
              <a:buNone/>
            </a:pPr>
            <a:r>
              <a:rPr lang="es-MX" sz="1600" dirty="0" smtClean="0">
                <a:latin typeface="Arial" charset="0"/>
                <a:cs typeface="Arial" charset="0"/>
              </a:rPr>
              <a:t>  </a:t>
            </a:r>
            <a:r>
              <a:rPr lang="es-MX" sz="1600" dirty="0" err="1" smtClean="0">
                <a:latin typeface="Arial" charset="0"/>
                <a:cs typeface="Arial" charset="0"/>
              </a:rPr>
              <a:t>document.documentElement.clientHeight</a:t>
            </a:r>
            <a:r>
              <a:rPr lang="es-MX" sz="1600" dirty="0" smtClean="0">
                <a:latin typeface="Arial" charset="0"/>
                <a:cs typeface="Arial" charset="0"/>
              </a:rPr>
              <a:t>) { </a:t>
            </a:r>
          </a:p>
          <a:p>
            <a:pPr marL="0" indent="0">
              <a:buNone/>
            </a:pPr>
            <a:r>
              <a:rPr lang="es-MX" sz="1600" dirty="0" smtClean="0">
                <a:latin typeface="Arial" charset="0"/>
                <a:cs typeface="Arial" charset="0"/>
              </a:rPr>
              <a:t>   // Explorer 6</a:t>
            </a:r>
          </a:p>
          <a:p>
            <a:pPr marL="0" indent="0">
              <a:buNone/>
            </a:pPr>
            <a:r>
              <a:rPr lang="es-MX" sz="1600" dirty="0" smtClean="0">
                <a:latin typeface="Arial" charset="0"/>
                <a:cs typeface="Arial" charset="0"/>
              </a:rPr>
              <a:t>  x = </a:t>
            </a:r>
            <a:r>
              <a:rPr lang="es-MX" sz="1600" dirty="0" err="1" smtClean="0">
                <a:latin typeface="Arial" charset="0"/>
                <a:cs typeface="Arial" charset="0"/>
              </a:rPr>
              <a:t>document.documentElement.clientWidth</a:t>
            </a:r>
            <a:r>
              <a:rPr lang="es-MX" sz="1600" dirty="0" smtClean="0">
                <a:latin typeface="Arial" charset="0"/>
                <a:cs typeface="Arial" charset="0"/>
              </a:rPr>
              <a:t>;</a:t>
            </a:r>
          </a:p>
          <a:p>
            <a:pPr marL="0" indent="0">
              <a:buNone/>
            </a:pPr>
            <a:r>
              <a:rPr lang="es-MX" sz="1600" dirty="0" smtClean="0">
                <a:latin typeface="Arial" charset="0"/>
                <a:cs typeface="Arial" charset="0"/>
              </a:rPr>
              <a:t>  y = </a:t>
            </a:r>
            <a:r>
              <a:rPr lang="es-MX" sz="1600" dirty="0" err="1" smtClean="0">
                <a:latin typeface="Arial" charset="0"/>
                <a:cs typeface="Arial" charset="0"/>
              </a:rPr>
              <a:t>document.documentElement.clientHeight</a:t>
            </a:r>
            <a:r>
              <a:rPr lang="es-MX" sz="1600" dirty="0" smtClean="0">
                <a:latin typeface="Arial" charset="0"/>
                <a:cs typeface="Arial" charset="0"/>
              </a:rPr>
              <a:t>;</a:t>
            </a:r>
          </a:p>
          <a:p>
            <a:pPr marL="0" indent="0">
              <a:buNone/>
            </a:pPr>
            <a:r>
              <a:rPr lang="es-MX" sz="1600" dirty="0" smtClean="0">
                <a:latin typeface="Arial" charset="0"/>
                <a:cs typeface="Arial" charset="0"/>
              </a:rPr>
              <a:t>}</a:t>
            </a:r>
          </a:p>
          <a:p>
            <a:pPr marL="0" indent="0">
              <a:buNone/>
            </a:pPr>
            <a:r>
              <a:rPr lang="es-MX" sz="1600" dirty="0" err="1" smtClean="0">
                <a:latin typeface="Arial" charset="0"/>
                <a:cs typeface="Arial" charset="0"/>
              </a:rPr>
              <a:t>else</a:t>
            </a:r>
            <a:r>
              <a:rPr lang="es-MX" sz="1600" dirty="0" smtClean="0">
                <a:latin typeface="Arial" charset="0"/>
                <a:cs typeface="Arial" charset="0"/>
              </a:rPr>
              <a:t> </a:t>
            </a:r>
            <a:r>
              <a:rPr lang="es-MX" sz="1600" dirty="0" err="1" smtClean="0">
                <a:latin typeface="Arial" charset="0"/>
                <a:cs typeface="Arial" charset="0"/>
              </a:rPr>
              <a:t>if</a:t>
            </a:r>
            <a:r>
              <a:rPr lang="es-MX" sz="1600" dirty="0" smtClean="0">
                <a:latin typeface="Arial" charset="0"/>
                <a:cs typeface="Arial" charset="0"/>
              </a:rPr>
              <a:t> (</a:t>
            </a:r>
            <a:r>
              <a:rPr lang="es-MX" sz="1600" dirty="0" err="1" smtClean="0">
                <a:latin typeface="Arial" charset="0"/>
                <a:cs typeface="Arial" charset="0"/>
              </a:rPr>
              <a:t>document.body</a:t>
            </a:r>
            <a:r>
              <a:rPr lang="es-MX" sz="1600" dirty="0" smtClean="0">
                <a:latin typeface="Arial" charset="0"/>
                <a:cs typeface="Arial" charset="0"/>
              </a:rPr>
              <a:t>) { // otras versiones de Explorer</a:t>
            </a:r>
          </a:p>
          <a:p>
            <a:pPr marL="0" indent="0">
              <a:buNone/>
            </a:pPr>
            <a:r>
              <a:rPr lang="es-MX" sz="1600" dirty="0" smtClean="0">
                <a:latin typeface="Arial" charset="0"/>
                <a:cs typeface="Arial" charset="0"/>
              </a:rPr>
              <a:t>  x = </a:t>
            </a:r>
            <a:r>
              <a:rPr lang="es-MX" sz="1600" dirty="0" err="1" smtClean="0">
                <a:latin typeface="Arial" charset="0"/>
                <a:cs typeface="Arial" charset="0"/>
              </a:rPr>
              <a:t>document.body.clientWidth</a:t>
            </a:r>
            <a:r>
              <a:rPr lang="es-MX" sz="1600" dirty="0" smtClean="0">
                <a:latin typeface="Arial" charset="0"/>
                <a:cs typeface="Arial" charset="0"/>
              </a:rPr>
              <a:t>;</a:t>
            </a:r>
          </a:p>
          <a:p>
            <a:pPr marL="0" indent="0">
              <a:buNone/>
            </a:pPr>
            <a:r>
              <a:rPr lang="es-MX" sz="1600" dirty="0" smtClean="0">
                <a:latin typeface="Arial" charset="0"/>
                <a:cs typeface="Arial" charset="0"/>
              </a:rPr>
              <a:t>  y = </a:t>
            </a:r>
            <a:r>
              <a:rPr lang="es-MX" sz="1600" dirty="0" err="1" smtClean="0">
                <a:latin typeface="Arial" charset="0"/>
                <a:cs typeface="Arial" charset="0"/>
              </a:rPr>
              <a:t>document.body.clientHeight</a:t>
            </a:r>
            <a:r>
              <a:rPr lang="es-MX" sz="1600" dirty="0" smtClean="0">
                <a:latin typeface="Arial" charset="0"/>
                <a:cs typeface="Arial" charset="0"/>
              </a:rPr>
              <a:t>;</a:t>
            </a:r>
          </a:p>
          <a:p>
            <a:pPr marL="0" indent="0">
              <a:buNone/>
            </a:pPr>
            <a:r>
              <a:rPr lang="es-MX" sz="1600" dirty="0" smtClean="0">
                <a:latin typeface="Arial" charset="0"/>
                <a:cs typeface="Arial" charset="0"/>
              </a:rPr>
              <a:t>}</a:t>
            </a:r>
            <a:endParaRPr lang="es-MX" sz="2000" dirty="0">
              <a:latin typeface="Arial" charset="0"/>
              <a:cs typeface="Arial" charset="0"/>
            </a:endParaRPr>
          </a:p>
          <a:p>
            <a:r>
              <a:rPr lang="es-MX" sz="1400" dirty="0" smtClean="0">
                <a:solidFill>
                  <a:srgbClr val="0070C0"/>
                </a:solidFill>
                <a:latin typeface="Arial" charset="0"/>
                <a:cs typeface="Arial" charset="0"/>
              </a:rPr>
              <a:t>Ejemplo2_Javascript.html</a:t>
            </a: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25</a:t>
            </a:fld>
            <a:endParaRPr lang="es-MX"/>
          </a:p>
        </p:txBody>
      </p:sp>
    </p:spTree>
    <p:extLst>
      <p:ext uri="{BB962C8B-B14F-4D97-AF65-F5344CB8AC3E}">
        <p14:creationId xmlns:p14="http://schemas.microsoft.com/office/powerpoint/2010/main" val="1644457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pPr>
              <a:buBlip>
                <a:blip r:embed="rId2"/>
              </a:buBlip>
            </a:pPr>
            <a:r>
              <a:rPr lang="es-MX" sz="2400" dirty="0" smtClean="0">
                <a:latin typeface="Arial" charset="0"/>
                <a:cs typeface="Arial" charset="0"/>
              </a:rPr>
              <a:t>Ejemplo – Obtener alto y ancho ventana en </a:t>
            </a:r>
            <a:r>
              <a:rPr lang="es-MX" sz="2400" dirty="0" err="1" smtClean="0">
                <a:latin typeface="Arial" charset="0"/>
                <a:cs typeface="Arial" charset="0"/>
              </a:rPr>
              <a:t>jQuery</a:t>
            </a:r>
            <a:endParaRPr lang="es-MX" sz="2400" dirty="0" smtClean="0">
              <a:latin typeface="Arial" charset="0"/>
              <a:cs typeface="Arial" charset="0"/>
            </a:endParaRPr>
          </a:p>
          <a:p>
            <a:pPr>
              <a:buBlip>
                <a:blip r:embed="rId2"/>
              </a:buBlip>
            </a:pPr>
            <a:endParaRPr lang="es-MX" sz="2400" dirty="0" smtClean="0">
              <a:latin typeface="Arial" charset="0"/>
              <a:cs typeface="Arial" charset="0"/>
            </a:endParaRPr>
          </a:p>
          <a:p>
            <a:pPr marL="0" indent="0">
              <a:buNone/>
            </a:pPr>
            <a:r>
              <a:rPr lang="en-US" sz="1800" dirty="0" err="1" smtClean="0">
                <a:latin typeface="Arial" charset="0"/>
                <a:cs typeface="Arial" charset="0"/>
              </a:rPr>
              <a:t>var</a:t>
            </a:r>
            <a:r>
              <a:rPr lang="en-US" sz="1800" dirty="0" smtClean="0">
                <a:latin typeface="Arial" charset="0"/>
                <a:cs typeface="Arial" charset="0"/>
              </a:rPr>
              <a:t> x = $(window).width();</a:t>
            </a:r>
          </a:p>
          <a:p>
            <a:pPr marL="0" indent="0">
              <a:buNone/>
            </a:pPr>
            <a:r>
              <a:rPr lang="en-US" sz="1800" dirty="0" err="1" smtClean="0">
                <a:latin typeface="Arial" charset="0"/>
                <a:cs typeface="Arial" charset="0"/>
              </a:rPr>
              <a:t>var</a:t>
            </a:r>
            <a:r>
              <a:rPr lang="en-US" sz="1800" dirty="0" smtClean="0">
                <a:latin typeface="Arial" charset="0"/>
                <a:cs typeface="Arial" charset="0"/>
              </a:rPr>
              <a:t> y = $(window).height();</a:t>
            </a:r>
          </a:p>
          <a:p>
            <a:pPr marL="0" indent="0">
              <a:buNone/>
            </a:pPr>
            <a:endParaRPr lang="en-US" sz="1800" dirty="0">
              <a:solidFill>
                <a:srgbClr val="0070C0"/>
              </a:solidFill>
              <a:latin typeface="Arial" charset="0"/>
              <a:cs typeface="Arial" charset="0"/>
            </a:endParaRPr>
          </a:p>
          <a:p>
            <a:pPr marL="0" indent="0">
              <a:buNone/>
            </a:pPr>
            <a:endParaRPr lang="en-US" sz="1800" dirty="0" smtClean="0">
              <a:solidFill>
                <a:srgbClr val="0070C0"/>
              </a:solidFill>
              <a:latin typeface="Arial" charset="0"/>
              <a:cs typeface="Arial" charset="0"/>
            </a:endParaRPr>
          </a:p>
          <a:p>
            <a:pPr marL="0" indent="0">
              <a:buNone/>
            </a:pPr>
            <a:endParaRPr lang="en-US" sz="1800" dirty="0">
              <a:solidFill>
                <a:srgbClr val="0070C0"/>
              </a:solidFill>
              <a:latin typeface="Arial" charset="0"/>
              <a:cs typeface="Arial" charset="0"/>
            </a:endParaRPr>
          </a:p>
          <a:p>
            <a:pPr marL="0" indent="0">
              <a:buNone/>
            </a:pPr>
            <a:endParaRPr lang="en-US" sz="1800" dirty="0" smtClean="0">
              <a:solidFill>
                <a:srgbClr val="0070C0"/>
              </a:solidFill>
              <a:latin typeface="Arial" charset="0"/>
              <a:cs typeface="Arial" charset="0"/>
            </a:endParaRPr>
          </a:p>
          <a:p>
            <a:pPr marL="0" indent="0">
              <a:buNone/>
            </a:pPr>
            <a:endParaRPr lang="en-US" sz="1800" dirty="0">
              <a:solidFill>
                <a:srgbClr val="0070C0"/>
              </a:solidFill>
              <a:latin typeface="Arial" charset="0"/>
              <a:cs typeface="Arial" charset="0"/>
            </a:endParaRPr>
          </a:p>
          <a:p>
            <a:pPr marL="0" indent="0">
              <a:buNone/>
            </a:pPr>
            <a:endParaRPr lang="en-US" sz="1800" dirty="0" smtClean="0">
              <a:solidFill>
                <a:srgbClr val="0070C0"/>
              </a:solidFill>
              <a:latin typeface="Arial" charset="0"/>
              <a:cs typeface="Arial" charset="0"/>
            </a:endParaRPr>
          </a:p>
          <a:p>
            <a:pPr marL="0" indent="0">
              <a:buNone/>
            </a:pPr>
            <a:endParaRPr lang="en-US" sz="1800" dirty="0">
              <a:solidFill>
                <a:srgbClr val="0070C0"/>
              </a:solidFill>
              <a:latin typeface="Arial" charset="0"/>
              <a:cs typeface="Arial" charset="0"/>
            </a:endParaRPr>
          </a:p>
          <a:p>
            <a:pPr marL="0" indent="0">
              <a:buNone/>
            </a:pPr>
            <a:endParaRPr lang="en-US" sz="1800" dirty="0" smtClean="0">
              <a:solidFill>
                <a:srgbClr val="0070C0"/>
              </a:solidFill>
              <a:latin typeface="Arial" charset="0"/>
              <a:cs typeface="Arial" charset="0"/>
            </a:endParaRPr>
          </a:p>
          <a:p>
            <a:pPr marL="0" indent="0">
              <a:buNone/>
            </a:pPr>
            <a:endParaRPr lang="en-US" sz="1800" dirty="0">
              <a:solidFill>
                <a:srgbClr val="0070C0"/>
              </a:solidFill>
              <a:latin typeface="Arial" charset="0"/>
              <a:cs typeface="Arial" charset="0"/>
            </a:endParaRPr>
          </a:p>
          <a:p>
            <a:r>
              <a:rPr lang="es-MX" sz="1400" dirty="0" smtClean="0">
                <a:solidFill>
                  <a:srgbClr val="0070C0"/>
                </a:solidFill>
                <a:latin typeface="Arial" charset="0"/>
                <a:cs typeface="Arial" charset="0"/>
              </a:rPr>
              <a:t>Ejemplo2_jQuery.html</a:t>
            </a: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26</a:t>
            </a:fld>
            <a:endParaRPr lang="es-MX"/>
          </a:p>
        </p:txBody>
      </p:sp>
    </p:spTree>
    <p:extLst>
      <p:ext uri="{BB962C8B-B14F-4D97-AF65-F5344CB8AC3E}">
        <p14:creationId xmlns:p14="http://schemas.microsoft.com/office/powerpoint/2010/main" val="4260523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pPr>
              <a:buBlip>
                <a:blip r:embed="rId2"/>
              </a:buBlip>
            </a:pPr>
            <a:r>
              <a:rPr lang="es-MX" sz="2000" dirty="0" smtClean="0">
                <a:latin typeface="Arial" charset="0"/>
                <a:cs typeface="Arial" charset="0"/>
              </a:rPr>
              <a:t>Página web con documentación de </a:t>
            </a:r>
            <a:r>
              <a:rPr lang="es-MX" sz="2000" dirty="0" err="1" smtClean="0">
                <a:latin typeface="Arial" charset="0"/>
                <a:cs typeface="Arial" charset="0"/>
              </a:rPr>
              <a:t>jQuery</a:t>
            </a:r>
            <a:r>
              <a:rPr lang="es-MX" sz="2000" dirty="0">
                <a:latin typeface="Arial" charset="0"/>
                <a:cs typeface="Arial" charset="0"/>
              </a:rPr>
              <a:t>:</a:t>
            </a:r>
            <a:endParaRPr lang="es-MX" sz="2000" dirty="0" smtClean="0">
              <a:latin typeface="Arial" charset="0"/>
              <a:cs typeface="Arial" charset="0"/>
            </a:endParaRPr>
          </a:p>
          <a:p>
            <a:pPr marL="457200" lvl="1" indent="0">
              <a:buNone/>
            </a:pPr>
            <a:r>
              <a:rPr lang="es-MX" sz="2000" b="1" dirty="0" smtClean="0">
                <a:latin typeface="Arial" charset="0"/>
                <a:cs typeface="Arial" charset="0"/>
                <a:hlinkClick r:id="rId3" action="ppaction://hlinkfile"/>
              </a:rPr>
              <a:t>http://api.jquery.com</a:t>
            </a:r>
            <a:endParaRPr lang="es-MX" sz="2000" b="1" dirty="0">
              <a:latin typeface="Arial" charset="0"/>
              <a:cs typeface="Arial" charset="0"/>
            </a:endParaRPr>
          </a:p>
          <a:p>
            <a:endParaRPr lang="es-MX" sz="2400" dirty="0" smtClean="0">
              <a:latin typeface="Arial" charset="0"/>
              <a:cs typeface="Arial" charset="0"/>
            </a:endParaRPr>
          </a:p>
          <a:p>
            <a:r>
              <a:rPr lang="es-MX" sz="2000" dirty="0" smtClean="0">
                <a:latin typeface="Arial" charset="0"/>
                <a:cs typeface="Arial" charset="0"/>
              </a:rPr>
              <a:t>Página web con documentación del plugin </a:t>
            </a:r>
            <a:r>
              <a:rPr lang="es-MX" sz="2000" dirty="0" err="1" smtClean="0">
                <a:latin typeface="Arial" charset="0"/>
                <a:cs typeface="Arial" charset="0"/>
              </a:rPr>
              <a:t>jQuery</a:t>
            </a:r>
            <a:r>
              <a:rPr lang="es-MX" sz="2000" dirty="0" smtClean="0">
                <a:latin typeface="Arial" charset="0"/>
                <a:cs typeface="Arial" charset="0"/>
              </a:rPr>
              <a:t> UI:</a:t>
            </a:r>
          </a:p>
          <a:p>
            <a:pPr marL="457200" lvl="1" indent="0">
              <a:buNone/>
            </a:pPr>
            <a:r>
              <a:rPr lang="es-MX" sz="2000" b="1" dirty="0" smtClean="0">
                <a:latin typeface="Arial" charset="0"/>
                <a:cs typeface="Arial" charset="0"/>
                <a:hlinkClick r:id="rId4"/>
              </a:rPr>
              <a:t>http://jqueryui.com</a:t>
            </a:r>
            <a:endParaRPr lang="es-MX" sz="2000" b="1" dirty="0" smtClean="0">
              <a:latin typeface="Arial" charset="0"/>
              <a:cs typeface="Arial" charset="0"/>
            </a:endParaRPr>
          </a:p>
          <a:p>
            <a:pPr marL="457200" lvl="1" indent="0">
              <a:buNone/>
            </a:pPr>
            <a:endParaRPr lang="es-MX" sz="2400" dirty="0" smtClean="0">
              <a:latin typeface="Arial" charset="0"/>
              <a:cs typeface="Arial" charset="0"/>
            </a:endParaRPr>
          </a:p>
          <a:p>
            <a:r>
              <a:rPr lang="es-MX" sz="2000" dirty="0">
                <a:latin typeface="Arial" charset="0"/>
                <a:cs typeface="Arial" charset="0"/>
              </a:rPr>
              <a:t>Página web con documentación del plugin </a:t>
            </a:r>
            <a:r>
              <a:rPr lang="es-MX" sz="2000" dirty="0" err="1" smtClean="0">
                <a:latin typeface="Arial" charset="0"/>
                <a:cs typeface="Arial" charset="0"/>
              </a:rPr>
              <a:t>jQuery</a:t>
            </a:r>
            <a:r>
              <a:rPr lang="es-MX" sz="2000" dirty="0" smtClean="0">
                <a:latin typeface="Arial" charset="0"/>
                <a:cs typeface="Arial" charset="0"/>
              </a:rPr>
              <a:t> </a:t>
            </a:r>
            <a:r>
              <a:rPr lang="es-MX" sz="2000" dirty="0" err="1" smtClean="0">
                <a:latin typeface="Arial" charset="0"/>
                <a:cs typeface="Arial" charset="0"/>
              </a:rPr>
              <a:t>validation</a:t>
            </a:r>
            <a:r>
              <a:rPr lang="es-MX" sz="2000" dirty="0" smtClean="0">
                <a:latin typeface="Arial" charset="0"/>
                <a:cs typeface="Arial" charset="0"/>
              </a:rPr>
              <a:t>:</a:t>
            </a:r>
            <a:endParaRPr lang="es-MX" sz="2000" dirty="0">
              <a:latin typeface="Arial" charset="0"/>
              <a:cs typeface="Arial" charset="0"/>
            </a:endParaRPr>
          </a:p>
          <a:p>
            <a:pPr marL="457200" lvl="1" indent="0">
              <a:buNone/>
            </a:pPr>
            <a:r>
              <a:rPr lang="es-MX" sz="2000" b="1" dirty="0" smtClean="0">
                <a:latin typeface="Arial" charset="0"/>
                <a:cs typeface="Arial" charset="0"/>
                <a:hlinkClick r:id="rId5"/>
              </a:rPr>
              <a:t>http://jqueryvalidation.org/documentation/</a:t>
            </a:r>
            <a:endParaRPr lang="es-MX" sz="2000" b="1"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Qué es </a:t>
            </a:r>
            <a:r>
              <a:rPr lang="es-MX" sz="3200" dirty="0" err="1" smtClean="0">
                <a:solidFill>
                  <a:schemeClr val="accent1"/>
                </a:solidFill>
                <a:latin typeface="Arial" charset="0"/>
                <a:cs typeface="Arial" charset="0"/>
              </a:rPr>
              <a:t>jQuery</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27</a:t>
            </a:fld>
            <a:endParaRPr lang="es-MX"/>
          </a:p>
        </p:txBody>
      </p:sp>
    </p:spTree>
    <p:extLst>
      <p:ext uri="{BB962C8B-B14F-4D97-AF65-F5344CB8AC3E}">
        <p14:creationId xmlns:p14="http://schemas.microsoft.com/office/powerpoint/2010/main" val="3654271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53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Selectores</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29</a:t>
            </a:fld>
            <a:endParaRPr lang="es-MX"/>
          </a:p>
        </p:txBody>
      </p:sp>
    </p:spTree>
    <p:extLst>
      <p:ext uri="{BB962C8B-B14F-4D97-AF65-F5344CB8AC3E}">
        <p14:creationId xmlns:p14="http://schemas.microsoft.com/office/powerpoint/2010/main" val="47589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3</a:t>
            </a:fld>
            <a:endParaRPr lang="es-MX" dirty="0">
              <a:solidFill>
                <a:schemeClr val="bg1"/>
              </a:solidFill>
            </a:endParaRPr>
          </a:p>
        </p:txBody>
      </p:sp>
      <p:sp>
        <p:nvSpPr>
          <p:cNvPr id="2" name="1 Rectángulo"/>
          <p:cNvSpPr/>
          <p:nvPr/>
        </p:nvSpPr>
        <p:spPr>
          <a:xfrm>
            <a:off x="462227" y="1582341"/>
            <a:ext cx="8208912" cy="487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74625" indent="-174625" eaLnBrk="0" hangingPunct="0">
              <a:spcBef>
                <a:spcPts val="0"/>
              </a:spcBef>
              <a:spcAft>
                <a:spcPts val="1200"/>
              </a:spcAft>
              <a:buFont typeface="Arial Rounded MT Bold" pitchFamily="34" charset="0"/>
              <a:buChar char="›"/>
            </a:pPr>
            <a:r>
              <a:rPr lang="es-AR" b="1" dirty="0" err="1" smtClean="0">
                <a:solidFill>
                  <a:srgbClr val="5F5F5F"/>
                </a:solidFill>
                <a:cs typeface="Arial" charset="0"/>
              </a:rPr>
              <a:t>Brendan</a:t>
            </a:r>
            <a:r>
              <a:rPr lang="es-AR" b="1" dirty="0" smtClean="0">
                <a:solidFill>
                  <a:srgbClr val="5F5F5F"/>
                </a:solidFill>
                <a:cs typeface="Arial" charset="0"/>
              </a:rPr>
              <a:t> </a:t>
            </a:r>
            <a:r>
              <a:rPr lang="es-AR" b="1" dirty="0" err="1">
                <a:solidFill>
                  <a:srgbClr val="5F5F5F"/>
                </a:solidFill>
                <a:cs typeface="Arial" charset="0"/>
              </a:rPr>
              <a:t>Eich</a:t>
            </a:r>
            <a:r>
              <a:rPr lang="es-AR" dirty="0">
                <a:solidFill>
                  <a:srgbClr val="5F5F5F"/>
                </a:solidFill>
                <a:cs typeface="Arial" charset="0"/>
              </a:rPr>
              <a:t>, un programador que trabajaba en </a:t>
            </a:r>
            <a:r>
              <a:rPr lang="es-AR" dirty="0" smtClean="0">
                <a:solidFill>
                  <a:srgbClr val="5F5F5F"/>
                </a:solidFill>
                <a:cs typeface="Arial" charset="0"/>
              </a:rPr>
              <a:t>Netscape, creó </a:t>
            </a:r>
            <a:r>
              <a:rPr lang="es-AR" b="1" dirty="0" err="1" smtClean="0">
                <a:solidFill>
                  <a:srgbClr val="5F5F5F"/>
                </a:solidFill>
                <a:cs typeface="Arial" charset="0"/>
              </a:rPr>
              <a:t>LiveScript</a:t>
            </a:r>
            <a:r>
              <a:rPr lang="es-AR" dirty="0" smtClean="0">
                <a:solidFill>
                  <a:srgbClr val="5F5F5F"/>
                </a:solidFill>
                <a:cs typeface="Arial" charset="0"/>
              </a:rPr>
              <a:t>.</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r>
              <a:rPr lang="es-AR" b="1" i="1" dirty="0" smtClean="0">
                <a:solidFill>
                  <a:srgbClr val="5F5F5F"/>
                </a:solidFill>
                <a:cs typeface="Arial" charset="0"/>
              </a:rPr>
              <a:t>Netscape</a:t>
            </a:r>
            <a:r>
              <a:rPr lang="es-AR" dirty="0" smtClean="0">
                <a:solidFill>
                  <a:srgbClr val="5F5F5F"/>
                </a:solidFill>
                <a:cs typeface="Arial" charset="0"/>
              </a:rPr>
              <a:t> y </a:t>
            </a:r>
            <a:r>
              <a:rPr lang="es-AR" b="1" i="1" dirty="0" err="1" smtClean="0">
                <a:solidFill>
                  <a:srgbClr val="5F5F5F"/>
                </a:solidFill>
                <a:cs typeface="Arial" charset="0"/>
              </a:rPr>
              <a:t>Sun</a:t>
            </a:r>
            <a:r>
              <a:rPr lang="es-AR" b="1" i="1" dirty="0" smtClean="0">
                <a:solidFill>
                  <a:srgbClr val="5F5F5F"/>
                </a:solidFill>
                <a:cs typeface="Arial" charset="0"/>
              </a:rPr>
              <a:t> Microsystems </a:t>
            </a:r>
            <a:r>
              <a:rPr lang="es-AR" dirty="0" smtClean="0">
                <a:solidFill>
                  <a:srgbClr val="5F5F5F"/>
                </a:solidFill>
                <a:cs typeface="Arial" charset="0"/>
              </a:rPr>
              <a:t>firman una alianza para desarrollar un nuevo lenguaje de programación.</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r>
              <a:rPr lang="es-AR" dirty="0" smtClean="0">
                <a:solidFill>
                  <a:srgbClr val="5F5F5F"/>
                </a:solidFill>
                <a:cs typeface="Arial" charset="0"/>
              </a:rPr>
              <a:t>Antes de su lanzamiento </a:t>
            </a:r>
            <a:r>
              <a:rPr lang="es-AR" b="1" i="1" dirty="0" smtClean="0">
                <a:solidFill>
                  <a:srgbClr val="5F5F5F"/>
                </a:solidFill>
                <a:cs typeface="Arial" charset="0"/>
              </a:rPr>
              <a:t>Netscape</a:t>
            </a:r>
            <a:r>
              <a:rPr lang="es-AR" dirty="0" smtClean="0">
                <a:solidFill>
                  <a:srgbClr val="5F5F5F"/>
                </a:solidFill>
                <a:cs typeface="Arial" charset="0"/>
              </a:rPr>
              <a:t> decide ponerle el nombre de </a:t>
            </a:r>
            <a:r>
              <a:rPr lang="es-AR" b="1" dirty="0" err="1" smtClean="0">
                <a:solidFill>
                  <a:srgbClr val="5F5F5F"/>
                </a:solidFill>
                <a:cs typeface="Arial" charset="0"/>
              </a:rPr>
              <a:t>Javascript</a:t>
            </a:r>
            <a:r>
              <a:rPr lang="es-AR" dirty="0" smtClean="0">
                <a:solidFill>
                  <a:srgbClr val="5F5F5F"/>
                </a:solidFill>
                <a:cs typeface="Arial" charset="0"/>
              </a:rPr>
              <a:t> por una cuestión de </a:t>
            </a:r>
            <a:r>
              <a:rPr lang="es-AR" i="1" dirty="0" smtClean="0">
                <a:solidFill>
                  <a:srgbClr val="5F5F5F"/>
                </a:solidFill>
                <a:cs typeface="Arial" charset="0"/>
              </a:rPr>
              <a:t>marketing</a:t>
            </a:r>
            <a:r>
              <a:rPr lang="es-AR" dirty="0" smtClean="0">
                <a:solidFill>
                  <a:srgbClr val="5F5F5F"/>
                </a:solidFill>
                <a:cs typeface="Arial" charset="0"/>
              </a:rPr>
              <a:t>, ya que </a:t>
            </a:r>
            <a:r>
              <a:rPr lang="es-AR" b="1" dirty="0" smtClean="0">
                <a:solidFill>
                  <a:srgbClr val="5F5F5F"/>
                </a:solidFill>
                <a:cs typeface="Arial" charset="0"/>
              </a:rPr>
              <a:t>Java</a:t>
            </a:r>
            <a:r>
              <a:rPr lang="es-AR" dirty="0" smtClean="0">
                <a:solidFill>
                  <a:srgbClr val="5F5F5F"/>
                </a:solidFill>
                <a:cs typeface="Arial" charset="0"/>
              </a:rPr>
              <a:t> era la palabra de moda en el mundo informático.</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r>
              <a:rPr lang="es-AR" b="1" i="1" dirty="0">
                <a:solidFill>
                  <a:srgbClr val="5F5F5F"/>
                </a:solidFill>
                <a:cs typeface="Arial" charset="0"/>
              </a:rPr>
              <a:t>Netscape </a:t>
            </a:r>
            <a:r>
              <a:rPr lang="es-AR" b="1" i="1" dirty="0" err="1">
                <a:solidFill>
                  <a:srgbClr val="5F5F5F"/>
                </a:solidFill>
                <a:cs typeface="Arial" charset="0"/>
              </a:rPr>
              <a:t>Navigator</a:t>
            </a:r>
            <a:r>
              <a:rPr lang="es-AR" b="1" i="1" dirty="0">
                <a:solidFill>
                  <a:srgbClr val="5F5F5F"/>
                </a:solidFill>
                <a:cs typeface="Arial" charset="0"/>
              </a:rPr>
              <a:t> 3.0</a:t>
            </a:r>
            <a:r>
              <a:rPr lang="es-AR" dirty="0">
                <a:solidFill>
                  <a:srgbClr val="5F5F5F"/>
                </a:solidFill>
                <a:cs typeface="Arial" charset="0"/>
              </a:rPr>
              <a:t> </a:t>
            </a:r>
            <a:r>
              <a:rPr lang="es-AR" dirty="0" smtClean="0">
                <a:solidFill>
                  <a:srgbClr val="5F5F5F"/>
                </a:solidFill>
                <a:cs typeface="Arial" charset="0"/>
              </a:rPr>
              <a:t>incorporó </a:t>
            </a:r>
            <a:r>
              <a:rPr lang="es-AR" dirty="0">
                <a:solidFill>
                  <a:srgbClr val="5F5F5F"/>
                </a:solidFill>
                <a:cs typeface="Arial" charset="0"/>
              </a:rPr>
              <a:t>la </a:t>
            </a:r>
            <a:r>
              <a:rPr lang="es-AR" i="1" dirty="0">
                <a:solidFill>
                  <a:srgbClr val="5F5F5F"/>
                </a:solidFill>
                <a:cs typeface="Arial" charset="0"/>
              </a:rPr>
              <a:t>versión </a:t>
            </a:r>
            <a:r>
              <a:rPr lang="es-AR" i="1" dirty="0" smtClean="0">
                <a:solidFill>
                  <a:srgbClr val="5F5F5F"/>
                </a:solidFill>
                <a:cs typeface="Arial" charset="0"/>
              </a:rPr>
              <a:t>1.1 de </a:t>
            </a:r>
            <a:r>
              <a:rPr lang="es-AR" b="1" dirty="0" err="1" smtClean="0">
                <a:solidFill>
                  <a:srgbClr val="5F5F5F"/>
                </a:solidFill>
                <a:cs typeface="Arial" charset="0"/>
              </a:rPr>
              <a:t>Javascript</a:t>
            </a:r>
            <a:r>
              <a:rPr lang="es-AR" dirty="0" smtClean="0">
                <a:solidFill>
                  <a:srgbClr val="5F5F5F"/>
                </a:solidFill>
                <a:cs typeface="Arial" charset="0"/>
              </a:rPr>
              <a:t>.</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Al mismo tiempo, </a:t>
            </a:r>
            <a:r>
              <a:rPr lang="es-AR" b="1" i="1" dirty="0">
                <a:solidFill>
                  <a:srgbClr val="5F5F5F"/>
                </a:solidFill>
                <a:cs typeface="Arial" charset="0"/>
              </a:rPr>
              <a:t>Microsoft</a:t>
            </a:r>
            <a:r>
              <a:rPr lang="es-AR" dirty="0">
                <a:solidFill>
                  <a:srgbClr val="5F5F5F"/>
                </a:solidFill>
                <a:cs typeface="Arial" charset="0"/>
              </a:rPr>
              <a:t> lanzó </a:t>
            </a:r>
            <a:r>
              <a:rPr lang="es-AR" b="1" dirty="0" err="1">
                <a:solidFill>
                  <a:srgbClr val="5F5F5F"/>
                </a:solidFill>
                <a:cs typeface="Arial" charset="0"/>
              </a:rPr>
              <a:t>JScript</a:t>
            </a:r>
            <a:r>
              <a:rPr lang="es-AR" dirty="0">
                <a:solidFill>
                  <a:srgbClr val="5F5F5F"/>
                </a:solidFill>
                <a:cs typeface="Arial" charset="0"/>
              </a:rPr>
              <a:t> con su navegador </a:t>
            </a:r>
            <a:r>
              <a:rPr lang="es-AR" b="1" i="1" dirty="0">
                <a:solidFill>
                  <a:srgbClr val="5F5F5F"/>
                </a:solidFill>
                <a:cs typeface="Arial" charset="0"/>
              </a:rPr>
              <a:t>Internet Explorer 3</a:t>
            </a:r>
            <a:r>
              <a:rPr lang="es-AR" dirty="0" smtClean="0">
                <a:solidFill>
                  <a:srgbClr val="5F5F5F"/>
                </a:solidFill>
                <a:cs typeface="Arial" charset="0"/>
              </a:rPr>
              <a:t>.</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r>
              <a:rPr lang="es-AR" dirty="0">
                <a:solidFill>
                  <a:srgbClr val="5F5F5F"/>
                </a:solidFill>
                <a:cs typeface="Arial" charset="0"/>
              </a:rPr>
              <a:t>Para evitar una guerra de tecnologías, </a:t>
            </a:r>
            <a:r>
              <a:rPr lang="es-AR" b="1" i="1" dirty="0">
                <a:solidFill>
                  <a:srgbClr val="5F5F5F"/>
                </a:solidFill>
                <a:cs typeface="Arial" charset="0"/>
              </a:rPr>
              <a:t>Netscape</a:t>
            </a:r>
            <a:r>
              <a:rPr lang="es-AR" dirty="0">
                <a:solidFill>
                  <a:srgbClr val="5F5F5F"/>
                </a:solidFill>
                <a:cs typeface="Arial" charset="0"/>
              </a:rPr>
              <a:t> decidió que lo mejor sería estandarizar el lenguaje </a:t>
            </a:r>
            <a:r>
              <a:rPr lang="es-AR" b="1" dirty="0">
                <a:solidFill>
                  <a:srgbClr val="5F5F5F"/>
                </a:solidFill>
                <a:cs typeface="Arial" charset="0"/>
              </a:rPr>
              <a:t>JavaScript</a:t>
            </a:r>
            <a:r>
              <a:rPr lang="es-AR" dirty="0">
                <a:solidFill>
                  <a:srgbClr val="5F5F5F"/>
                </a:solidFill>
                <a:cs typeface="Arial" charset="0"/>
              </a:rPr>
              <a:t>. De esta forma, en </a:t>
            </a:r>
            <a:r>
              <a:rPr lang="es-AR" i="1" dirty="0">
                <a:solidFill>
                  <a:srgbClr val="5F5F5F"/>
                </a:solidFill>
                <a:cs typeface="Arial" charset="0"/>
              </a:rPr>
              <a:t>1997</a:t>
            </a:r>
            <a:r>
              <a:rPr lang="es-AR" dirty="0">
                <a:solidFill>
                  <a:srgbClr val="5F5F5F"/>
                </a:solidFill>
                <a:cs typeface="Arial" charset="0"/>
              </a:rPr>
              <a:t> se envió la especificación </a:t>
            </a:r>
            <a:r>
              <a:rPr lang="es-AR" b="1" i="1" dirty="0">
                <a:solidFill>
                  <a:srgbClr val="5F5F5F"/>
                </a:solidFill>
                <a:cs typeface="Arial" charset="0"/>
              </a:rPr>
              <a:t>JavaScript 1.1 </a:t>
            </a:r>
            <a:r>
              <a:rPr lang="es-AR" dirty="0">
                <a:solidFill>
                  <a:srgbClr val="5F5F5F"/>
                </a:solidFill>
                <a:cs typeface="Arial" charset="0"/>
              </a:rPr>
              <a:t>al organismo </a:t>
            </a:r>
            <a:r>
              <a:rPr lang="es-AR" b="1" dirty="0">
                <a:solidFill>
                  <a:srgbClr val="5F5F5F"/>
                </a:solidFill>
                <a:cs typeface="Arial" charset="0"/>
              </a:rPr>
              <a:t>ECMA</a:t>
            </a:r>
            <a:r>
              <a:rPr lang="es-AR" dirty="0">
                <a:solidFill>
                  <a:srgbClr val="5F5F5F"/>
                </a:solidFill>
                <a:cs typeface="Arial" charset="0"/>
              </a:rPr>
              <a:t> </a:t>
            </a:r>
            <a:r>
              <a:rPr lang="es-AR" i="1" dirty="0" smtClean="0">
                <a:solidFill>
                  <a:srgbClr val="5F5F5F"/>
                </a:solidFill>
                <a:cs typeface="Arial" charset="0"/>
              </a:rPr>
              <a:t>(</a:t>
            </a:r>
            <a:r>
              <a:rPr lang="es-AR" i="1" dirty="0" err="1" smtClean="0">
                <a:solidFill>
                  <a:srgbClr val="5F5F5F"/>
                </a:solidFill>
                <a:cs typeface="Arial" charset="0"/>
              </a:rPr>
              <a:t>European</a:t>
            </a:r>
            <a:r>
              <a:rPr lang="es-AR" i="1" dirty="0" smtClean="0">
                <a:solidFill>
                  <a:srgbClr val="5F5F5F"/>
                </a:solidFill>
                <a:cs typeface="Arial" charset="0"/>
              </a:rPr>
              <a:t> </a:t>
            </a:r>
            <a:r>
              <a:rPr lang="es-AR" i="1" dirty="0" err="1">
                <a:solidFill>
                  <a:srgbClr val="5F5F5F"/>
                </a:solidFill>
                <a:cs typeface="Arial" charset="0"/>
              </a:rPr>
              <a:t>Computer</a:t>
            </a:r>
            <a:r>
              <a:rPr lang="es-AR" i="1" dirty="0">
                <a:solidFill>
                  <a:srgbClr val="5F5F5F"/>
                </a:solidFill>
                <a:cs typeface="Arial" charset="0"/>
              </a:rPr>
              <a:t> </a:t>
            </a:r>
            <a:r>
              <a:rPr lang="es-AR" i="1" dirty="0" err="1">
                <a:solidFill>
                  <a:srgbClr val="5F5F5F"/>
                </a:solidFill>
                <a:cs typeface="Arial" charset="0"/>
              </a:rPr>
              <a:t>Manufacturers</a:t>
            </a:r>
            <a:r>
              <a:rPr lang="es-AR" i="1" dirty="0">
                <a:solidFill>
                  <a:srgbClr val="5F5F5F"/>
                </a:solidFill>
                <a:cs typeface="Arial" charset="0"/>
              </a:rPr>
              <a:t> </a:t>
            </a:r>
            <a:r>
              <a:rPr lang="es-AR" i="1" dirty="0" err="1">
                <a:solidFill>
                  <a:srgbClr val="5F5F5F"/>
                </a:solidFill>
                <a:cs typeface="Arial" charset="0"/>
              </a:rPr>
              <a:t>Association</a:t>
            </a:r>
            <a:r>
              <a:rPr lang="es-AR" i="1" dirty="0" smtClean="0">
                <a:solidFill>
                  <a:srgbClr val="5F5F5F"/>
                </a:solidFill>
                <a:cs typeface="Arial" charset="0"/>
              </a:rPr>
              <a:t>)</a:t>
            </a:r>
            <a:r>
              <a:rPr lang="es-AR" dirty="0" smtClean="0">
                <a:solidFill>
                  <a:srgbClr val="5F5F5F"/>
                </a:solidFill>
                <a:cs typeface="Arial" charset="0"/>
              </a:rPr>
              <a:t>.</a:t>
            </a: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endParaRPr lang="es-AR" dirty="0">
              <a:solidFill>
                <a:srgbClr val="5F5F5F"/>
              </a:solidFill>
              <a:cs typeface="Arial" charset="0"/>
            </a:endParaRPr>
          </a:p>
          <a:p>
            <a:pPr marL="174625" indent="-174625" eaLnBrk="0" hangingPunct="0">
              <a:spcBef>
                <a:spcPts val="0"/>
              </a:spcBef>
              <a:spcAft>
                <a:spcPts val="1200"/>
              </a:spcAft>
              <a:buFont typeface="Arial Rounded MT Bold" pitchFamily="34" charset="0"/>
              <a:buChar char="›"/>
            </a:pPr>
            <a:endParaRPr lang="es-AR" dirty="0">
              <a:solidFill>
                <a:srgbClr val="5F5F5F"/>
              </a:solidFill>
              <a:cs typeface="Arial" charset="0"/>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Orígenes de JavaScript</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27120514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965700"/>
          </a:xfrm>
        </p:spPr>
        <p:txBody>
          <a:bodyPr/>
          <a:lstStyle/>
          <a:p>
            <a:endParaRPr lang="es-MX" sz="2400" dirty="0" smtClean="0">
              <a:latin typeface="Arial" charset="0"/>
              <a:cs typeface="Arial" charset="0"/>
            </a:endParaRPr>
          </a:p>
          <a:p>
            <a:r>
              <a:rPr lang="es-MX" sz="2400" dirty="0" smtClean="0">
                <a:latin typeface="Arial" charset="0"/>
                <a:cs typeface="Arial" charset="0"/>
              </a:rPr>
              <a:t>Es de suma importancia conocer qué es el DOM para poder comprender correctamente de qué manera funcionan los selectores dentro de </a:t>
            </a:r>
            <a:r>
              <a:rPr lang="es-MX" sz="2400" dirty="0" err="1" smtClean="0">
                <a:latin typeface="Arial" charset="0"/>
                <a:cs typeface="Arial" charset="0"/>
              </a:rPr>
              <a:t>jQuery</a:t>
            </a:r>
            <a:endParaRPr lang="es-MX" sz="2400" dirty="0" smtClean="0">
              <a:latin typeface="Arial" charset="0"/>
              <a:cs typeface="Arial" charset="0"/>
            </a:endParaRPr>
          </a:p>
          <a:p>
            <a:endParaRPr lang="es-MX" sz="2400" dirty="0">
              <a:latin typeface="Arial" charset="0"/>
              <a:cs typeface="Arial" charset="0"/>
            </a:endParaRPr>
          </a:p>
          <a:p>
            <a:r>
              <a:rPr lang="es-MX" sz="2400" dirty="0" smtClean="0">
                <a:latin typeface="Arial" charset="0"/>
                <a:cs typeface="Arial" charset="0"/>
              </a:rPr>
              <a:t>Es también útil conocer la estructura del DOM para entender cómo se puede ir recorriendo desde un elemento hacia el otro</a:t>
            </a:r>
          </a:p>
          <a:p>
            <a:endParaRPr lang="es-MX" sz="2400" dirty="0">
              <a:latin typeface="Arial" charset="0"/>
              <a:cs typeface="Arial" charset="0"/>
            </a:endParaRPr>
          </a:p>
          <a:p>
            <a:endParaRPr lang="es-MX" sz="2000" dirty="0" smtClean="0">
              <a:latin typeface="Arial" charset="0"/>
              <a:cs typeface="Arial" charset="0"/>
            </a:endParaRPr>
          </a:p>
          <a:p>
            <a:endParaRPr lang="es-MX" sz="2400" dirty="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Selectores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30</a:t>
            </a:fld>
            <a:endParaRPr lang="es-MX"/>
          </a:p>
        </p:txBody>
      </p:sp>
      <p:sp>
        <p:nvSpPr>
          <p:cNvPr id="8" name="5 Título"/>
          <p:cNvSpPr txBox="1">
            <a:spLocks/>
          </p:cNvSpPr>
          <p:nvPr/>
        </p:nvSpPr>
        <p:spPr bwMode="auto">
          <a:xfrm>
            <a:off x="431540" y="698054"/>
            <a:ext cx="7184230" cy="849312"/>
          </a:xfrm>
          <a:prstGeom prst="rect">
            <a:avLst/>
          </a:prstGeom>
          <a:noFill/>
          <a:ln w="9525">
            <a:noFill/>
            <a:miter lim="800000"/>
            <a:headEnd/>
            <a:tailEnd/>
          </a:ln>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AR" sz="3200" u="sng" dirty="0" smtClean="0">
                <a:latin typeface="Arial" charset="0"/>
                <a:cs typeface="Arial" charset="0"/>
              </a:rPr>
              <a:t>DOM</a:t>
            </a:r>
            <a:endParaRPr lang="es-AR" u="sng" dirty="0"/>
          </a:p>
        </p:txBody>
      </p:sp>
    </p:spTree>
    <p:extLst>
      <p:ext uri="{BB962C8B-B14F-4D97-AF65-F5344CB8AC3E}">
        <p14:creationId xmlns:p14="http://schemas.microsoft.com/office/powerpoint/2010/main" val="2664568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Selectores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31</a:t>
            </a:fld>
            <a:endParaRPr lang="es-MX"/>
          </a:p>
        </p:txBody>
      </p:sp>
      <p:sp>
        <p:nvSpPr>
          <p:cNvPr id="7" name="5 Título"/>
          <p:cNvSpPr txBox="1">
            <a:spLocks/>
          </p:cNvSpPr>
          <p:nvPr/>
        </p:nvSpPr>
        <p:spPr bwMode="auto">
          <a:xfrm>
            <a:off x="431540" y="698054"/>
            <a:ext cx="7184230" cy="849312"/>
          </a:xfrm>
          <a:prstGeom prst="rect">
            <a:avLst/>
          </a:prstGeom>
          <a:noFill/>
          <a:ln w="9525">
            <a:noFill/>
            <a:miter lim="800000"/>
            <a:headEnd/>
            <a:tailEnd/>
          </a:ln>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AR" sz="3200" u="sng" dirty="0" smtClean="0">
                <a:latin typeface="Arial" charset="0"/>
                <a:cs typeface="Arial" charset="0"/>
              </a:rPr>
              <a:t>DOM</a:t>
            </a:r>
            <a:endParaRPr lang="es-AR" u="sng" dirty="0"/>
          </a:p>
        </p:txBody>
      </p:sp>
      <p:sp>
        <p:nvSpPr>
          <p:cNvPr id="8" name="7 CuadroTexto"/>
          <p:cNvSpPr txBox="1"/>
          <p:nvPr/>
        </p:nvSpPr>
        <p:spPr>
          <a:xfrm>
            <a:off x="666998" y="1556792"/>
            <a:ext cx="7560840" cy="677108"/>
          </a:xfrm>
          <a:prstGeom prst="rect">
            <a:avLst/>
          </a:prstGeom>
          <a:noFill/>
        </p:spPr>
        <p:txBody>
          <a:bodyPr wrap="square" rtlCol="0">
            <a:spAutoFit/>
          </a:bodyPr>
          <a:lstStyle/>
          <a:p>
            <a:r>
              <a:rPr lang="es-AR" sz="1900" dirty="0" smtClean="0">
                <a:latin typeface="+mj-lt"/>
              </a:rPr>
              <a:t>El </a:t>
            </a:r>
            <a:r>
              <a:rPr lang="es-AR" sz="1900" b="1" dirty="0" smtClean="0">
                <a:latin typeface="+mj-lt"/>
              </a:rPr>
              <a:t>DOM</a:t>
            </a:r>
            <a:r>
              <a:rPr lang="es-AR" sz="1900" dirty="0" smtClean="0">
                <a:latin typeface="+mj-lt"/>
              </a:rPr>
              <a:t> representa un documento como un árbol de elementos. </a:t>
            </a:r>
          </a:p>
          <a:p>
            <a:r>
              <a:rPr lang="es-AR" sz="1900" dirty="0" smtClean="0">
                <a:latin typeface="+mj-lt"/>
              </a:rPr>
              <a:t>El árbol está formado por relaciones padre-hijo:</a:t>
            </a:r>
          </a:p>
        </p:txBody>
      </p:sp>
      <p:sp>
        <p:nvSpPr>
          <p:cNvPr id="9" name="8 Rectángulo"/>
          <p:cNvSpPr/>
          <p:nvPr/>
        </p:nvSpPr>
        <p:spPr>
          <a:xfrm>
            <a:off x="323528" y="2841462"/>
            <a:ext cx="3492388" cy="2031325"/>
          </a:xfrm>
          <a:prstGeom prst="rect">
            <a:avLst/>
          </a:prstGeom>
          <a:ln>
            <a:solidFill>
              <a:schemeClr val="tx1"/>
            </a:solidFill>
          </a:ln>
          <a:effectLst>
            <a:outerShdw blurRad="63500" sx="102000" sy="102000" algn="ctr" rotWithShape="0">
              <a:prstClr val="black">
                <a:alpha val="40000"/>
              </a:prstClr>
            </a:outerShdw>
          </a:effectLst>
        </p:spPr>
        <p:txBody>
          <a:bodyPr wrap="square">
            <a:spAutoFit/>
          </a:bodyPr>
          <a:lstStyle/>
          <a:p>
            <a:r>
              <a:rPr lang="en-US" b="1" dirty="0"/>
              <a:t>&lt;html</a:t>
            </a:r>
            <a:r>
              <a:rPr lang="en-US" b="1" dirty="0" smtClean="0"/>
              <a:t>&gt;</a:t>
            </a:r>
          </a:p>
          <a:p>
            <a:r>
              <a:rPr lang="en-US" b="1" dirty="0"/>
              <a:t>	</a:t>
            </a:r>
            <a:r>
              <a:rPr lang="en-US" b="1" dirty="0" smtClean="0"/>
              <a:t>&lt;</a:t>
            </a:r>
            <a:r>
              <a:rPr lang="en-US" b="1" dirty="0"/>
              <a:t>head</a:t>
            </a:r>
            <a:r>
              <a:rPr lang="en-US" b="1" dirty="0" smtClean="0"/>
              <a:t>&gt;</a:t>
            </a:r>
          </a:p>
          <a:p>
            <a:r>
              <a:rPr lang="en-US" b="1" dirty="0"/>
              <a:t>	</a:t>
            </a:r>
            <a:r>
              <a:rPr lang="en-US" b="1" dirty="0" smtClean="0"/>
              <a:t>    </a:t>
            </a:r>
            <a:r>
              <a:rPr lang="en-US" b="1" dirty="0"/>
              <a:t>&lt;</a:t>
            </a:r>
            <a:r>
              <a:rPr lang="en-US" b="1" dirty="0" smtClean="0"/>
              <a:t>title&gt;</a:t>
            </a:r>
            <a:r>
              <a:rPr lang="en-US" b="1" dirty="0" err="1" smtClean="0"/>
              <a:t>Título</a:t>
            </a:r>
            <a:r>
              <a:rPr lang="en-US" b="1" dirty="0" smtClean="0"/>
              <a:t>&lt;/</a:t>
            </a:r>
            <a:r>
              <a:rPr lang="en-US" b="1" dirty="0"/>
              <a:t>title&gt;  </a:t>
            </a:r>
            <a:r>
              <a:rPr lang="en-US" b="1" dirty="0" smtClean="0"/>
              <a:t>	&lt;/</a:t>
            </a:r>
            <a:r>
              <a:rPr lang="en-US" b="1" dirty="0"/>
              <a:t>head&gt;  </a:t>
            </a:r>
            <a:endParaRPr lang="en-US" b="1" dirty="0" smtClean="0"/>
          </a:p>
          <a:p>
            <a:r>
              <a:rPr lang="en-US" b="1" dirty="0"/>
              <a:t>	</a:t>
            </a:r>
            <a:r>
              <a:rPr lang="en-US" b="1" dirty="0" smtClean="0"/>
              <a:t>&lt;body&gt;</a:t>
            </a:r>
          </a:p>
          <a:p>
            <a:r>
              <a:rPr lang="en-US" b="1" dirty="0" smtClean="0"/>
              <a:t>	&lt;/</a:t>
            </a:r>
            <a:r>
              <a:rPr lang="en-US" b="1" dirty="0"/>
              <a:t>body</a:t>
            </a:r>
            <a:r>
              <a:rPr lang="en-US" b="1" dirty="0" smtClean="0"/>
              <a:t>&gt;</a:t>
            </a:r>
          </a:p>
          <a:p>
            <a:r>
              <a:rPr lang="en-US" b="1" dirty="0" smtClean="0"/>
              <a:t>&lt;/</a:t>
            </a:r>
            <a:r>
              <a:rPr lang="en-US" b="1" dirty="0"/>
              <a:t>html&gt;</a:t>
            </a:r>
            <a:endParaRPr lang="es-AR" b="1" dirty="0"/>
          </a:p>
        </p:txBody>
      </p:sp>
      <p:sp>
        <p:nvSpPr>
          <p:cNvPr id="10" name="9 Flecha derecha"/>
          <p:cNvSpPr/>
          <p:nvPr/>
        </p:nvSpPr>
        <p:spPr>
          <a:xfrm>
            <a:off x="3959932" y="3273510"/>
            <a:ext cx="1728192" cy="108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10 Rectángulo"/>
          <p:cNvSpPr/>
          <p:nvPr/>
        </p:nvSpPr>
        <p:spPr>
          <a:xfrm>
            <a:off x="6948264" y="2481422"/>
            <a:ext cx="1152128" cy="5760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HTML</a:t>
            </a:r>
            <a:endParaRPr lang="es-AR" dirty="0"/>
          </a:p>
        </p:txBody>
      </p:sp>
      <p:sp>
        <p:nvSpPr>
          <p:cNvPr id="12" name="11 Rectángulo"/>
          <p:cNvSpPr/>
          <p:nvPr/>
        </p:nvSpPr>
        <p:spPr>
          <a:xfrm>
            <a:off x="5796136" y="3525537"/>
            <a:ext cx="1152128" cy="5760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HEAD</a:t>
            </a:r>
            <a:endParaRPr lang="es-AR" dirty="0"/>
          </a:p>
        </p:txBody>
      </p:sp>
      <p:sp>
        <p:nvSpPr>
          <p:cNvPr id="13" name="12 Rectángulo"/>
          <p:cNvSpPr/>
          <p:nvPr/>
        </p:nvSpPr>
        <p:spPr>
          <a:xfrm>
            <a:off x="7884368" y="3504081"/>
            <a:ext cx="1152128" cy="5760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BODY</a:t>
            </a:r>
            <a:endParaRPr lang="es-AR" dirty="0"/>
          </a:p>
        </p:txBody>
      </p:sp>
      <p:sp>
        <p:nvSpPr>
          <p:cNvPr id="14" name="13 Rectángulo"/>
          <p:cNvSpPr/>
          <p:nvPr/>
        </p:nvSpPr>
        <p:spPr>
          <a:xfrm>
            <a:off x="5802487" y="4656763"/>
            <a:ext cx="1152128" cy="5760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TITLE</a:t>
            </a:r>
            <a:endParaRPr lang="es-AR" dirty="0"/>
          </a:p>
        </p:txBody>
      </p:sp>
      <p:cxnSp>
        <p:nvCxnSpPr>
          <p:cNvPr id="15" name="14 Conector angular"/>
          <p:cNvCxnSpPr>
            <a:stCxn id="11" idx="2"/>
            <a:endCxn id="12" idx="0"/>
          </p:cNvCxnSpPr>
          <p:nvPr/>
        </p:nvCxnSpPr>
        <p:spPr>
          <a:xfrm rot="5400000">
            <a:off x="6714239" y="2715447"/>
            <a:ext cx="468051" cy="11521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angular"/>
          <p:cNvCxnSpPr>
            <a:stCxn id="11" idx="2"/>
            <a:endCxn id="13" idx="0"/>
          </p:cNvCxnSpPr>
          <p:nvPr/>
        </p:nvCxnSpPr>
        <p:spPr>
          <a:xfrm rot="16200000" flipH="1">
            <a:off x="7769083" y="2812731"/>
            <a:ext cx="446595" cy="9361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angular"/>
          <p:cNvCxnSpPr>
            <a:stCxn id="12" idx="2"/>
            <a:endCxn id="14" idx="0"/>
          </p:cNvCxnSpPr>
          <p:nvPr/>
        </p:nvCxnSpPr>
        <p:spPr>
          <a:xfrm rot="16200000" flipH="1">
            <a:off x="6097794" y="4376006"/>
            <a:ext cx="555162" cy="635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5874495" y="5661248"/>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Título</a:t>
            </a:r>
            <a:endParaRPr lang="es-AR" dirty="0"/>
          </a:p>
        </p:txBody>
      </p:sp>
      <p:cxnSp>
        <p:nvCxnSpPr>
          <p:cNvPr id="19" name="18 Conector recto de flecha"/>
          <p:cNvCxnSpPr>
            <a:stCxn id="14" idx="2"/>
            <a:endCxn id="18" idx="0"/>
          </p:cNvCxnSpPr>
          <p:nvPr/>
        </p:nvCxnSpPr>
        <p:spPr>
          <a:xfrm>
            <a:off x="6378551" y="5232827"/>
            <a:ext cx="0" cy="42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281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Selectores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32</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78847"/>
            <a:ext cx="8219256" cy="201628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54" y="4471135"/>
            <a:ext cx="4722710" cy="470033"/>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5 Título"/>
          <p:cNvSpPr txBox="1">
            <a:spLocks/>
          </p:cNvSpPr>
          <p:nvPr/>
        </p:nvSpPr>
        <p:spPr bwMode="auto">
          <a:xfrm>
            <a:off x="431540" y="698054"/>
            <a:ext cx="7184230" cy="849312"/>
          </a:xfrm>
          <a:prstGeom prst="rect">
            <a:avLst/>
          </a:prstGeom>
          <a:noFill/>
          <a:ln w="9525">
            <a:noFill/>
            <a:miter lim="800000"/>
            <a:headEnd/>
            <a:tailEnd/>
          </a:ln>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AR" sz="3200" u="sng" dirty="0" smtClean="0">
                <a:latin typeface="Arial" charset="0"/>
                <a:cs typeface="Arial" charset="0"/>
              </a:rPr>
              <a:t>DOM</a:t>
            </a:r>
            <a:endParaRPr lang="es-AR" u="sng" dirty="0"/>
          </a:p>
        </p:txBody>
      </p:sp>
    </p:spTree>
    <p:extLst>
      <p:ext uri="{BB962C8B-B14F-4D97-AF65-F5344CB8AC3E}">
        <p14:creationId xmlns:p14="http://schemas.microsoft.com/office/powerpoint/2010/main" val="1996140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2"/>
              </a:buBlip>
            </a:pPr>
            <a:r>
              <a:rPr lang="es-MX" sz="2400" dirty="0" smtClean="0">
                <a:latin typeface="Arial" charset="0"/>
                <a:cs typeface="Arial" charset="0"/>
              </a:rPr>
              <a:t>¿Cómo se debe referenciar al objeto de </a:t>
            </a:r>
            <a:r>
              <a:rPr lang="es-MX" sz="2400" dirty="0" err="1" smtClean="0">
                <a:latin typeface="Arial" charset="0"/>
                <a:cs typeface="Arial" charset="0"/>
              </a:rPr>
              <a:t>jQuery</a:t>
            </a:r>
            <a:r>
              <a:rPr lang="es-MX" sz="2400" dirty="0" smtClean="0">
                <a:latin typeface="Arial" charset="0"/>
                <a:cs typeface="Arial" charset="0"/>
              </a:rPr>
              <a:t> para poder utilizar los selectores y funciones?</a:t>
            </a:r>
          </a:p>
          <a:p>
            <a:pPr>
              <a:buBlip>
                <a:blip r:embed="rId2"/>
              </a:buBlip>
            </a:pPr>
            <a:endParaRPr lang="es-MX" sz="2400" dirty="0">
              <a:latin typeface="Arial" charset="0"/>
              <a:cs typeface="Arial" charset="0"/>
            </a:endParaRPr>
          </a:p>
          <a:p>
            <a:pPr>
              <a:buBlip>
                <a:blip r:embed="rId2"/>
              </a:buBlip>
            </a:pPr>
            <a:r>
              <a:rPr lang="es-MX" sz="2800" dirty="0" smtClean="0">
                <a:latin typeface="Arial" charset="0"/>
                <a:cs typeface="Arial" charset="0"/>
              </a:rPr>
              <a:t>Esto es mediante el signo </a:t>
            </a:r>
            <a:r>
              <a:rPr lang="es-MX" b="1" dirty="0" smtClean="0">
                <a:latin typeface="Arial" charset="0"/>
                <a:cs typeface="Arial" charset="0"/>
              </a:rPr>
              <a:t>$</a:t>
            </a:r>
            <a:endParaRPr lang="es-MX" sz="2800" b="1" dirty="0" smtClean="0">
              <a:latin typeface="Arial" charset="0"/>
              <a:cs typeface="Arial" charset="0"/>
            </a:endParaRPr>
          </a:p>
          <a:p>
            <a:pPr>
              <a:buBlip>
                <a:blip r:embed="rId2"/>
              </a:buBlip>
            </a:pPr>
            <a:endParaRPr lang="es-MX" sz="2800" b="1" dirty="0">
              <a:latin typeface="Arial" charset="0"/>
              <a:cs typeface="Arial" charset="0"/>
            </a:endParaRPr>
          </a:p>
          <a:p>
            <a:pPr>
              <a:buBlip>
                <a:blip r:embed="rId2"/>
              </a:buBlip>
            </a:pPr>
            <a:endParaRPr lang="es-MX" sz="1800" b="1" dirty="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33</a:t>
            </a:fld>
            <a:endParaRPr lang="es-MX"/>
          </a:p>
        </p:txBody>
      </p:sp>
      <p:sp>
        <p:nvSpPr>
          <p:cNvPr id="2" name="1 CuadroTexto"/>
          <p:cNvSpPr txBox="1"/>
          <p:nvPr/>
        </p:nvSpPr>
        <p:spPr>
          <a:xfrm>
            <a:off x="1259632" y="4299942"/>
            <a:ext cx="1603324" cy="461665"/>
          </a:xfrm>
          <a:prstGeom prst="rect">
            <a:avLst/>
          </a:prstGeom>
          <a:noFill/>
        </p:spPr>
        <p:txBody>
          <a:bodyPr wrap="none" rtlCol="0">
            <a:spAutoFit/>
          </a:bodyPr>
          <a:lstStyle/>
          <a:p>
            <a:r>
              <a:rPr lang="es-AR" sz="2400" b="1" dirty="0" smtClean="0"/>
              <a:t>$(“</a:t>
            </a:r>
            <a:r>
              <a:rPr lang="es-AR" sz="2400" b="1" dirty="0" err="1" smtClean="0"/>
              <a:t>body</a:t>
            </a:r>
            <a:r>
              <a:rPr lang="es-AR" sz="2400" b="1" dirty="0" smtClean="0"/>
              <a:t>”)</a:t>
            </a:r>
            <a:endParaRPr lang="es-AR" sz="2400" b="1" dirty="0"/>
          </a:p>
        </p:txBody>
      </p:sp>
      <p:sp>
        <p:nvSpPr>
          <p:cNvPr id="3" name="2 Rectángulo"/>
          <p:cNvSpPr/>
          <p:nvPr/>
        </p:nvSpPr>
        <p:spPr>
          <a:xfrm>
            <a:off x="5364088" y="4005064"/>
            <a:ext cx="2736304"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652120" y="4530774"/>
            <a:ext cx="2304256" cy="1634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315329" y="366651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652120" y="4196367"/>
            <a:ext cx="721672" cy="338554"/>
          </a:xfrm>
          <a:prstGeom prst="rect">
            <a:avLst/>
          </a:prstGeom>
          <a:noFill/>
        </p:spPr>
        <p:txBody>
          <a:bodyPr wrap="none" rtlCol="0">
            <a:spAutoFit/>
          </a:bodyPr>
          <a:lstStyle/>
          <a:p>
            <a:r>
              <a:rPr lang="es-AR" sz="1600" b="1" dirty="0" smtClean="0">
                <a:solidFill>
                  <a:schemeClr val="tx1">
                    <a:lumMod val="50000"/>
                  </a:schemeClr>
                </a:solidFill>
              </a:rPr>
              <a:t>&lt;div&gt;</a:t>
            </a:r>
            <a:endParaRPr lang="es-AR" sz="1600" b="1" dirty="0">
              <a:solidFill>
                <a:schemeClr val="tx1">
                  <a:lumMod val="50000"/>
                </a:schemeClr>
              </a:solidFill>
            </a:endParaRPr>
          </a:p>
        </p:txBody>
      </p:sp>
      <p:sp>
        <p:nvSpPr>
          <p:cNvPr id="7" name="6 CuadroTexto"/>
          <p:cNvSpPr txBox="1"/>
          <p:nvPr/>
        </p:nvSpPr>
        <p:spPr>
          <a:xfrm>
            <a:off x="936787" y="5241974"/>
            <a:ext cx="3852337" cy="923330"/>
          </a:xfrm>
          <a:prstGeom prst="rect">
            <a:avLst/>
          </a:prstGeom>
          <a:noFill/>
        </p:spPr>
        <p:txBody>
          <a:bodyPr wrap="none" rtlCol="0">
            <a:spAutoFit/>
          </a:bodyPr>
          <a:lstStyle/>
          <a:p>
            <a:r>
              <a:rPr lang="es-AR" dirty="0" smtClean="0"/>
              <a:t>Mediante esta porción de código </a:t>
            </a:r>
          </a:p>
          <a:p>
            <a:r>
              <a:rPr lang="es-AR" dirty="0" smtClean="0"/>
              <a:t>se selecciona el elemento </a:t>
            </a:r>
            <a:r>
              <a:rPr lang="es-AR" dirty="0" err="1" smtClean="0"/>
              <a:t>body</a:t>
            </a:r>
            <a:r>
              <a:rPr lang="es-AR" dirty="0" smtClean="0"/>
              <a:t> que</a:t>
            </a:r>
          </a:p>
          <a:p>
            <a:r>
              <a:rPr lang="es-AR" dirty="0" smtClean="0"/>
              <a:t>se encuentra dentro del DOM</a:t>
            </a:r>
          </a:p>
        </p:txBody>
      </p:sp>
    </p:spTree>
    <p:extLst>
      <p:ext uri="{BB962C8B-B14F-4D97-AF65-F5344CB8AC3E}">
        <p14:creationId xmlns:p14="http://schemas.microsoft.com/office/powerpoint/2010/main" val="334004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rgbClr val="C3D69B"/>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clase</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34</a:t>
            </a:fld>
            <a:endParaRPr lang="es-MX"/>
          </a:p>
        </p:txBody>
      </p:sp>
      <p:sp>
        <p:nvSpPr>
          <p:cNvPr id="2" name="1 CuadroTexto"/>
          <p:cNvSpPr txBox="1"/>
          <p:nvPr/>
        </p:nvSpPr>
        <p:spPr>
          <a:xfrm>
            <a:off x="2830005" y="2420887"/>
            <a:ext cx="3110147" cy="461665"/>
          </a:xfrm>
          <a:prstGeom prst="rect">
            <a:avLst/>
          </a:prstGeom>
          <a:noFill/>
        </p:spPr>
        <p:txBody>
          <a:bodyPr wrap="none" rtlCol="0">
            <a:spAutoFit/>
          </a:bodyPr>
          <a:lstStyle/>
          <a:p>
            <a:r>
              <a:rPr lang="es-AR" sz="2400" b="1" dirty="0" smtClean="0"/>
              <a:t>$(“.</a:t>
            </a:r>
            <a:r>
              <a:rPr lang="es-AR" sz="2400" b="1" dirty="0" err="1" smtClean="0"/>
              <a:t>claseElemento</a:t>
            </a:r>
            <a:r>
              <a:rPr lang="es-AR" sz="2400" b="1" dirty="0" smtClean="0"/>
              <a:t>”)</a:t>
            </a:r>
            <a:endParaRPr lang="es-AR" sz="2400" b="1" dirty="0"/>
          </a:p>
        </p:txBody>
      </p:sp>
      <p:sp>
        <p:nvSpPr>
          <p:cNvPr id="3" name="2 Rectángulo"/>
          <p:cNvSpPr/>
          <p:nvPr/>
        </p:nvSpPr>
        <p:spPr>
          <a:xfrm>
            <a:off x="5364088" y="400506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652120" y="4530774"/>
            <a:ext cx="2880320" cy="1634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315329" y="366651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646935" y="4196367"/>
            <a:ext cx="2332690" cy="276999"/>
          </a:xfrm>
          <a:prstGeom prst="rect">
            <a:avLst/>
          </a:prstGeom>
          <a:noFill/>
        </p:spPr>
        <p:txBody>
          <a:bodyPr wrap="none" rtlCol="0">
            <a:spAutoFit/>
          </a:bodyPr>
          <a:lstStyle/>
          <a:p>
            <a:r>
              <a:rPr lang="es-AR" sz="1200" b="1" dirty="0" smtClean="0">
                <a:solidFill>
                  <a:schemeClr val="tx1">
                    <a:lumMod val="50000"/>
                  </a:schemeClr>
                </a:solidFill>
              </a:rPr>
              <a:t>&lt;div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claseElemento</a:t>
            </a:r>
            <a:r>
              <a:rPr lang="es-AR" sz="1200" b="1" dirty="0" smtClean="0">
                <a:solidFill>
                  <a:schemeClr val="tx1">
                    <a:lumMod val="50000"/>
                  </a:schemeClr>
                </a:solidFill>
              </a:rPr>
              <a:t>”&gt;</a:t>
            </a:r>
            <a:endParaRPr lang="es-AR" sz="1200" b="1" dirty="0">
              <a:solidFill>
                <a:schemeClr val="tx1">
                  <a:lumMod val="50000"/>
                </a:schemeClr>
              </a:solidFill>
            </a:endParaRPr>
          </a:p>
        </p:txBody>
      </p:sp>
    </p:spTree>
    <p:extLst>
      <p:ext uri="{BB962C8B-B14F-4D97-AF65-F5344CB8AC3E}">
        <p14:creationId xmlns:p14="http://schemas.microsoft.com/office/powerpoint/2010/main" val="367702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C3D69B"/>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clase</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35</a:t>
            </a:fld>
            <a:endParaRPr lang="es-MX"/>
          </a:p>
        </p:txBody>
      </p:sp>
      <p:sp>
        <p:nvSpPr>
          <p:cNvPr id="2" name="1 CuadroTexto"/>
          <p:cNvSpPr txBox="1"/>
          <p:nvPr/>
        </p:nvSpPr>
        <p:spPr>
          <a:xfrm>
            <a:off x="2820902" y="2420888"/>
            <a:ext cx="3110147" cy="461665"/>
          </a:xfrm>
          <a:prstGeom prst="rect">
            <a:avLst/>
          </a:prstGeom>
          <a:noFill/>
        </p:spPr>
        <p:txBody>
          <a:bodyPr wrap="none" rtlCol="0">
            <a:spAutoFit/>
          </a:bodyPr>
          <a:lstStyle/>
          <a:p>
            <a:r>
              <a:rPr lang="es-AR" sz="2400" b="1" dirty="0" smtClean="0"/>
              <a:t>$(“.</a:t>
            </a:r>
            <a:r>
              <a:rPr lang="es-AR" sz="2400" b="1" dirty="0" err="1" smtClean="0"/>
              <a:t>claseElemento</a:t>
            </a:r>
            <a:r>
              <a:rPr lang="es-AR" sz="2400" b="1" dirty="0" smtClean="0"/>
              <a:t>”)</a:t>
            </a:r>
            <a:endParaRPr lang="es-AR" sz="2400" b="1" dirty="0"/>
          </a:p>
        </p:txBody>
      </p:sp>
      <p:sp>
        <p:nvSpPr>
          <p:cNvPr id="3" name="2 Rectángulo"/>
          <p:cNvSpPr/>
          <p:nvPr/>
        </p:nvSpPr>
        <p:spPr>
          <a:xfrm>
            <a:off x="5508104" y="3429000"/>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796136" y="3882702"/>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459345" y="3018438"/>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790951" y="3548295"/>
            <a:ext cx="2332690" cy="276999"/>
          </a:xfrm>
          <a:prstGeom prst="rect">
            <a:avLst/>
          </a:prstGeom>
          <a:noFill/>
        </p:spPr>
        <p:txBody>
          <a:bodyPr wrap="none" rtlCol="0">
            <a:spAutoFit/>
          </a:bodyPr>
          <a:lstStyle/>
          <a:p>
            <a:r>
              <a:rPr lang="es-AR" sz="1200" b="1" dirty="0" smtClean="0">
                <a:solidFill>
                  <a:schemeClr val="tx1">
                    <a:lumMod val="50000"/>
                  </a:schemeClr>
                </a:solidFill>
              </a:rPr>
              <a:t>&lt;div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claseElemento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1" name="10 Rectángulo"/>
          <p:cNvSpPr/>
          <p:nvPr/>
        </p:nvSpPr>
        <p:spPr>
          <a:xfrm>
            <a:off x="5796136" y="4850174"/>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5790951" y="4515767"/>
            <a:ext cx="2332690" cy="276999"/>
          </a:xfrm>
          <a:prstGeom prst="rect">
            <a:avLst/>
          </a:prstGeom>
          <a:noFill/>
        </p:spPr>
        <p:txBody>
          <a:bodyPr wrap="none" rtlCol="0">
            <a:spAutoFit/>
          </a:bodyPr>
          <a:lstStyle/>
          <a:p>
            <a:r>
              <a:rPr lang="es-AR" sz="1200" b="1" dirty="0" smtClean="0">
                <a:solidFill>
                  <a:schemeClr val="tx1">
                    <a:lumMod val="50000"/>
                  </a:schemeClr>
                </a:solidFill>
              </a:rPr>
              <a:t>&lt;div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claseElemento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3" name="12 CuadroTexto"/>
          <p:cNvSpPr txBox="1"/>
          <p:nvPr/>
        </p:nvSpPr>
        <p:spPr>
          <a:xfrm>
            <a:off x="301837" y="3399383"/>
            <a:ext cx="4613764" cy="461665"/>
          </a:xfrm>
          <a:prstGeom prst="rect">
            <a:avLst/>
          </a:prstGeom>
          <a:noFill/>
        </p:spPr>
        <p:txBody>
          <a:bodyPr wrap="none" rtlCol="0">
            <a:spAutoFit/>
          </a:bodyPr>
          <a:lstStyle/>
          <a:p>
            <a:r>
              <a:rPr lang="es-AR" sz="2400" b="1" dirty="0" smtClean="0">
                <a:solidFill>
                  <a:schemeClr val="accent1"/>
                </a:solidFill>
              </a:rPr>
              <a:t>¿Qué sucedería en este caso?</a:t>
            </a:r>
          </a:p>
        </p:txBody>
      </p:sp>
      <p:sp>
        <p:nvSpPr>
          <p:cNvPr id="14" name="13 CuadroTexto"/>
          <p:cNvSpPr txBox="1"/>
          <p:nvPr/>
        </p:nvSpPr>
        <p:spPr>
          <a:xfrm>
            <a:off x="301837" y="3933056"/>
            <a:ext cx="5295664" cy="2308324"/>
          </a:xfrm>
          <a:prstGeom prst="rect">
            <a:avLst/>
          </a:prstGeom>
          <a:noFill/>
        </p:spPr>
        <p:txBody>
          <a:bodyPr wrap="square" rtlCol="0">
            <a:spAutoFit/>
          </a:bodyPr>
          <a:lstStyle/>
          <a:p>
            <a:r>
              <a:rPr lang="es-AR" sz="2400" b="1" dirty="0" smtClean="0">
                <a:solidFill>
                  <a:srgbClr val="0070C0"/>
                </a:solidFill>
              </a:rPr>
              <a:t>Estaríamos seleccionando a ambos elementos mediante el mismo selector.</a:t>
            </a:r>
            <a:br>
              <a:rPr lang="es-AR" sz="2400" b="1" dirty="0" smtClean="0">
                <a:solidFill>
                  <a:srgbClr val="0070C0"/>
                </a:solidFill>
              </a:rPr>
            </a:br>
            <a:r>
              <a:rPr lang="es-AR" sz="2400" b="1" dirty="0" smtClean="0">
                <a:solidFill>
                  <a:srgbClr val="0070C0"/>
                </a:solidFill>
              </a:rPr>
              <a:t>Haciendo que cualquier operación que hagamos se aplique a ambos elementos.</a:t>
            </a:r>
          </a:p>
        </p:txBody>
      </p:sp>
    </p:spTree>
    <p:extLst>
      <p:ext uri="{BB962C8B-B14F-4D97-AF65-F5344CB8AC3E}">
        <p14:creationId xmlns:p14="http://schemas.microsoft.com/office/powerpoint/2010/main" val="336949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 presetClass="emph" presetSubtype="2" fill="hold" nodeType="withEffect">
                                  <p:stCondLst>
                                    <p:cond delay="0"/>
                                  </p:stCondLst>
                                  <p:childTnLst>
                                    <p:animClr clrSpc="rgb" dir="cw">
                                      <p:cBhvr>
                                        <p:cTn id="14" dur="500" fill="hold"/>
                                        <p:tgtEl>
                                          <p:spTgt spid="5"/>
                                        </p:tgtEl>
                                        <p:attrNameLst>
                                          <p:attrName>fillcolor</p:attrName>
                                        </p:attrNameLst>
                                      </p:cBhvr>
                                      <p:to>
                                        <a:srgbClr val="C3D69B"/>
                                      </p:to>
                                    </p:animClr>
                                    <p:set>
                                      <p:cBhvr>
                                        <p:cTn id="15" dur="500" fill="hold"/>
                                        <p:tgtEl>
                                          <p:spTgt spid="5"/>
                                        </p:tgtEl>
                                        <p:attrNameLst>
                                          <p:attrName>fill.type</p:attrName>
                                        </p:attrNameLst>
                                      </p:cBhvr>
                                      <p:to>
                                        <p:strVal val="solid"/>
                                      </p:to>
                                    </p:set>
                                    <p:set>
                                      <p:cBhvr>
                                        <p:cTn id="16" dur="500" fill="hold"/>
                                        <p:tgtEl>
                                          <p:spTgt spid="5"/>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1"/>
                                        </p:tgtEl>
                                        <p:attrNameLst>
                                          <p:attrName>fillcolor</p:attrName>
                                        </p:attrNameLst>
                                      </p:cBhvr>
                                      <p:to>
                                        <a:srgbClr val="C3D69B"/>
                                      </p:to>
                                    </p:animClr>
                                    <p:set>
                                      <p:cBhvr>
                                        <p:cTn id="19" dur="500" fill="hold"/>
                                        <p:tgtEl>
                                          <p:spTgt spid="11"/>
                                        </p:tgtEl>
                                        <p:attrNameLst>
                                          <p:attrName>fill.type</p:attrName>
                                        </p:attrNameLst>
                                      </p:cBhvr>
                                      <p:to>
                                        <p:strVal val="solid"/>
                                      </p:to>
                                    </p:set>
                                    <p:set>
                                      <p:cBhvr>
                                        <p:cTn id="20"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508104" y="3501008"/>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ID del elemento</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a:xfrm>
            <a:off x="6553200" y="6448251"/>
            <a:ext cx="2133600" cy="365125"/>
          </a:xfrm>
        </p:spPr>
        <p:txBody>
          <a:bodyPr/>
          <a:lstStyle/>
          <a:p>
            <a:pPr>
              <a:defRPr/>
            </a:pPr>
            <a:fld id="{A8A81EB8-FB27-4579-BFBD-692F3399D043}" type="slidenum">
              <a:rPr lang="es-MX" smtClean="0"/>
              <a:pPr>
                <a:defRPr/>
              </a:pPr>
              <a:t>36</a:t>
            </a:fld>
            <a:endParaRPr lang="es-MX"/>
          </a:p>
        </p:txBody>
      </p:sp>
      <p:sp>
        <p:nvSpPr>
          <p:cNvPr id="2" name="1 CuadroTexto"/>
          <p:cNvSpPr txBox="1"/>
          <p:nvPr/>
        </p:nvSpPr>
        <p:spPr>
          <a:xfrm>
            <a:off x="1259632" y="3212976"/>
            <a:ext cx="2698175" cy="461665"/>
          </a:xfrm>
          <a:prstGeom prst="rect">
            <a:avLst/>
          </a:prstGeom>
          <a:noFill/>
        </p:spPr>
        <p:txBody>
          <a:bodyPr wrap="none" rtlCol="0">
            <a:spAutoFit/>
          </a:bodyPr>
          <a:lstStyle/>
          <a:p>
            <a:r>
              <a:rPr lang="es-AR" sz="2400" b="1" dirty="0" smtClean="0"/>
              <a:t>$(“#</a:t>
            </a:r>
            <a:r>
              <a:rPr lang="es-AR" sz="2400" b="1" dirty="0" err="1" smtClean="0"/>
              <a:t>idElemento</a:t>
            </a:r>
            <a:r>
              <a:rPr lang="es-AR" sz="2400" b="1" dirty="0" smtClean="0"/>
              <a:t>”)</a:t>
            </a:r>
            <a:endParaRPr lang="es-AR" sz="2400" b="1" dirty="0"/>
          </a:p>
        </p:txBody>
      </p:sp>
      <p:sp>
        <p:nvSpPr>
          <p:cNvPr id="6" name="5 CuadroTexto"/>
          <p:cNvSpPr txBox="1"/>
          <p:nvPr/>
        </p:nvSpPr>
        <p:spPr>
          <a:xfrm>
            <a:off x="5459345" y="3140968"/>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5" name="4 Rectángulo"/>
          <p:cNvSpPr/>
          <p:nvPr/>
        </p:nvSpPr>
        <p:spPr>
          <a:xfrm>
            <a:off x="5796136" y="4005232"/>
            <a:ext cx="2880320" cy="1634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5790951" y="3670825"/>
            <a:ext cx="1882247" cy="276999"/>
          </a:xfrm>
          <a:prstGeom prst="rect">
            <a:avLst/>
          </a:prstGeom>
          <a:noFill/>
        </p:spPr>
        <p:txBody>
          <a:bodyPr wrap="none" rtlCol="0">
            <a:spAutoFit/>
          </a:bodyPr>
          <a:lstStyle/>
          <a:p>
            <a:r>
              <a:rPr lang="es-AR" sz="1200" b="1" dirty="0" smtClean="0">
                <a:solidFill>
                  <a:schemeClr val="tx1">
                    <a:lumMod val="50000"/>
                  </a:schemeClr>
                </a:solidFill>
              </a:rPr>
              <a:t>&lt;div id=“</a:t>
            </a:r>
            <a:r>
              <a:rPr lang="es-AR" sz="1200" b="1" dirty="0" err="1" smtClean="0"/>
              <a:t>idElemento</a:t>
            </a:r>
            <a:r>
              <a:rPr lang="es-AR" sz="1200" b="1" dirty="0" smtClean="0"/>
              <a:t>“</a:t>
            </a:r>
            <a:r>
              <a:rPr lang="es-AR" sz="1200" b="1" dirty="0" smtClean="0">
                <a:solidFill>
                  <a:schemeClr val="tx1">
                    <a:lumMod val="50000"/>
                  </a:schemeClr>
                </a:solidFill>
              </a:rPr>
              <a:t>&gt;</a:t>
            </a:r>
            <a:endParaRPr lang="es-AR" sz="1200" b="1" dirty="0">
              <a:solidFill>
                <a:schemeClr val="tx1">
                  <a:lumMod val="50000"/>
                </a:schemeClr>
              </a:solidFill>
            </a:endParaRPr>
          </a:p>
        </p:txBody>
      </p:sp>
    </p:spTree>
    <p:extLst>
      <p:ext uri="{BB962C8B-B14F-4D97-AF65-F5344CB8AC3E}">
        <p14:creationId xmlns:p14="http://schemas.microsoft.com/office/powerpoint/2010/main" val="36681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C3D69B"/>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ID del elemento</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37</a:t>
            </a:fld>
            <a:endParaRPr lang="es-MX"/>
          </a:p>
        </p:txBody>
      </p:sp>
      <p:sp>
        <p:nvSpPr>
          <p:cNvPr id="2" name="1 CuadroTexto"/>
          <p:cNvSpPr txBox="1"/>
          <p:nvPr/>
        </p:nvSpPr>
        <p:spPr>
          <a:xfrm>
            <a:off x="1259632" y="3212976"/>
            <a:ext cx="2698175" cy="461665"/>
          </a:xfrm>
          <a:prstGeom prst="rect">
            <a:avLst/>
          </a:prstGeom>
          <a:noFill/>
        </p:spPr>
        <p:txBody>
          <a:bodyPr wrap="none" rtlCol="0">
            <a:spAutoFit/>
          </a:bodyPr>
          <a:lstStyle/>
          <a:p>
            <a:r>
              <a:rPr lang="es-AR" sz="2400" b="1" dirty="0" smtClean="0"/>
              <a:t>$(“#</a:t>
            </a:r>
            <a:r>
              <a:rPr lang="es-AR" sz="2400" b="1" dirty="0" err="1" smtClean="0"/>
              <a:t>idElemento</a:t>
            </a:r>
            <a:r>
              <a:rPr lang="es-AR" sz="2400" b="1" dirty="0" smtClean="0"/>
              <a:t>”)</a:t>
            </a:r>
            <a:endParaRPr lang="es-AR" sz="2400" b="1" dirty="0"/>
          </a:p>
        </p:txBody>
      </p:sp>
      <p:sp>
        <p:nvSpPr>
          <p:cNvPr id="5" name="4 Rectángulo"/>
          <p:cNvSpPr/>
          <p:nvPr/>
        </p:nvSpPr>
        <p:spPr>
          <a:xfrm>
            <a:off x="5796136" y="3810694"/>
            <a:ext cx="2880320" cy="6264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8" name="7 Grupo"/>
          <p:cNvGrpSpPr/>
          <p:nvPr/>
        </p:nvGrpSpPr>
        <p:grpSpPr>
          <a:xfrm>
            <a:off x="5459345" y="1866310"/>
            <a:ext cx="3433135" cy="2642810"/>
            <a:chOff x="5459345" y="2946430"/>
            <a:chExt cx="3433135" cy="2642810"/>
          </a:xfrm>
        </p:grpSpPr>
        <p:sp>
          <p:nvSpPr>
            <p:cNvPr id="3" name="2 Rectángulo"/>
            <p:cNvSpPr/>
            <p:nvPr/>
          </p:nvSpPr>
          <p:spPr>
            <a:xfrm>
              <a:off x="5508104" y="328498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CuadroTexto"/>
            <p:cNvSpPr txBox="1"/>
            <p:nvPr/>
          </p:nvSpPr>
          <p:spPr>
            <a:xfrm>
              <a:off x="5459345" y="294643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grpSp>
      <p:sp>
        <p:nvSpPr>
          <p:cNvPr id="10" name="9 CuadroTexto"/>
          <p:cNvSpPr txBox="1"/>
          <p:nvPr/>
        </p:nvSpPr>
        <p:spPr>
          <a:xfrm>
            <a:off x="5790951" y="2396167"/>
            <a:ext cx="1882247" cy="276999"/>
          </a:xfrm>
          <a:prstGeom prst="rect">
            <a:avLst/>
          </a:prstGeom>
          <a:noFill/>
        </p:spPr>
        <p:txBody>
          <a:bodyPr wrap="none" rtlCol="0">
            <a:spAutoFit/>
          </a:bodyPr>
          <a:lstStyle/>
          <a:p>
            <a:r>
              <a:rPr lang="es-AR" sz="1200" b="1" dirty="0" smtClean="0">
                <a:solidFill>
                  <a:schemeClr val="tx1">
                    <a:lumMod val="50000"/>
                  </a:schemeClr>
                </a:solidFill>
              </a:rPr>
              <a:t>&lt;div id=“</a:t>
            </a:r>
            <a:r>
              <a:rPr lang="es-AR" sz="1200" b="1" dirty="0" err="1" smtClean="0"/>
              <a:t>idElemento</a:t>
            </a:r>
            <a:r>
              <a:rPr lang="es-AR" sz="1200" b="1" dirty="0" smtClean="0"/>
              <a:t>“</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3" name="12 Rectángulo"/>
          <p:cNvSpPr/>
          <p:nvPr/>
        </p:nvSpPr>
        <p:spPr>
          <a:xfrm>
            <a:off x="5804296" y="3776702"/>
            <a:ext cx="2880320" cy="6264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CuadroTexto"/>
          <p:cNvSpPr txBox="1"/>
          <p:nvPr/>
        </p:nvSpPr>
        <p:spPr>
          <a:xfrm>
            <a:off x="5790950" y="3442295"/>
            <a:ext cx="1882247" cy="276999"/>
          </a:xfrm>
          <a:prstGeom prst="rect">
            <a:avLst/>
          </a:prstGeom>
          <a:noFill/>
        </p:spPr>
        <p:txBody>
          <a:bodyPr wrap="none" rtlCol="0">
            <a:spAutoFit/>
          </a:bodyPr>
          <a:lstStyle/>
          <a:p>
            <a:r>
              <a:rPr lang="es-AR" sz="1200" b="1" dirty="0" smtClean="0">
                <a:solidFill>
                  <a:schemeClr val="tx1">
                    <a:lumMod val="50000"/>
                  </a:schemeClr>
                </a:solidFill>
              </a:rPr>
              <a:t>&lt;div id=“</a:t>
            </a:r>
            <a:r>
              <a:rPr lang="es-AR" sz="1200" b="1" dirty="0" err="1" smtClean="0"/>
              <a:t>idElemento</a:t>
            </a:r>
            <a:r>
              <a:rPr lang="es-AR" sz="1200" b="1" dirty="0" smtClean="0"/>
              <a:t>“</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7" name="6 CuadroTexto"/>
          <p:cNvSpPr txBox="1"/>
          <p:nvPr/>
        </p:nvSpPr>
        <p:spPr>
          <a:xfrm>
            <a:off x="301837" y="3893070"/>
            <a:ext cx="4613764" cy="461665"/>
          </a:xfrm>
          <a:prstGeom prst="rect">
            <a:avLst/>
          </a:prstGeom>
          <a:noFill/>
        </p:spPr>
        <p:txBody>
          <a:bodyPr wrap="none" rtlCol="0">
            <a:spAutoFit/>
          </a:bodyPr>
          <a:lstStyle/>
          <a:p>
            <a:r>
              <a:rPr lang="es-AR" sz="2400" b="1" dirty="0" smtClean="0">
                <a:solidFill>
                  <a:schemeClr val="accent1"/>
                </a:solidFill>
              </a:rPr>
              <a:t>¿Qué sucedería en este caso?</a:t>
            </a:r>
          </a:p>
        </p:txBody>
      </p:sp>
      <p:sp>
        <p:nvSpPr>
          <p:cNvPr id="15" name="14 CuadroTexto"/>
          <p:cNvSpPr txBox="1"/>
          <p:nvPr/>
        </p:nvSpPr>
        <p:spPr>
          <a:xfrm>
            <a:off x="301837" y="4698410"/>
            <a:ext cx="5553123" cy="1569660"/>
          </a:xfrm>
          <a:prstGeom prst="rect">
            <a:avLst/>
          </a:prstGeom>
          <a:noFill/>
        </p:spPr>
        <p:txBody>
          <a:bodyPr wrap="none" rtlCol="0">
            <a:spAutoFit/>
          </a:bodyPr>
          <a:lstStyle/>
          <a:p>
            <a:r>
              <a:rPr lang="es-AR" sz="2400" b="1" dirty="0" smtClean="0">
                <a:solidFill>
                  <a:srgbClr val="FF0000"/>
                </a:solidFill>
              </a:rPr>
              <a:t>No se deberían tener dos elementos </a:t>
            </a:r>
          </a:p>
          <a:p>
            <a:r>
              <a:rPr lang="es-AR" sz="2400" b="1" dirty="0" smtClean="0">
                <a:solidFill>
                  <a:srgbClr val="FF0000"/>
                </a:solidFill>
              </a:rPr>
              <a:t>con </a:t>
            </a:r>
            <a:r>
              <a:rPr lang="es-AR" sz="2400" b="1" dirty="0">
                <a:solidFill>
                  <a:srgbClr val="FF0000"/>
                </a:solidFill>
              </a:rPr>
              <a:t>e</a:t>
            </a:r>
            <a:r>
              <a:rPr lang="es-AR" sz="2400" b="1" dirty="0" smtClean="0">
                <a:solidFill>
                  <a:srgbClr val="FF0000"/>
                </a:solidFill>
              </a:rPr>
              <a:t>l mismo id por lo que el </a:t>
            </a:r>
          </a:p>
          <a:p>
            <a:r>
              <a:rPr lang="es-AR" sz="2400" b="1" dirty="0" smtClean="0">
                <a:solidFill>
                  <a:srgbClr val="FF0000"/>
                </a:solidFill>
              </a:rPr>
              <a:t>comportamiento de </a:t>
            </a:r>
            <a:r>
              <a:rPr lang="es-AR" sz="2400" b="1" dirty="0" err="1" smtClean="0">
                <a:solidFill>
                  <a:srgbClr val="FF0000"/>
                </a:solidFill>
              </a:rPr>
              <a:t>jQuery</a:t>
            </a:r>
            <a:r>
              <a:rPr lang="es-AR" sz="2400" b="1" dirty="0" smtClean="0">
                <a:solidFill>
                  <a:srgbClr val="FF0000"/>
                </a:solidFill>
              </a:rPr>
              <a:t> </a:t>
            </a:r>
          </a:p>
          <a:p>
            <a:r>
              <a:rPr lang="es-AR" sz="2400" b="1" dirty="0" smtClean="0">
                <a:solidFill>
                  <a:srgbClr val="FF0000"/>
                </a:solidFill>
              </a:rPr>
              <a:t>en este caso sería impredecible</a:t>
            </a:r>
          </a:p>
        </p:txBody>
      </p:sp>
      <p:sp>
        <p:nvSpPr>
          <p:cNvPr id="16" name="15 Rectángulo"/>
          <p:cNvSpPr/>
          <p:nvPr/>
        </p:nvSpPr>
        <p:spPr>
          <a:xfrm>
            <a:off x="5790951" y="2673166"/>
            <a:ext cx="2880320" cy="626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246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6" presetClass="emph" presetSubtype="0" fill="hold" grpId="0" nodeType="withEffect">
                                  <p:stCondLst>
                                    <p:cond delay="0"/>
                                  </p:stCondLst>
                                  <p:iterate type="lt">
                                    <p:tmPct val="4000"/>
                                  </p:iterate>
                                  <p:childTnLst>
                                    <p:set>
                                      <p:cBhvr override="childStyle">
                                        <p:cTn id="14" dur="500" fill="hold"/>
                                        <p:tgtEl>
                                          <p:spTgt spid="10"/>
                                        </p:tgtEl>
                                        <p:attrNameLst>
                                          <p:attrName>style.color</p:attrName>
                                        </p:attrNameLst>
                                      </p:cBhvr>
                                      <p:to>
                                        <p:clrVal>
                                          <a:srgbClr val="FF0000"/>
                                        </p:clrVal>
                                      </p:to>
                                    </p:set>
                                    <p:set>
                                      <p:cBhvr>
                                        <p:cTn id="15" dur="500" fill="hold"/>
                                        <p:tgtEl>
                                          <p:spTgt spid="10"/>
                                        </p:tgtEl>
                                        <p:attrNameLst>
                                          <p:attrName>fillcolor</p:attrName>
                                        </p:attrNameLst>
                                      </p:cBhvr>
                                      <p:to>
                                        <p:clrVal>
                                          <a:srgbClr val="FF0000"/>
                                        </p:clrVal>
                                      </p:to>
                                    </p:set>
                                    <p:set>
                                      <p:cBhvr>
                                        <p:cTn id="16" dur="500" fill="hold"/>
                                        <p:tgtEl>
                                          <p:spTgt spid="10"/>
                                        </p:tgtEl>
                                        <p:attrNameLst>
                                          <p:attrName>fill.type</p:attrName>
                                        </p:attrNameLst>
                                      </p:cBhvr>
                                      <p:to>
                                        <p:strVal val="solid"/>
                                      </p:to>
                                    </p:set>
                                  </p:childTnLst>
                                </p:cTn>
                              </p:par>
                              <p:par>
                                <p:cTn id="17" presetID="16" presetClass="emph" presetSubtype="0" fill="hold" grpId="0" nodeType="withEffect">
                                  <p:stCondLst>
                                    <p:cond delay="0"/>
                                  </p:stCondLst>
                                  <p:iterate type="lt">
                                    <p:tmPct val="4000"/>
                                  </p:iterate>
                                  <p:childTnLst>
                                    <p:set>
                                      <p:cBhvr override="childStyle">
                                        <p:cTn id="18" dur="500" fill="hold"/>
                                        <p:tgtEl>
                                          <p:spTgt spid="14"/>
                                        </p:tgtEl>
                                        <p:attrNameLst>
                                          <p:attrName>style.color</p:attrName>
                                        </p:attrNameLst>
                                      </p:cBhvr>
                                      <p:to>
                                        <p:clrVal>
                                          <a:srgbClr val="FF0000"/>
                                        </p:clrVal>
                                      </p:to>
                                    </p:set>
                                    <p:set>
                                      <p:cBhvr>
                                        <p:cTn id="19" dur="500" fill="hold"/>
                                        <p:tgtEl>
                                          <p:spTgt spid="14"/>
                                        </p:tgtEl>
                                        <p:attrNameLst>
                                          <p:attrName>fillcolor</p:attrName>
                                        </p:attrNameLst>
                                      </p:cBhvr>
                                      <p:to>
                                        <p:clrVal>
                                          <a:srgbClr val="FF0000"/>
                                        </p:clrVal>
                                      </p:to>
                                    </p:set>
                                    <p:set>
                                      <p:cBhvr>
                                        <p:cTn id="20" dur="500" fill="hold"/>
                                        <p:tgtEl>
                                          <p:spTgt spid="14"/>
                                        </p:tgtEl>
                                        <p:attrNameLst>
                                          <p:attrName>fill.type</p:attrName>
                                        </p:attrNameLst>
                                      </p:cBhvr>
                                      <p:to>
                                        <p:strVal val="solid"/>
                                      </p:to>
                                    </p:set>
                                  </p:childTnLst>
                                </p:cTn>
                              </p:par>
                              <p:par>
                                <p:cTn id="21" presetID="1" presetClass="emph" presetSubtype="2" fill="hold" nodeType="withEffect">
                                  <p:stCondLst>
                                    <p:cond delay="0"/>
                                  </p:stCondLst>
                                  <p:childTnLst>
                                    <p:animClr clrSpc="rgb" dir="cw">
                                      <p:cBhvr>
                                        <p:cTn id="22" dur="2000" fill="hold"/>
                                        <p:tgtEl>
                                          <p:spTgt spid="16"/>
                                        </p:tgtEl>
                                        <p:attrNameLst>
                                          <p:attrName>fillcolor</p:attrName>
                                        </p:attrNameLst>
                                      </p:cBhvr>
                                      <p:to>
                                        <a:srgbClr val="FF0000"/>
                                      </p:to>
                                    </p:animClr>
                                    <p:set>
                                      <p:cBhvr>
                                        <p:cTn id="23" dur="2000" fill="hold"/>
                                        <p:tgtEl>
                                          <p:spTgt spid="16"/>
                                        </p:tgtEl>
                                        <p:attrNameLst>
                                          <p:attrName>fill.type</p:attrName>
                                        </p:attrNameLst>
                                      </p:cBhvr>
                                      <p:to>
                                        <p:strVal val="solid"/>
                                      </p:to>
                                    </p:set>
                                    <p:set>
                                      <p:cBhvr>
                                        <p:cTn id="24" dur="2000" fill="hold"/>
                                        <p:tgtEl>
                                          <p:spTgt spid="1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3"/>
                                        </p:tgtEl>
                                        <p:attrNameLst>
                                          <p:attrName>fillcolor</p:attrName>
                                        </p:attrNameLst>
                                      </p:cBhvr>
                                      <p:to>
                                        <a:srgbClr val="FF0000"/>
                                      </p:to>
                                    </p:animClr>
                                    <p:set>
                                      <p:cBhvr>
                                        <p:cTn id="27" dur="2000" fill="hold"/>
                                        <p:tgtEl>
                                          <p:spTgt spid="13"/>
                                        </p:tgtEl>
                                        <p:attrNameLst>
                                          <p:attrName>fill.type</p:attrName>
                                        </p:attrNameLst>
                                      </p:cBhvr>
                                      <p:to>
                                        <p:strVal val="solid"/>
                                      </p:to>
                                    </p:set>
                                    <p:set>
                                      <p:cBhvr>
                                        <p:cTn id="28"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7"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nombre de elemento</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38</a:t>
            </a:fld>
            <a:endParaRPr lang="es-MX"/>
          </a:p>
        </p:txBody>
      </p:sp>
      <p:sp>
        <p:nvSpPr>
          <p:cNvPr id="2" name="1 CuadroTexto"/>
          <p:cNvSpPr txBox="1"/>
          <p:nvPr/>
        </p:nvSpPr>
        <p:spPr>
          <a:xfrm>
            <a:off x="1259632" y="3212976"/>
            <a:ext cx="1056700" cy="461665"/>
          </a:xfrm>
          <a:prstGeom prst="rect">
            <a:avLst/>
          </a:prstGeom>
          <a:noFill/>
        </p:spPr>
        <p:txBody>
          <a:bodyPr wrap="none" rtlCol="0">
            <a:spAutoFit/>
          </a:bodyPr>
          <a:lstStyle/>
          <a:p>
            <a:r>
              <a:rPr lang="es-AR" sz="2400" b="1" dirty="0" smtClean="0"/>
              <a:t>$(“p”)</a:t>
            </a:r>
            <a:endParaRPr lang="es-AR" sz="2400" b="1" dirty="0"/>
          </a:p>
        </p:txBody>
      </p:sp>
      <p:sp>
        <p:nvSpPr>
          <p:cNvPr id="3" name="2 Rectángulo"/>
          <p:cNvSpPr/>
          <p:nvPr/>
        </p:nvSpPr>
        <p:spPr>
          <a:xfrm>
            <a:off x="5508104" y="328498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796136" y="3619391"/>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459345" y="294643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790951" y="3284984"/>
            <a:ext cx="458780" cy="276999"/>
          </a:xfrm>
          <a:prstGeom prst="rect">
            <a:avLst/>
          </a:prstGeom>
          <a:noFill/>
        </p:spPr>
        <p:txBody>
          <a:bodyPr wrap="none" rtlCol="0">
            <a:spAutoFit/>
          </a:bodyPr>
          <a:lstStyle/>
          <a:p>
            <a:r>
              <a:rPr lang="es-AR" sz="1200" b="1" dirty="0" smtClean="0">
                <a:solidFill>
                  <a:schemeClr val="tx1">
                    <a:lumMod val="50000"/>
                  </a:schemeClr>
                </a:solidFill>
              </a:rPr>
              <a:t>&lt;p&gt;</a:t>
            </a:r>
            <a:endParaRPr lang="es-AR" sz="1200" b="1" dirty="0">
              <a:solidFill>
                <a:schemeClr val="tx1">
                  <a:lumMod val="50000"/>
                </a:schemeClr>
              </a:solidFill>
            </a:endParaRPr>
          </a:p>
        </p:txBody>
      </p:sp>
      <p:sp>
        <p:nvSpPr>
          <p:cNvPr id="15" name="14 Rectángulo"/>
          <p:cNvSpPr/>
          <p:nvPr/>
        </p:nvSpPr>
        <p:spPr>
          <a:xfrm>
            <a:off x="5796136" y="4437112"/>
            <a:ext cx="2880320" cy="3132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uadroTexto"/>
          <p:cNvSpPr txBox="1"/>
          <p:nvPr/>
        </p:nvSpPr>
        <p:spPr>
          <a:xfrm>
            <a:off x="5790951" y="4102705"/>
            <a:ext cx="723275" cy="276999"/>
          </a:xfrm>
          <a:prstGeom prst="rect">
            <a:avLst/>
          </a:prstGeom>
          <a:noFill/>
        </p:spPr>
        <p:txBody>
          <a:bodyPr wrap="none" rtlCol="0">
            <a:spAutoFit/>
          </a:bodyPr>
          <a:lstStyle/>
          <a:p>
            <a:r>
              <a:rPr lang="es-AR" sz="1200" b="1" dirty="0" smtClean="0">
                <a:solidFill>
                  <a:schemeClr val="tx1">
                    <a:lumMod val="50000"/>
                  </a:schemeClr>
                </a:solidFill>
              </a:rPr>
              <a:t>&lt;</a:t>
            </a:r>
            <a:r>
              <a:rPr lang="es-AR" sz="1200" b="1" dirty="0" err="1" smtClean="0">
                <a:solidFill>
                  <a:schemeClr val="tx1">
                    <a:lumMod val="50000"/>
                  </a:schemeClr>
                </a:solidFill>
              </a:rPr>
              <a:t>span</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7" name="16 Rectángulo"/>
          <p:cNvSpPr/>
          <p:nvPr/>
        </p:nvSpPr>
        <p:spPr>
          <a:xfrm>
            <a:off x="5806430" y="5128472"/>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801245" y="4794065"/>
            <a:ext cx="458780" cy="276999"/>
          </a:xfrm>
          <a:prstGeom prst="rect">
            <a:avLst/>
          </a:prstGeom>
          <a:noFill/>
        </p:spPr>
        <p:txBody>
          <a:bodyPr wrap="none" rtlCol="0">
            <a:spAutoFit/>
          </a:bodyPr>
          <a:lstStyle/>
          <a:p>
            <a:r>
              <a:rPr lang="es-AR" sz="1200" b="1" dirty="0" smtClean="0">
                <a:solidFill>
                  <a:schemeClr val="tx1">
                    <a:lumMod val="50000"/>
                  </a:schemeClr>
                </a:solidFill>
              </a:rPr>
              <a:t>&lt;p&gt;</a:t>
            </a:r>
            <a:endParaRPr lang="es-AR" sz="1200" b="1" dirty="0">
              <a:solidFill>
                <a:schemeClr val="tx1">
                  <a:lumMod val="50000"/>
                </a:schemeClr>
              </a:solidFill>
            </a:endParaRPr>
          </a:p>
        </p:txBody>
      </p:sp>
    </p:spTree>
    <p:extLst>
      <p:ext uri="{BB962C8B-B14F-4D97-AF65-F5344CB8AC3E}">
        <p14:creationId xmlns:p14="http://schemas.microsoft.com/office/powerpoint/2010/main" val="38184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C3D69B"/>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7"/>
                                        </p:tgtEl>
                                        <p:attrNameLst>
                                          <p:attrName>fillcolor</p:attrName>
                                        </p:attrNameLst>
                                      </p:cBhvr>
                                      <p:to>
                                        <a:srgbClr val="C3D69B"/>
                                      </p:to>
                                    </p:animClr>
                                    <p:set>
                                      <p:cBhvr>
                                        <p:cTn id="11" dur="500" fill="hold"/>
                                        <p:tgtEl>
                                          <p:spTgt spid="17"/>
                                        </p:tgtEl>
                                        <p:attrNameLst>
                                          <p:attrName>fill.type</p:attrName>
                                        </p:attrNameLst>
                                      </p:cBhvr>
                                      <p:to>
                                        <p:strVal val="solid"/>
                                      </p:to>
                                    </p:set>
                                    <p:set>
                                      <p:cBhvr>
                                        <p:cTn id="12" dur="5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nombre de elemento y clase</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39</a:t>
            </a:fld>
            <a:endParaRPr lang="es-MX"/>
          </a:p>
        </p:txBody>
      </p:sp>
      <p:sp>
        <p:nvSpPr>
          <p:cNvPr id="2" name="1 CuadroTexto"/>
          <p:cNvSpPr txBox="1"/>
          <p:nvPr/>
        </p:nvSpPr>
        <p:spPr>
          <a:xfrm>
            <a:off x="1259632" y="3212976"/>
            <a:ext cx="2991525" cy="461665"/>
          </a:xfrm>
          <a:prstGeom prst="rect">
            <a:avLst/>
          </a:prstGeom>
          <a:noFill/>
        </p:spPr>
        <p:txBody>
          <a:bodyPr wrap="none" rtlCol="0">
            <a:spAutoFit/>
          </a:bodyPr>
          <a:lstStyle/>
          <a:p>
            <a:r>
              <a:rPr lang="es-AR" sz="2400" b="1" dirty="0" smtClean="0"/>
              <a:t>$(“</a:t>
            </a:r>
            <a:r>
              <a:rPr lang="es-AR" sz="2400" b="1" dirty="0" err="1" smtClean="0"/>
              <a:t>p.claseParrafo</a:t>
            </a:r>
            <a:r>
              <a:rPr lang="es-AR" sz="2400" b="1" dirty="0" smtClean="0"/>
              <a:t>”)</a:t>
            </a:r>
            <a:endParaRPr lang="es-AR" sz="2400" b="1" dirty="0"/>
          </a:p>
        </p:txBody>
      </p:sp>
      <p:sp>
        <p:nvSpPr>
          <p:cNvPr id="3" name="2 Rectángulo"/>
          <p:cNvSpPr/>
          <p:nvPr/>
        </p:nvSpPr>
        <p:spPr>
          <a:xfrm>
            <a:off x="5508104" y="328498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796136" y="3619391"/>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459345" y="294643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790951" y="3284984"/>
            <a:ext cx="2045753" cy="276999"/>
          </a:xfrm>
          <a:prstGeom prst="rect">
            <a:avLst/>
          </a:prstGeom>
          <a:noFill/>
        </p:spPr>
        <p:txBody>
          <a:bodyPr wrap="none" rtlCol="0">
            <a:spAutoFit/>
          </a:bodyPr>
          <a:lstStyle/>
          <a:p>
            <a:r>
              <a:rPr lang="es-AR" sz="1200" b="1" dirty="0" smtClean="0">
                <a:solidFill>
                  <a:schemeClr val="tx1">
                    <a:lumMod val="50000"/>
                  </a:schemeClr>
                </a:solidFill>
              </a:rPr>
              <a:t>&lt;p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claseParrafo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5" name="14 Rectángulo"/>
          <p:cNvSpPr/>
          <p:nvPr/>
        </p:nvSpPr>
        <p:spPr>
          <a:xfrm>
            <a:off x="5796136" y="4437112"/>
            <a:ext cx="2880320" cy="3132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uadroTexto"/>
          <p:cNvSpPr txBox="1"/>
          <p:nvPr/>
        </p:nvSpPr>
        <p:spPr>
          <a:xfrm>
            <a:off x="5790951" y="4102705"/>
            <a:ext cx="723275" cy="276999"/>
          </a:xfrm>
          <a:prstGeom prst="rect">
            <a:avLst/>
          </a:prstGeom>
          <a:noFill/>
        </p:spPr>
        <p:txBody>
          <a:bodyPr wrap="none" rtlCol="0">
            <a:spAutoFit/>
          </a:bodyPr>
          <a:lstStyle/>
          <a:p>
            <a:r>
              <a:rPr lang="es-AR" sz="1200" b="1" dirty="0" smtClean="0">
                <a:solidFill>
                  <a:schemeClr val="tx1">
                    <a:lumMod val="50000"/>
                  </a:schemeClr>
                </a:solidFill>
              </a:rPr>
              <a:t>&lt;</a:t>
            </a:r>
            <a:r>
              <a:rPr lang="es-AR" sz="1200" b="1" dirty="0" err="1" smtClean="0">
                <a:solidFill>
                  <a:schemeClr val="tx1">
                    <a:lumMod val="50000"/>
                  </a:schemeClr>
                </a:solidFill>
              </a:rPr>
              <a:t>span</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7" name="16 Rectángulo"/>
          <p:cNvSpPr/>
          <p:nvPr/>
        </p:nvSpPr>
        <p:spPr>
          <a:xfrm>
            <a:off x="5806430" y="5128472"/>
            <a:ext cx="2880320" cy="3132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801245" y="4794065"/>
            <a:ext cx="458780" cy="276999"/>
          </a:xfrm>
          <a:prstGeom prst="rect">
            <a:avLst/>
          </a:prstGeom>
          <a:noFill/>
        </p:spPr>
        <p:txBody>
          <a:bodyPr wrap="none" rtlCol="0">
            <a:spAutoFit/>
          </a:bodyPr>
          <a:lstStyle/>
          <a:p>
            <a:r>
              <a:rPr lang="es-AR" sz="1200" b="1" dirty="0" smtClean="0">
                <a:solidFill>
                  <a:schemeClr val="tx1">
                    <a:lumMod val="50000"/>
                  </a:schemeClr>
                </a:solidFill>
              </a:rPr>
              <a:t>&lt;p&gt;</a:t>
            </a:r>
            <a:endParaRPr lang="es-AR" sz="1200" b="1" dirty="0">
              <a:solidFill>
                <a:schemeClr val="tx1">
                  <a:lumMod val="50000"/>
                </a:schemeClr>
              </a:solidFill>
            </a:endParaRPr>
          </a:p>
        </p:txBody>
      </p:sp>
    </p:spTree>
    <p:extLst>
      <p:ext uri="{BB962C8B-B14F-4D97-AF65-F5344CB8AC3E}">
        <p14:creationId xmlns:p14="http://schemas.microsoft.com/office/powerpoint/2010/main" val="33156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C3D69B"/>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4</a:t>
            </a:fld>
            <a:endParaRPr lang="es-MX" dirty="0">
              <a:solidFill>
                <a:schemeClr val="bg1"/>
              </a:solidFill>
            </a:endParaRPr>
          </a:p>
        </p:txBody>
      </p:sp>
      <p:sp>
        <p:nvSpPr>
          <p:cNvPr id="2" name="1 Rectángulo"/>
          <p:cNvSpPr/>
          <p:nvPr/>
        </p:nvSpPr>
        <p:spPr>
          <a:xfrm>
            <a:off x="462228" y="1582342"/>
            <a:ext cx="3946000" cy="474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spcBef>
                <a:spcPts val="0"/>
              </a:spcBef>
              <a:spcAft>
                <a:spcPts val="1200"/>
              </a:spcAft>
            </a:pPr>
            <a:r>
              <a:rPr lang="es-AR" dirty="0">
                <a:solidFill>
                  <a:srgbClr val="5F5F5F"/>
                </a:solidFill>
                <a:cs typeface="Arial" charset="0"/>
              </a:rPr>
              <a:t>El </a:t>
            </a:r>
            <a:r>
              <a:rPr lang="es-AR" b="1" dirty="0">
                <a:solidFill>
                  <a:srgbClr val="5F5F5F"/>
                </a:solidFill>
                <a:cs typeface="Arial" charset="0"/>
              </a:rPr>
              <a:t>DOM</a:t>
            </a:r>
            <a:r>
              <a:rPr lang="es-AR" dirty="0">
                <a:solidFill>
                  <a:srgbClr val="5F5F5F"/>
                </a:solidFill>
                <a:cs typeface="Arial" charset="0"/>
              </a:rPr>
              <a:t> es el conjunto de objetos predefinidos que nos permite acceder a </a:t>
            </a:r>
            <a:r>
              <a:rPr lang="es-AR" i="1" dirty="0">
                <a:solidFill>
                  <a:srgbClr val="5F5F5F"/>
                </a:solidFill>
                <a:cs typeface="Arial" charset="0"/>
              </a:rPr>
              <a:t>todos los elementos de una página </a:t>
            </a:r>
            <a:r>
              <a:rPr lang="es-AR" dirty="0">
                <a:solidFill>
                  <a:srgbClr val="5F5F5F"/>
                </a:solidFill>
                <a:cs typeface="Arial" charset="0"/>
              </a:rPr>
              <a:t>y a ciertas características específicas del </a:t>
            </a:r>
            <a:r>
              <a:rPr lang="es-AR" dirty="0" smtClean="0">
                <a:solidFill>
                  <a:srgbClr val="5F5F5F"/>
                </a:solidFill>
                <a:cs typeface="Arial" charset="0"/>
              </a:rPr>
              <a:t>navegador</a:t>
            </a:r>
            <a:r>
              <a:rPr lang="es-AR" dirty="0">
                <a:solidFill>
                  <a:srgbClr val="5F5F5F"/>
                </a:solidFill>
                <a:cs typeface="Arial" charset="0"/>
              </a:rPr>
              <a:t>, como son el </a:t>
            </a:r>
            <a:r>
              <a:rPr lang="es-AR" b="1" i="1" dirty="0">
                <a:solidFill>
                  <a:srgbClr val="5F5F5F"/>
                </a:solidFill>
                <a:cs typeface="Arial" charset="0"/>
              </a:rPr>
              <a:t>historial</a:t>
            </a:r>
            <a:r>
              <a:rPr lang="es-AR" dirty="0">
                <a:solidFill>
                  <a:srgbClr val="5F5F5F"/>
                </a:solidFill>
                <a:cs typeface="Arial" charset="0"/>
              </a:rPr>
              <a:t>, </a:t>
            </a:r>
            <a:r>
              <a:rPr lang="es-AR" b="1" i="1" dirty="0">
                <a:solidFill>
                  <a:srgbClr val="5F5F5F"/>
                </a:solidFill>
                <a:cs typeface="Arial" charset="0"/>
              </a:rPr>
              <a:t>el</a:t>
            </a:r>
            <a:r>
              <a:rPr lang="es-AR" dirty="0">
                <a:solidFill>
                  <a:srgbClr val="5F5F5F"/>
                </a:solidFill>
                <a:cs typeface="Arial" charset="0"/>
              </a:rPr>
              <a:t> </a:t>
            </a:r>
            <a:r>
              <a:rPr lang="es-AR" b="1" i="1" dirty="0">
                <a:solidFill>
                  <a:srgbClr val="5F5F5F"/>
                </a:solidFill>
                <a:cs typeface="Arial" charset="0"/>
              </a:rPr>
              <a:t>tamaño de la ventana</a:t>
            </a:r>
            <a:r>
              <a:rPr lang="es-AR" dirty="0">
                <a:solidFill>
                  <a:srgbClr val="5F5F5F"/>
                </a:solidFill>
                <a:cs typeface="Arial" charset="0"/>
              </a:rPr>
              <a:t> de navegación o </a:t>
            </a:r>
            <a:r>
              <a:rPr lang="es-AR" b="1" i="1" dirty="0">
                <a:solidFill>
                  <a:srgbClr val="5F5F5F"/>
                </a:solidFill>
                <a:cs typeface="Arial" charset="0"/>
              </a:rPr>
              <a:t>el contenido de la barra de estado</a:t>
            </a:r>
            <a:r>
              <a:rPr lang="es-AR" dirty="0">
                <a:solidFill>
                  <a:srgbClr val="5F5F5F"/>
                </a:solidFill>
                <a:cs typeface="Arial" charset="0"/>
              </a:rPr>
              <a:t> del navegador.</a:t>
            </a:r>
            <a:endParaRPr lang="es-AR" dirty="0" smtClean="0">
              <a:solidFill>
                <a:srgbClr val="5F5F5F"/>
              </a:solidFill>
              <a:cs typeface="Arial" charset="0"/>
            </a:endParaRPr>
          </a:p>
          <a:p>
            <a:pPr algn="just" eaLnBrk="0" hangingPunct="0">
              <a:spcBef>
                <a:spcPts val="0"/>
              </a:spcBef>
              <a:spcAft>
                <a:spcPts val="1200"/>
              </a:spcAft>
            </a:pPr>
            <a:endParaRPr lang="es-AR" dirty="0">
              <a:solidFill>
                <a:srgbClr val="5F5F5F"/>
              </a:solidFill>
              <a:cs typeface="Arial" charset="0"/>
            </a:endParaRPr>
          </a:p>
        </p:txBody>
      </p:sp>
      <p:pic>
        <p:nvPicPr>
          <p:cNvPr id="1026" name="Picture 2" descr="File:DocumentObjectModelE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34" y="1391270"/>
            <a:ext cx="3560105" cy="47468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El DOM (</a:t>
            </a:r>
            <a:r>
              <a:rPr lang="es-MX" sz="3200" dirty="0" err="1" smtClean="0">
                <a:solidFill>
                  <a:schemeClr val="accent1"/>
                </a:solidFill>
                <a:latin typeface="Arial" charset="0"/>
                <a:cs typeface="Arial" charset="0"/>
              </a:rPr>
              <a:t>Document</a:t>
            </a:r>
            <a:r>
              <a:rPr lang="es-MX" sz="3200" dirty="0" smtClean="0">
                <a:solidFill>
                  <a:schemeClr val="accent1"/>
                </a:solidFill>
                <a:latin typeface="Arial" charset="0"/>
                <a:cs typeface="Arial" charset="0"/>
              </a:rPr>
              <a:t> </a:t>
            </a:r>
            <a:r>
              <a:rPr lang="es-MX" sz="3200" dirty="0" err="1" smtClean="0">
                <a:solidFill>
                  <a:schemeClr val="accent1"/>
                </a:solidFill>
                <a:latin typeface="Arial" charset="0"/>
                <a:cs typeface="Arial" charset="0"/>
              </a:rPr>
              <a:t>Object</a:t>
            </a:r>
            <a:r>
              <a:rPr lang="es-MX" sz="3200" dirty="0" smtClean="0">
                <a:solidFill>
                  <a:schemeClr val="accent1"/>
                </a:solidFill>
                <a:latin typeface="Arial" charset="0"/>
                <a:cs typeface="Arial" charset="0"/>
              </a:rPr>
              <a:t> Model)</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26713967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Por elementos hijos</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40</a:t>
            </a:fld>
            <a:endParaRPr lang="es-MX"/>
          </a:p>
        </p:txBody>
      </p:sp>
      <p:sp>
        <p:nvSpPr>
          <p:cNvPr id="2" name="1 CuadroTexto"/>
          <p:cNvSpPr txBox="1"/>
          <p:nvPr/>
        </p:nvSpPr>
        <p:spPr>
          <a:xfrm>
            <a:off x="1259632" y="3212976"/>
            <a:ext cx="2970685" cy="461665"/>
          </a:xfrm>
          <a:prstGeom prst="rect">
            <a:avLst/>
          </a:prstGeom>
          <a:noFill/>
        </p:spPr>
        <p:txBody>
          <a:bodyPr wrap="none" rtlCol="0">
            <a:spAutoFit/>
          </a:bodyPr>
          <a:lstStyle/>
          <a:p>
            <a:r>
              <a:rPr lang="es-AR" sz="2400" b="1" dirty="0" smtClean="0"/>
              <a:t>$(“#</a:t>
            </a:r>
            <a:r>
              <a:rPr lang="es-AR" sz="2400" b="1" dirty="0" err="1" smtClean="0"/>
              <a:t>idElemento</a:t>
            </a:r>
            <a:r>
              <a:rPr lang="es-AR" sz="2400" b="1" dirty="0" smtClean="0"/>
              <a:t> p”)</a:t>
            </a:r>
            <a:endParaRPr lang="es-AR" sz="2400" b="1" dirty="0"/>
          </a:p>
        </p:txBody>
      </p:sp>
      <p:sp>
        <p:nvSpPr>
          <p:cNvPr id="3" name="2 Rectángulo"/>
          <p:cNvSpPr/>
          <p:nvPr/>
        </p:nvSpPr>
        <p:spPr>
          <a:xfrm>
            <a:off x="5508104" y="328498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796136" y="3810693"/>
            <a:ext cx="2880320" cy="1630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 name="5 CuadroTexto"/>
          <p:cNvSpPr txBox="1"/>
          <p:nvPr/>
        </p:nvSpPr>
        <p:spPr>
          <a:xfrm>
            <a:off x="5459345" y="294643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790951" y="3476287"/>
            <a:ext cx="1882247" cy="276999"/>
          </a:xfrm>
          <a:prstGeom prst="rect">
            <a:avLst/>
          </a:prstGeom>
          <a:noFill/>
        </p:spPr>
        <p:txBody>
          <a:bodyPr wrap="none" rtlCol="0">
            <a:spAutoFit/>
          </a:bodyPr>
          <a:lstStyle/>
          <a:p>
            <a:r>
              <a:rPr lang="es-AR" sz="1200" b="1" dirty="0" smtClean="0">
                <a:solidFill>
                  <a:schemeClr val="tx1">
                    <a:lumMod val="50000"/>
                  </a:schemeClr>
                </a:solidFill>
              </a:rPr>
              <a:t>&lt;div id=“</a:t>
            </a:r>
            <a:r>
              <a:rPr lang="es-AR" sz="1200" b="1" dirty="0" err="1" smtClean="0"/>
              <a:t>idElemento</a:t>
            </a:r>
            <a:r>
              <a:rPr lang="es-AR" sz="1200" b="1" dirty="0" smtClean="0"/>
              <a:t>“</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5" name="14 Rectángulo"/>
          <p:cNvSpPr/>
          <p:nvPr/>
        </p:nvSpPr>
        <p:spPr>
          <a:xfrm>
            <a:off x="5987050" y="4148584"/>
            <a:ext cx="1686148" cy="216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5987050" y="4581128"/>
            <a:ext cx="1686148" cy="216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p:cNvSpPr/>
          <p:nvPr/>
        </p:nvSpPr>
        <p:spPr>
          <a:xfrm>
            <a:off x="5987050" y="5026788"/>
            <a:ext cx="1686148" cy="216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987050" y="3895110"/>
            <a:ext cx="434734" cy="261610"/>
          </a:xfrm>
          <a:prstGeom prst="rect">
            <a:avLst/>
          </a:prstGeom>
          <a:noFill/>
        </p:spPr>
        <p:txBody>
          <a:bodyPr wrap="none" rtlCol="0">
            <a:spAutoFit/>
          </a:bodyPr>
          <a:lstStyle/>
          <a:p>
            <a:r>
              <a:rPr lang="es-AR" sz="1100" b="1" smtClean="0"/>
              <a:t>&lt;p&gt;</a:t>
            </a:r>
            <a:endParaRPr lang="es-AR" sz="1100" b="1" dirty="0"/>
          </a:p>
        </p:txBody>
      </p:sp>
      <p:sp>
        <p:nvSpPr>
          <p:cNvPr id="19" name="18 CuadroTexto"/>
          <p:cNvSpPr txBox="1"/>
          <p:nvPr/>
        </p:nvSpPr>
        <p:spPr>
          <a:xfrm>
            <a:off x="5987050" y="4364576"/>
            <a:ext cx="434734" cy="261610"/>
          </a:xfrm>
          <a:prstGeom prst="rect">
            <a:avLst/>
          </a:prstGeom>
          <a:noFill/>
        </p:spPr>
        <p:txBody>
          <a:bodyPr wrap="none" rtlCol="0">
            <a:spAutoFit/>
          </a:bodyPr>
          <a:lstStyle/>
          <a:p>
            <a:r>
              <a:rPr lang="es-AR" sz="1100" b="1" smtClean="0"/>
              <a:t>&lt;p&gt;</a:t>
            </a:r>
            <a:endParaRPr lang="es-AR" sz="1100" b="1" dirty="0"/>
          </a:p>
        </p:txBody>
      </p:sp>
      <p:sp>
        <p:nvSpPr>
          <p:cNvPr id="20" name="19 CuadroTexto"/>
          <p:cNvSpPr txBox="1"/>
          <p:nvPr/>
        </p:nvSpPr>
        <p:spPr>
          <a:xfrm>
            <a:off x="5976025" y="4797648"/>
            <a:ext cx="678391" cy="261610"/>
          </a:xfrm>
          <a:prstGeom prst="rect">
            <a:avLst/>
          </a:prstGeom>
          <a:noFill/>
        </p:spPr>
        <p:txBody>
          <a:bodyPr wrap="none" rtlCol="0">
            <a:spAutoFit/>
          </a:bodyPr>
          <a:lstStyle/>
          <a:p>
            <a:r>
              <a:rPr lang="es-AR" sz="1100" b="1" dirty="0" smtClean="0"/>
              <a:t>&lt;</a:t>
            </a:r>
            <a:r>
              <a:rPr lang="es-AR" sz="1100" b="1" dirty="0" err="1" smtClean="0"/>
              <a:t>span</a:t>
            </a:r>
            <a:r>
              <a:rPr lang="es-AR" sz="1100" b="1" dirty="0" smtClean="0"/>
              <a:t>&gt;</a:t>
            </a:r>
            <a:endParaRPr lang="es-AR" sz="1100" b="1" dirty="0"/>
          </a:p>
        </p:txBody>
      </p:sp>
    </p:spTree>
    <p:extLst>
      <p:ext uri="{BB962C8B-B14F-4D97-AF65-F5344CB8AC3E}">
        <p14:creationId xmlns:p14="http://schemas.microsoft.com/office/powerpoint/2010/main" val="13445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5"/>
                                        </p:tgtEl>
                                        <p:attrNameLst>
                                          <p:attrName>fillcolor</p:attrName>
                                        </p:attrNameLst>
                                      </p:cBhvr>
                                      <p:to>
                                        <a:srgbClr val="C3D69B"/>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6"/>
                                        </p:tgtEl>
                                        <p:attrNameLst>
                                          <p:attrName>fillcolor</p:attrName>
                                        </p:attrNameLst>
                                      </p:cBhvr>
                                      <p:to>
                                        <a:srgbClr val="C3D69B"/>
                                      </p:to>
                                    </p:animClr>
                                    <p:set>
                                      <p:cBhvr>
                                        <p:cTn id="11" dur="500" fill="hold"/>
                                        <p:tgtEl>
                                          <p:spTgt spid="16"/>
                                        </p:tgtEl>
                                        <p:attrNameLst>
                                          <p:attrName>fill.type</p:attrName>
                                        </p:attrNameLst>
                                      </p:cBhvr>
                                      <p:to>
                                        <p:strVal val="solid"/>
                                      </p:to>
                                    </p:set>
                                    <p:set>
                                      <p:cBhvr>
                                        <p:cTn id="12" dur="5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873126"/>
          </a:xfrm>
        </p:spPr>
        <p:txBody>
          <a:bodyPr/>
          <a:lstStyle/>
          <a:p>
            <a:pPr>
              <a:buBlip>
                <a:blip r:embed="rId3"/>
              </a:buBlip>
            </a:pPr>
            <a:r>
              <a:rPr lang="es-MX" dirty="0" smtClean="0">
                <a:latin typeface="Arial" charset="0"/>
                <a:cs typeface="Arial" charset="0"/>
              </a:rPr>
              <a:t>Criterios de selectores:</a:t>
            </a:r>
            <a:endParaRPr lang="es-MX" sz="3600" b="1" dirty="0" smtClean="0">
              <a:latin typeface="Arial" charset="0"/>
              <a:cs typeface="Arial" charset="0"/>
            </a:endParaRPr>
          </a:p>
          <a:p>
            <a:pPr marL="0" indent="0">
              <a:buNone/>
            </a:pPr>
            <a:endParaRPr lang="es-MX" sz="2400" dirty="0">
              <a:latin typeface="Arial" charset="0"/>
              <a:cs typeface="Arial" charset="0"/>
            </a:endParaRPr>
          </a:p>
          <a:p>
            <a:pPr>
              <a:buBlip>
                <a:blip r:embed="rId3"/>
              </a:buBlip>
            </a:pPr>
            <a:r>
              <a:rPr lang="es-MX" sz="2400" b="1" dirty="0" smtClean="0">
                <a:solidFill>
                  <a:schemeClr val="accent1"/>
                </a:solidFill>
                <a:latin typeface="Arial" charset="0"/>
                <a:cs typeface="Arial" charset="0"/>
              </a:rPr>
              <a:t>Selección múltiple</a:t>
            </a:r>
            <a:endParaRPr lang="es-MX" sz="1800" b="1" dirty="0">
              <a:solidFill>
                <a:schemeClr val="accent1"/>
              </a:solidFill>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a:solidFill>
                  <a:schemeClr val="accent1"/>
                </a:solidFill>
                <a:latin typeface="Arial" charset="0"/>
                <a:cs typeface="Arial" charset="0"/>
              </a:rPr>
              <a:t>Selectores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41</a:t>
            </a:fld>
            <a:endParaRPr lang="es-MX"/>
          </a:p>
        </p:txBody>
      </p:sp>
      <p:sp>
        <p:nvSpPr>
          <p:cNvPr id="2" name="1 CuadroTexto"/>
          <p:cNvSpPr txBox="1"/>
          <p:nvPr/>
        </p:nvSpPr>
        <p:spPr>
          <a:xfrm>
            <a:off x="611560" y="3212976"/>
            <a:ext cx="1944763" cy="461665"/>
          </a:xfrm>
          <a:prstGeom prst="rect">
            <a:avLst/>
          </a:prstGeom>
          <a:noFill/>
        </p:spPr>
        <p:txBody>
          <a:bodyPr wrap="none" rtlCol="0">
            <a:spAutoFit/>
          </a:bodyPr>
          <a:lstStyle/>
          <a:p>
            <a:r>
              <a:rPr lang="es-AR" sz="2400" b="1" dirty="0" smtClean="0"/>
              <a:t>$(“p, </a:t>
            </a:r>
            <a:r>
              <a:rPr lang="es-AR" sz="2400" b="1" dirty="0" err="1" smtClean="0"/>
              <a:t>span</a:t>
            </a:r>
            <a:r>
              <a:rPr lang="es-AR" sz="2400" b="1" dirty="0" smtClean="0"/>
              <a:t>”)</a:t>
            </a:r>
            <a:endParaRPr lang="es-AR" sz="2400" b="1" dirty="0"/>
          </a:p>
        </p:txBody>
      </p:sp>
      <p:sp>
        <p:nvSpPr>
          <p:cNvPr id="3" name="2 Rectángulo"/>
          <p:cNvSpPr/>
          <p:nvPr/>
        </p:nvSpPr>
        <p:spPr>
          <a:xfrm>
            <a:off x="5508104" y="3284984"/>
            <a:ext cx="3384376" cy="230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Rectángulo"/>
          <p:cNvSpPr/>
          <p:nvPr/>
        </p:nvSpPr>
        <p:spPr>
          <a:xfrm>
            <a:off x="5796136" y="3619391"/>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5459345" y="294643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0" name="9 CuadroTexto"/>
          <p:cNvSpPr txBox="1"/>
          <p:nvPr/>
        </p:nvSpPr>
        <p:spPr>
          <a:xfrm>
            <a:off x="5790951" y="3284984"/>
            <a:ext cx="2045753" cy="276999"/>
          </a:xfrm>
          <a:prstGeom prst="rect">
            <a:avLst/>
          </a:prstGeom>
          <a:noFill/>
        </p:spPr>
        <p:txBody>
          <a:bodyPr wrap="none" rtlCol="0">
            <a:spAutoFit/>
          </a:bodyPr>
          <a:lstStyle/>
          <a:p>
            <a:r>
              <a:rPr lang="es-AR" sz="1200" b="1" dirty="0" smtClean="0">
                <a:solidFill>
                  <a:schemeClr val="tx1">
                    <a:lumMod val="50000"/>
                  </a:schemeClr>
                </a:solidFill>
              </a:rPr>
              <a:t>&lt;p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claseParrafo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5" name="14 Rectángulo"/>
          <p:cNvSpPr/>
          <p:nvPr/>
        </p:nvSpPr>
        <p:spPr>
          <a:xfrm>
            <a:off x="5796136" y="4437112"/>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uadroTexto"/>
          <p:cNvSpPr txBox="1"/>
          <p:nvPr/>
        </p:nvSpPr>
        <p:spPr>
          <a:xfrm>
            <a:off x="5790951" y="4102705"/>
            <a:ext cx="723275" cy="276999"/>
          </a:xfrm>
          <a:prstGeom prst="rect">
            <a:avLst/>
          </a:prstGeom>
          <a:noFill/>
        </p:spPr>
        <p:txBody>
          <a:bodyPr wrap="none" rtlCol="0">
            <a:spAutoFit/>
          </a:bodyPr>
          <a:lstStyle/>
          <a:p>
            <a:r>
              <a:rPr lang="es-AR" sz="1200" b="1" dirty="0" smtClean="0">
                <a:solidFill>
                  <a:schemeClr val="tx1">
                    <a:lumMod val="50000"/>
                  </a:schemeClr>
                </a:solidFill>
              </a:rPr>
              <a:t>&lt;</a:t>
            </a:r>
            <a:r>
              <a:rPr lang="es-AR" sz="1200" b="1" dirty="0" err="1" smtClean="0">
                <a:solidFill>
                  <a:schemeClr val="tx1">
                    <a:lumMod val="50000"/>
                  </a:schemeClr>
                </a:solidFill>
              </a:rPr>
              <a:t>span</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7" name="16 Rectángulo"/>
          <p:cNvSpPr/>
          <p:nvPr/>
        </p:nvSpPr>
        <p:spPr>
          <a:xfrm>
            <a:off x="5806430" y="5128472"/>
            <a:ext cx="2880320" cy="313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801245" y="4794065"/>
            <a:ext cx="458780" cy="276999"/>
          </a:xfrm>
          <a:prstGeom prst="rect">
            <a:avLst/>
          </a:prstGeom>
          <a:noFill/>
        </p:spPr>
        <p:txBody>
          <a:bodyPr wrap="none" rtlCol="0">
            <a:spAutoFit/>
          </a:bodyPr>
          <a:lstStyle/>
          <a:p>
            <a:r>
              <a:rPr lang="es-AR" sz="1200" b="1" dirty="0" smtClean="0">
                <a:solidFill>
                  <a:schemeClr val="tx1">
                    <a:lumMod val="50000"/>
                  </a:schemeClr>
                </a:solidFill>
              </a:rPr>
              <a:t>&lt;p&gt;</a:t>
            </a:r>
            <a:endParaRPr lang="es-AR" sz="1200" b="1" dirty="0">
              <a:solidFill>
                <a:schemeClr val="tx1">
                  <a:lumMod val="50000"/>
                </a:schemeClr>
              </a:solidFill>
            </a:endParaRPr>
          </a:p>
        </p:txBody>
      </p:sp>
    </p:spTree>
    <p:extLst>
      <p:ext uri="{BB962C8B-B14F-4D97-AF65-F5344CB8AC3E}">
        <p14:creationId xmlns:p14="http://schemas.microsoft.com/office/powerpoint/2010/main" val="325688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C3D69B"/>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5"/>
                                        </p:tgtEl>
                                        <p:attrNameLst>
                                          <p:attrName>fillcolor</p:attrName>
                                        </p:attrNameLst>
                                      </p:cBhvr>
                                      <p:to>
                                        <a:srgbClr val="C3D69B"/>
                                      </p:to>
                                    </p:animClr>
                                    <p:set>
                                      <p:cBhvr>
                                        <p:cTn id="11" dur="500" fill="hold"/>
                                        <p:tgtEl>
                                          <p:spTgt spid="15"/>
                                        </p:tgtEl>
                                        <p:attrNameLst>
                                          <p:attrName>fill.type</p:attrName>
                                        </p:attrNameLst>
                                      </p:cBhvr>
                                      <p:to>
                                        <p:strVal val="solid"/>
                                      </p:to>
                                    </p:set>
                                    <p:set>
                                      <p:cBhvr>
                                        <p:cTn id="12" dur="5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7"/>
                                        </p:tgtEl>
                                        <p:attrNameLst>
                                          <p:attrName>fillcolor</p:attrName>
                                        </p:attrNameLst>
                                      </p:cBhvr>
                                      <p:to>
                                        <a:srgbClr val="C3D69B"/>
                                      </p:to>
                                    </p:animClr>
                                    <p:set>
                                      <p:cBhvr>
                                        <p:cTn id="15" dur="500" fill="hold"/>
                                        <p:tgtEl>
                                          <p:spTgt spid="17"/>
                                        </p:tgtEl>
                                        <p:attrNameLst>
                                          <p:attrName>fill.type</p:attrName>
                                        </p:attrNameLst>
                                      </p:cBhvr>
                                      <p:to>
                                        <p:strVal val="solid"/>
                                      </p:to>
                                    </p:set>
                                    <p:set>
                                      <p:cBhvr>
                                        <p:cTn id="16" dur="5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76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Eventos</a:t>
            </a: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43</a:t>
            </a:fld>
            <a:endParaRPr lang="es-MX"/>
          </a:p>
        </p:txBody>
      </p:sp>
    </p:spTree>
    <p:extLst>
      <p:ext uri="{BB962C8B-B14F-4D97-AF65-F5344CB8AC3E}">
        <p14:creationId xmlns:p14="http://schemas.microsoft.com/office/powerpoint/2010/main" val="3338359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225054"/>
          </a:xfrm>
        </p:spPr>
        <p:txBody>
          <a:bodyPr>
            <a:normAutofit lnSpcReduction="10000"/>
          </a:bodyPr>
          <a:lstStyle/>
          <a:p>
            <a:pPr>
              <a:buBlip>
                <a:blip r:embed="rId2"/>
              </a:buBlip>
            </a:pPr>
            <a:endParaRPr lang="es-MX" sz="2400" dirty="0" smtClean="0">
              <a:latin typeface="Arial" charset="0"/>
              <a:cs typeface="Arial" charset="0"/>
            </a:endParaRPr>
          </a:p>
          <a:p>
            <a:pPr>
              <a:buBlip>
                <a:blip r:embed="rId2"/>
              </a:buBlip>
            </a:pPr>
            <a:r>
              <a:rPr lang="es-MX" sz="2400" dirty="0" smtClean="0">
                <a:latin typeface="Arial" charset="0"/>
                <a:cs typeface="Arial" charset="0"/>
              </a:rPr>
              <a:t>Mediante </a:t>
            </a:r>
            <a:r>
              <a:rPr lang="es-MX" sz="2400" dirty="0" err="1" smtClean="0">
                <a:latin typeface="Arial" charset="0"/>
                <a:cs typeface="Arial" charset="0"/>
              </a:rPr>
              <a:t>jQuery</a:t>
            </a:r>
            <a:r>
              <a:rPr lang="es-MX" sz="2400" dirty="0" smtClean="0">
                <a:latin typeface="Arial" charset="0"/>
                <a:cs typeface="Arial" charset="0"/>
              </a:rPr>
              <a:t> es posible agregar funciones a ciertos eventos realizados por el usuario de una manera simple</a:t>
            </a:r>
          </a:p>
          <a:p>
            <a:pPr marL="0" indent="0">
              <a:buNone/>
            </a:pPr>
            <a:endParaRPr lang="es-MX" sz="2400"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000" b="1" dirty="0" smtClean="0">
              <a:latin typeface="Arial" charset="0"/>
              <a:cs typeface="Arial" charset="0"/>
            </a:endParaRPr>
          </a:p>
          <a:p>
            <a:pPr lvl="1"/>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Eventos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44</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755576" y="3789039"/>
            <a:ext cx="7809433" cy="1569660"/>
          </a:xfrm>
          <a:prstGeom prst="rect">
            <a:avLst/>
          </a:prstGeom>
          <a:noFill/>
        </p:spPr>
        <p:txBody>
          <a:bodyPr wrap="square" rtlCol="0">
            <a:spAutoFit/>
          </a:bodyPr>
          <a:lstStyle/>
          <a:p>
            <a:pPr marL="0" indent="0">
              <a:buNone/>
            </a:pPr>
            <a:r>
              <a:rPr lang="es-MX" sz="2400" b="1" dirty="0">
                <a:cs typeface="Arial" charset="0"/>
              </a:rPr>
              <a:t>$("a").</a:t>
            </a:r>
            <a:r>
              <a:rPr lang="es-MX" sz="2400" b="1" dirty="0" err="1">
                <a:cs typeface="Arial" charset="0"/>
              </a:rPr>
              <a:t>click</a:t>
            </a:r>
            <a:r>
              <a:rPr lang="es-MX" sz="2400" b="1" dirty="0">
                <a:cs typeface="Arial" charset="0"/>
              </a:rPr>
              <a:t>(</a:t>
            </a:r>
            <a:r>
              <a:rPr lang="es-MX" sz="2400" b="1" dirty="0" err="1">
                <a:cs typeface="Arial" charset="0"/>
              </a:rPr>
              <a:t>function</a:t>
            </a:r>
            <a:r>
              <a:rPr lang="es-MX" sz="2400" b="1" dirty="0">
                <a:cs typeface="Arial" charset="0"/>
              </a:rPr>
              <a:t>(){</a:t>
            </a:r>
          </a:p>
          <a:p>
            <a:pPr marL="0" indent="0">
              <a:buNone/>
            </a:pPr>
            <a:r>
              <a:rPr lang="es-MX" sz="2400" b="1" dirty="0">
                <a:cs typeface="Arial" charset="0"/>
              </a:rPr>
              <a:t>	</a:t>
            </a:r>
            <a:r>
              <a:rPr lang="es-MX" sz="2400" b="1" dirty="0" err="1">
                <a:cs typeface="Arial" charset="0"/>
              </a:rPr>
              <a:t>alert</a:t>
            </a:r>
            <a:r>
              <a:rPr lang="es-MX" sz="2400" b="1" dirty="0">
                <a:cs typeface="Arial" charset="0"/>
              </a:rPr>
              <a:t>(“Se realizó </a:t>
            </a:r>
            <a:r>
              <a:rPr lang="es-MX" sz="2400" b="1" dirty="0" err="1">
                <a:cs typeface="Arial" charset="0"/>
              </a:rPr>
              <a:t>click</a:t>
            </a:r>
            <a:r>
              <a:rPr lang="es-MX" sz="2400" b="1" dirty="0">
                <a:cs typeface="Arial" charset="0"/>
              </a:rPr>
              <a:t> sobre un link</a:t>
            </a:r>
            <a:r>
              <a:rPr lang="es-MX" sz="2400" b="1" dirty="0" smtClean="0">
                <a:cs typeface="Arial" charset="0"/>
              </a:rPr>
              <a:t>”);</a:t>
            </a:r>
          </a:p>
          <a:p>
            <a:pPr marL="0" indent="0">
              <a:buNone/>
            </a:pPr>
            <a:r>
              <a:rPr lang="es-MX" sz="2400" b="1" dirty="0">
                <a:cs typeface="Arial" charset="0"/>
              </a:rPr>
              <a:t>	</a:t>
            </a:r>
            <a:r>
              <a:rPr lang="es-MX" sz="2400" b="1" dirty="0" smtClean="0">
                <a:cs typeface="Arial" charset="0"/>
              </a:rPr>
              <a:t>//realizar otras acciones</a:t>
            </a:r>
            <a:endParaRPr lang="es-MX" sz="2400" b="1" dirty="0">
              <a:cs typeface="Arial" charset="0"/>
            </a:endParaRPr>
          </a:p>
          <a:p>
            <a:pPr marL="0" indent="0">
              <a:buNone/>
            </a:pPr>
            <a:r>
              <a:rPr lang="es-MX" sz="2400" b="1" dirty="0">
                <a:cs typeface="Arial" charset="0"/>
              </a:rPr>
              <a:t>});</a:t>
            </a:r>
          </a:p>
        </p:txBody>
      </p:sp>
    </p:spTree>
    <p:extLst>
      <p:ext uri="{BB962C8B-B14F-4D97-AF65-F5344CB8AC3E}">
        <p14:creationId xmlns:p14="http://schemas.microsoft.com/office/powerpoint/2010/main" val="895551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5113486"/>
          </a:xfrm>
        </p:spPr>
        <p:txBody>
          <a:bodyPr/>
          <a:lstStyle/>
          <a:p>
            <a:pPr>
              <a:buBlip>
                <a:blip r:embed="rId2"/>
              </a:buBlip>
            </a:pPr>
            <a:r>
              <a:rPr lang="es-MX" sz="2400" dirty="0" smtClean="0">
                <a:latin typeface="Arial" charset="0"/>
                <a:cs typeface="Arial" charset="0"/>
              </a:rPr>
              <a:t>Es importante recordar colocar el código para los eventos dentro de la función </a:t>
            </a:r>
            <a:r>
              <a:rPr lang="es-MX" sz="2400" b="1" dirty="0" smtClean="0">
                <a:latin typeface="Arial" charset="0"/>
                <a:cs typeface="Arial" charset="0"/>
              </a:rPr>
              <a:t>$(</a:t>
            </a:r>
            <a:r>
              <a:rPr lang="es-MX" sz="2400" b="1" dirty="0" err="1" smtClean="0">
                <a:latin typeface="Arial" charset="0"/>
                <a:cs typeface="Arial" charset="0"/>
              </a:rPr>
              <a:t>document</a:t>
            </a:r>
            <a:r>
              <a:rPr lang="es-MX" sz="2400" b="1" dirty="0" smtClean="0">
                <a:latin typeface="Arial" charset="0"/>
                <a:cs typeface="Arial" charset="0"/>
              </a:rPr>
              <a:t>).</a:t>
            </a:r>
            <a:r>
              <a:rPr lang="es-MX" sz="2400" b="1" dirty="0" err="1" smtClean="0">
                <a:latin typeface="Arial" charset="0"/>
                <a:cs typeface="Arial" charset="0"/>
              </a:rPr>
              <a:t>ready</a:t>
            </a:r>
            <a:r>
              <a:rPr lang="es-MX" sz="2400" b="1" dirty="0" smtClean="0">
                <a:latin typeface="Arial" charset="0"/>
                <a:cs typeface="Arial" charset="0"/>
              </a:rPr>
              <a:t>() </a:t>
            </a:r>
            <a:r>
              <a:rPr lang="es-MX" sz="2400" dirty="0" smtClean="0">
                <a:latin typeface="Arial" charset="0"/>
                <a:cs typeface="Arial" charset="0"/>
              </a:rPr>
              <a:t>de </a:t>
            </a:r>
            <a:r>
              <a:rPr lang="es-MX" sz="2400" dirty="0" err="1" smtClean="0">
                <a:latin typeface="Arial" charset="0"/>
                <a:cs typeface="Arial" charset="0"/>
              </a:rPr>
              <a:t>jQuery</a:t>
            </a:r>
            <a:r>
              <a:rPr lang="es-MX" sz="2400" dirty="0" smtClean="0">
                <a:latin typeface="Arial" charset="0"/>
                <a:cs typeface="Arial" charset="0"/>
              </a:rPr>
              <a:t>:</a:t>
            </a:r>
          </a:p>
          <a:p>
            <a:pPr>
              <a:buBlip>
                <a:blip r:embed="rId2"/>
              </a:buBlip>
            </a:pPr>
            <a:endParaRPr lang="es-MX" sz="2400" b="1" dirty="0">
              <a:latin typeface="Arial" charset="0"/>
              <a:cs typeface="Arial" charset="0"/>
            </a:endParaRPr>
          </a:p>
          <a:p>
            <a:pPr>
              <a:buBlip>
                <a:blip r:embed="rId2"/>
              </a:buBlip>
            </a:pPr>
            <a:endParaRPr lang="es-MX" sz="2400" b="1"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400" b="1"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400" b="1" dirty="0" smtClean="0">
              <a:latin typeface="Arial" charset="0"/>
              <a:cs typeface="Arial" charset="0"/>
            </a:endParaRPr>
          </a:p>
          <a:p>
            <a:pPr>
              <a:buBlip>
                <a:blip r:embed="rId2"/>
              </a:buBlip>
            </a:pPr>
            <a:endParaRPr lang="es-MX" sz="2400" dirty="0" smtClean="0">
              <a:latin typeface="Arial" charset="0"/>
              <a:cs typeface="Arial" charset="0"/>
            </a:endParaRPr>
          </a:p>
          <a:p>
            <a:pPr>
              <a:buBlip>
                <a:blip r:embed="rId2"/>
              </a:buBlip>
            </a:pPr>
            <a:r>
              <a:rPr lang="es-MX" sz="2400" dirty="0" smtClean="0">
                <a:latin typeface="Arial" charset="0"/>
                <a:cs typeface="Arial" charset="0"/>
              </a:rPr>
              <a:t>De esta manera nos aseguramos que el elemento se encuentre a la hora de asignar la función al evento</a:t>
            </a:r>
            <a:endParaRPr lang="es-MX" sz="2400" dirty="0">
              <a:latin typeface="Arial" charset="0"/>
              <a:cs typeface="Arial" charset="0"/>
            </a:endParaRPr>
          </a:p>
          <a:p>
            <a:pPr>
              <a:buBlip>
                <a:blip r:embed="rId2"/>
              </a:buBlip>
            </a:pPr>
            <a:endParaRPr lang="es-MX" sz="2000" b="1" dirty="0" smtClean="0">
              <a:latin typeface="Arial" charset="0"/>
              <a:cs typeface="Arial" charset="0"/>
            </a:endParaRPr>
          </a:p>
          <a:p>
            <a:pPr lvl="1"/>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Eventos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45</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755576" y="2780928"/>
            <a:ext cx="7809433" cy="1938992"/>
          </a:xfrm>
          <a:prstGeom prst="rect">
            <a:avLst/>
          </a:prstGeom>
          <a:noFill/>
        </p:spPr>
        <p:txBody>
          <a:bodyPr wrap="square" rtlCol="0">
            <a:spAutoFit/>
          </a:bodyPr>
          <a:lstStyle/>
          <a:p>
            <a:pPr marL="0" indent="0">
              <a:buNone/>
            </a:pPr>
            <a:r>
              <a:rPr lang="es-MX" sz="2400" b="1" dirty="0">
                <a:cs typeface="Arial" charset="0"/>
              </a:rPr>
              <a:t>$(</a:t>
            </a:r>
            <a:r>
              <a:rPr lang="es-MX" sz="2400" b="1" dirty="0" err="1">
                <a:cs typeface="Arial" charset="0"/>
              </a:rPr>
              <a:t>document</a:t>
            </a:r>
            <a:r>
              <a:rPr lang="es-MX" sz="2400" b="1" dirty="0">
                <a:cs typeface="Arial" charset="0"/>
              </a:rPr>
              <a:t>).</a:t>
            </a:r>
            <a:r>
              <a:rPr lang="es-MX" sz="2400" b="1" dirty="0" err="1">
                <a:cs typeface="Arial" charset="0"/>
              </a:rPr>
              <a:t>ready</a:t>
            </a:r>
            <a:r>
              <a:rPr lang="es-MX" sz="2400" b="1" dirty="0">
                <a:cs typeface="Arial" charset="0"/>
              </a:rPr>
              <a:t>(</a:t>
            </a:r>
            <a:r>
              <a:rPr lang="es-MX" sz="2400" b="1" dirty="0" err="1">
                <a:cs typeface="Arial" charset="0"/>
              </a:rPr>
              <a:t>function</a:t>
            </a:r>
            <a:r>
              <a:rPr lang="es-MX" sz="2400" b="1" dirty="0">
                <a:cs typeface="Arial" charset="0"/>
              </a:rPr>
              <a:t>(){</a:t>
            </a:r>
          </a:p>
          <a:p>
            <a:pPr marL="0" indent="0">
              <a:buNone/>
            </a:pPr>
            <a:r>
              <a:rPr lang="es-MX" sz="2400" b="1" dirty="0">
                <a:cs typeface="Arial" charset="0"/>
              </a:rPr>
              <a:t>	$("a").</a:t>
            </a:r>
            <a:r>
              <a:rPr lang="es-MX" sz="2400" b="1" dirty="0" err="1">
                <a:cs typeface="Arial" charset="0"/>
              </a:rPr>
              <a:t>click</a:t>
            </a:r>
            <a:r>
              <a:rPr lang="es-MX" sz="2400" b="1" dirty="0">
                <a:cs typeface="Arial" charset="0"/>
              </a:rPr>
              <a:t>(</a:t>
            </a:r>
            <a:r>
              <a:rPr lang="es-MX" sz="2400" b="1" dirty="0" err="1">
                <a:cs typeface="Arial" charset="0"/>
              </a:rPr>
              <a:t>function</a:t>
            </a:r>
            <a:r>
              <a:rPr lang="es-MX" sz="2400" b="1" dirty="0">
                <a:cs typeface="Arial" charset="0"/>
              </a:rPr>
              <a:t>(){</a:t>
            </a:r>
          </a:p>
          <a:p>
            <a:pPr marL="0" indent="0">
              <a:buNone/>
            </a:pPr>
            <a:r>
              <a:rPr lang="es-MX" sz="2400" b="1" dirty="0">
                <a:cs typeface="Arial" charset="0"/>
              </a:rPr>
              <a:t>		</a:t>
            </a:r>
            <a:r>
              <a:rPr lang="es-MX" sz="2400" b="1" dirty="0" err="1">
                <a:cs typeface="Arial" charset="0"/>
              </a:rPr>
              <a:t>alert</a:t>
            </a:r>
            <a:r>
              <a:rPr lang="es-MX" sz="2400" b="1" dirty="0">
                <a:cs typeface="Arial" charset="0"/>
              </a:rPr>
              <a:t>("Se realizó </a:t>
            </a:r>
            <a:r>
              <a:rPr lang="es-MX" sz="2400" b="1" dirty="0" err="1">
                <a:cs typeface="Arial" charset="0"/>
              </a:rPr>
              <a:t>click</a:t>
            </a:r>
            <a:r>
              <a:rPr lang="es-MX" sz="2400" b="1" dirty="0">
                <a:cs typeface="Arial" charset="0"/>
              </a:rPr>
              <a:t> sobre un link");</a:t>
            </a:r>
          </a:p>
          <a:p>
            <a:pPr marL="0" indent="0">
              <a:buNone/>
            </a:pPr>
            <a:r>
              <a:rPr lang="es-MX" sz="2400" b="1" dirty="0">
                <a:cs typeface="Arial" charset="0"/>
              </a:rPr>
              <a:t>	});</a:t>
            </a:r>
          </a:p>
          <a:p>
            <a:pPr marL="0" indent="0">
              <a:buNone/>
            </a:pPr>
            <a:r>
              <a:rPr lang="es-MX" sz="2400" b="1" dirty="0">
                <a:cs typeface="Arial" charset="0"/>
              </a:rPr>
              <a:t>});</a:t>
            </a:r>
          </a:p>
        </p:txBody>
      </p:sp>
    </p:spTree>
    <p:extLst>
      <p:ext uri="{BB962C8B-B14F-4D97-AF65-F5344CB8AC3E}">
        <p14:creationId xmlns:p14="http://schemas.microsoft.com/office/powerpoint/2010/main" val="2114794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1225054"/>
          </a:xfrm>
        </p:spPr>
        <p:txBody>
          <a:bodyPr>
            <a:normAutofit fontScale="85000" lnSpcReduction="20000"/>
          </a:bodyPr>
          <a:lstStyle/>
          <a:p>
            <a:pPr>
              <a:buBlip>
                <a:blip r:embed="rId2"/>
              </a:buBlip>
            </a:pPr>
            <a:r>
              <a:rPr lang="es-MX" sz="2400" dirty="0" smtClean="0">
                <a:latin typeface="Arial" charset="0"/>
                <a:cs typeface="Arial" charset="0"/>
              </a:rPr>
              <a:t>Como parámetro en la función del evento se envía una </a:t>
            </a:r>
            <a:r>
              <a:rPr lang="es-MX" sz="2400" b="1" dirty="0" smtClean="0">
                <a:latin typeface="Arial" charset="0"/>
                <a:cs typeface="Arial" charset="0"/>
              </a:rPr>
              <a:t>función anónima</a:t>
            </a:r>
            <a:r>
              <a:rPr lang="es-MX" sz="2400" dirty="0" smtClean="0">
                <a:latin typeface="Arial" charset="0"/>
                <a:cs typeface="Arial" charset="0"/>
              </a:rPr>
              <a:t>.</a:t>
            </a:r>
          </a:p>
          <a:p>
            <a:pPr>
              <a:buBlip>
                <a:blip r:embed="rId2"/>
              </a:buBlip>
            </a:pPr>
            <a:endParaRPr lang="es-MX" sz="2400" dirty="0">
              <a:latin typeface="Arial" charset="0"/>
              <a:cs typeface="Arial" charset="0"/>
            </a:endParaRPr>
          </a:p>
          <a:p>
            <a:pPr>
              <a:buBlip>
                <a:blip r:embed="rId2"/>
              </a:buBlip>
            </a:pPr>
            <a:r>
              <a:rPr lang="es-MX" sz="2400" dirty="0" smtClean="0">
                <a:latin typeface="Arial" charset="0"/>
                <a:cs typeface="Arial" charset="0"/>
              </a:rPr>
              <a:t>Suelen utilizarse como funciones de </a:t>
            </a:r>
            <a:r>
              <a:rPr lang="es-MX" sz="2400" b="1" dirty="0" err="1" smtClean="0">
                <a:latin typeface="Arial" charset="0"/>
                <a:cs typeface="Arial" charset="0"/>
              </a:rPr>
              <a:t>callback</a:t>
            </a:r>
            <a:r>
              <a:rPr lang="es-MX" sz="2400" dirty="0" smtClean="0">
                <a:latin typeface="Arial" charset="0"/>
                <a:cs typeface="Arial" charset="0"/>
              </a:rPr>
              <a:t>.</a:t>
            </a:r>
          </a:p>
          <a:p>
            <a:pPr marL="0" indent="0">
              <a:buNone/>
            </a:pPr>
            <a:endParaRPr lang="es-MX" sz="2400" dirty="0" smtClean="0">
              <a:latin typeface="Arial" charset="0"/>
              <a:cs typeface="Arial" charset="0"/>
            </a:endParaRPr>
          </a:p>
          <a:p>
            <a:pPr marL="0" indent="0">
              <a:buNone/>
            </a:pPr>
            <a:endParaRPr lang="es-MX" sz="2400" dirty="0" smtClean="0">
              <a:latin typeface="Arial" charset="0"/>
              <a:cs typeface="Arial" charset="0"/>
            </a:endParaRPr>
          </a:p>
          <a:p>
            <a:pPr marL="0" indent="0">
              <a:buNone/>
            </a:pPr>
            <a:endParaRPr lang="es-MX" sz="2400"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000" b="1" dirty="0" smtClean="0">
              <a:latin typeface="Arial" charset="0"/>
              <a:cs typeface="Arial" charset="0"/>
            </a:endParaRPr>
          </a:p>
          <a:p>
            <a:pPr lvl="1"/>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Eventos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46</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755576" y="3789039"/>
            <a:ext cx="7809433" cy="461665"/>
          </a:xfrm>
          <a:prstGeom prst="rect">
            <a:avLst/>
          </a:prstGeom>
          <a:noFill/>
        </p:spPr>
        <p:txBody>
          <a:bodyPr wrap="square" rtlCol="0">
            <a:spAutoFit/>
          </a:bodyPr>
          <a:lstStyle/>
          <a:p>
            <a:pPr marL="0" indent="0">
              <a:buNone/>
            </a:pPr>
            <a:r>
              <a:rPr lang="es-MX" sz="2400" b="1" dirty="0">
                <a:cs typeface="Arial" charset="0"/>
              </a:rPr>
              <a:t>$("a").</a:t>
            </a:r>
            <a:r>
              <a:rPr lang="es-MX" sz="2400" b="1" dirty="0" err="1" smtClean="0">
                <a:cs typeface="Arial" charset="0"/>
              </a:rPr>
              <a:t>click</a:t>
            </a:r>
            <a:r>
              <a:rPr lang="es-MX" sz="2400" b="1" dirty="0" smtClean="0">
                <a:cs typeface="Arial" charset="0"/>
              </a:rPr>
              <a:t>(</a:t>
            </a:r>
            <a:r>
              <a:rPr lang="es-MX" sz="2400" b="1" dirty="0" err="1" smtClean="0">
                <a:cs typeface="Arial" charset="0"/>
              </a:rPr>
              <a:t>funcion_anonima</a:t>
            </a:r>
            <a:r>
              <a:rPr lang="es-MX" sz="2400" b="1" dirty="0" smtClean="0">
                <a:cs typeface="Arial" charset="0"/>
              </a:rPr>
              <a:t>);</a:t>
            </a:r>
            <a:endParaRPr lang="es-MX" sz="2400" b="1" dirty="0">
              <a:cs typeface="Arial" charset="0"/>
            </a:endParaRPr>
          </a:p>
        </p:txBody>
      </p:sp>
    </p:spTree>
    <p:extLst>
      <p:ext uri="{BB962C8B-B14F-4D97-AF65-F5344CB8AC3E}">
        <p14:creationId xmlns:p14="http://schemas.microsoft.com/office/powerpoint/2010/main" val="3391261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537422"/>
          </a:xfrm>
        </p:spPr>
        <p:txBody>
          <a:bodyPr/>
          <a:lstStyle/>
          <a:p>
            <a:pPr>
              <a:buBlip>
                <a:blip r:embed="rId2"/>
              </a:buBlip>
            </a:pPr>
            <a:r>
              <a:rPr lang="es-MX" sz="2400" dirty="0" smtClean="0">
                <a:latin typeface="Arial" charset="0"/>
                <a:cs typeface="Arial" charset="0"/>
              </a:rPr>
              <a:t>También es posible añadir funcionalidad a los eventos mediante la función </a:t>
            </a:r>
            <a:r>
              <a:rPr lang="es-MX" sz="2400" b="1" dirty="0" err="1" smtClean="0">
                <a:latin typeface="Arial" charset="0"/>
                <a:cs typeface="Arial" charset="0"/>
              </a:rPr>
              <a:t>bind</a:t>
            </a:r>
            <a:r>
              <a:rPr lang="es-MX" sz="2400" dirty="0" smtClean="0">
                <a:latin typeface="Arial" charset="0"/>
                <a:cs typeface="Arial" charset="0"/>
              </a:rPr>
              <a:t>:</a:t>
            </a:r>
          </a:p>
          <a:p>
            <a:pPr>
              <a:buBlip>
                <a:blip r:embed="rId2"/>
              </a:buBlip>
            </a:pPr>
            <a:endParaRPr lang="es-MX" sz="2400" dirty="0">
              <a:latin typeface="Arial" charset="0"/>
              <a:cs typeface="Arial" charset="0"/>
            </a:endParaRPr>
          </a:p>
          <a:p>
            <a:pPr>
              <a:buBlip>
                <a:blip r:embed="rId2"/>
              </a:buBlip>
            </a:pPr>
            <a:endParaRPr lang="es-MX" sz="2400" dirty="0" smtClean="0">
              <a:latin typeface="Arial" charset="0"/>
              <a:cs typeface="Arial" charset="0"/>
            </a:endParaRPr>
          </a:p>
          <a:p>
            <a:pPr>
              <a:buBlip>
                <a:blip r:embed="rId2"/>
              </a:buBlip>
            </a:pPr>
            <a:endParaRPr lang="es-MX" sz="2400" dirty="0">
              <a:latin typeface="Arial" charset="0"/>
              <a:cs typeface="Arial" charset="0"/>
            </a:endParaRPr>
          </a:p>
          <a:p>
            <a:pPr>
              <a:buBlip>
                <a:blip r:embed="rId2"/>
              </a:buBlip>
            </a:pPr>
            <a:endParaRPr lang="es-MX" sz="2400" dirty="0" smtClean="0">
              <a:latin typeface="Arial" charset="0"/>
              <a:cs typeface="Arial" charset="0"/>
            </a:endParaRPr>
          </a:p>
          <a:p>
            <a:pPr>
              <a:buBlip>
                <a:blip r:embed="rId2"/>
              </a:buBlip>
            </a:pPr>
            <a:endParaRPr lang="es-MX" sz="2400" dirty="0" smtClean="0">
              <a:latin typeface="Arial" charset="0"/>
              <a:cs typeface="Arial" charset="0"/>
            </a:endParaRPr>
          </a:p>
          <a:p>
            <a:pPr>
              <a:buBlip>
                <a:blip r:embed="rId2"/>
              </a:buBlip>
            </a:pPr>
            <a:endParaRPr lang="es-MX" sz="2400" dirty="0">
              <a:latin typeface="Arial" charset="0"/>
              <a:cs typeface="Arial" charset="0"/>
            </a:endParaRPr>
          </a:p>
          <a:p>
            <a:pPr>
              <a:buBlip>
                <a:blip r:embed="rId2"/>
              </a:buBlip>
            </a:pPr>
            <a:r>
              <a:rPr lang="es-MX" sz="2400" dirty="0" smtClean="0">
                <a:latin typeface="Arial" charset="0"/>
                <a:cs typeface="Arial" charset="0"/>
              </a:rPr>
              <a:t>A diferencia del caso anterior, solo hay que indicar el tipo de evento para el cual debe ejecutarse la función</a:t>
            </a:r>
          </a:p>
          <a:p>
            <a:pPr marL="0" indent="0">
              <a:buNone/>
            </a:pPr>
            <a:endParaRPr lang="es-MX" sz="2400" dirty="0" smtClean="0">
              <a:latin typeface="Arial" charset="0"/>
              <a:cs typeface="Arial" charset="0"/>
            </a:endParaRPr>
          </a:p>
          <a:p>
            <a:pPr marL="0" indent="0">
              <a:buNone/>
            </a:pPr>
            <a:endParaRPr lang="es-MX" sz="2400"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000" b="1" dirty="0" smtClean="0">
              <a:latin typeface="Arial" charset="0"/>
              <a:cs typeface="Arial" charset="0"/>
            </a:endParaRPr>
          </a:p>
          <a:p>
            <a:pPr lvl="1"/>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Eventos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47</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755576" y="2780928"/>
            <a:ext cx="7809433" cy="1200329"/>
          </a:xfrm>
          <a:prstGeom prst="rect">
            <a:avLst/>
          </a:prstGeom>
          <a:noFill/>
        </p:spPr>
        <p:txBody>
          <a:bodyPr wrap="square" rtlCol="0">
            <a:spAutoFit/>
          </a:bodyPr>
          <a:lstStyle/>
          <a:p>
            <a:pPr marL="0" indent="0">
              <a:buNone/>
            </a:pPr>
            <a:r>
              <a:rPr lang="es-MX" sz="2400" b="1" dirty="0" smtClean="0">
                <a:cs typeface="Arial" charset="0"/>
              </a:rPr>
              <a:t>$("</a:t>
            </a:r>
            <a:r>
              <a:rPr lang="es-MX" sz="2400" b="1" dirty="0">
                <a:cs typeface="Arial" charset="0"/>
              </a:rPr>
              <a:t>a").</a:t>
            </a:r>
            <a:r>
              <a:rPr lang="es-MX" sz="2400" b="1" dirty="0" err="1">
                <a:cs typeface="Arial" charset="0"/>
              </a:rPr>
              <a:t>bind</a:t>
            </a:r>
            <a:r>
              <a:rPr lang="es-MX" sz="2400" b="1" dirty="0">
                <a:cs typeface="Arial" charset="0"/>
              </a:rPr>
              <a:t>("</a:t>
            </a:r>
            <a:r>
              <a:rPr lang="es-MX" sz="2400" b="1" dirty="0" err="1">
                <a:cs typeface="Arial" charset="0"/>
              </a:rPr>
              <a:t>click</a:t>
            </a:r>
            <a:r>
              <a:rPr lang="es-MX" sz="2400" b="1" dirty="0">
                <a:cs typeface="Arial" charset="0"/>
              </a:rPr>
              <a:t>", </a:t>
            </a:r>
            <a:r>
              <a:rPr lang="es-MX" sz="2400" b="1" dirty="0" err="1">
                <a:cs typeface="Arial" charset="0"/>
              </a:rPr>
              <a:t>function</a:t>
            </a:r>
            <a:r>
              <a:rPr lang="es-MX" sz="2400" b="1" dirty="0">
                <a:cs typeface="Arial" charset="0"/>
              </a:rPr>
              <a:t>(){</a:t>
            </a:r>
          </a:p>
          <a:p>
            <a:pPr marL="0" indent="0">
              <a:buNone/>
            </a:pPr>
            <a:r>
              <a:rPr lang="es-MX" sz="2400" b="1" dirty="0">
                <a:cs typeface="Arial" charset="0"/>
              </a:rPr>
              <a:t>	</a:t>
            </a:r>
            <a:r>
              <a:rPr lang="es-MX" sz="2400" b="1" dirty="0" err="1" smtClean="0">
                <a:cs typeface="Arial" charset="0"/>
              </a:rPr>
              <a:t>alert</a:t>
            </a:r>
            <a:r>
              <a:rPr lang="es-MX" sz="2400" b="1" dirty="0">
                <a:cs typeface="Arial" charset="0"/>
              </a:rPr>
              <a:t>("Se realizó </a:t>
            </a:r>
            <a:r>
              <a:rPr lang="es-MX" sz="2400" b="1" dirty="0" err="1">
                <a:cs typeface="Arial" charset="0"/>
              </a:rPr>
              <a:t>click</a:t>
            </a:r>
            <a:r>
              <a:rPr lang="es-MX" sz="2400" b="1" dirty="0">
                <a:cs typeface="Arial" charset="0"/>
              </a:rPr>
              <a:t> sobre un link");</a:t>
            </a:r>
          </a:p>
          <a:p>
            <a:pPr marL="0" indent="0">
              <a:buNone/>
            </a:pPr>
            <a:r>
              <a:rPr lang="es-MX" sz="2400" b="1" dirty="0" smtClean="0">
                <a:cs typeface="Arial" charset="0"/>
              </a:rPr>
              <a:t>});</a:t>
            </a:r>
            <a:endParaRPr lang="es-MX" sz="2400" b="1" dirty="0">
              <a:cs typeface="Arial" charset="0"/>
            </a:endParaRPr>
          </a:p>
        </p:txBody>
      </p:sp>
    </p:spTree>
    <p:extLst>
      <p:ext uri="{BB962C8B-B14F-4D97-AF65-F5344CB8AC3E}">
        <p14:creationId xmlns:p14="http://schemas.microsoft.com/office/powerpoint/2010/main" val="34854142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537422"/>
          </a:xfrm>
        </p:spPr>
        <p:txBody>
          <a:bodyPr/>
          <a:lstStyle/>
          <a:p>
            <a:pPr>
              <a:buBlip>
                <a:blip r:embed="rId2"/>
              </a:buBlip>
            </a:pPr>
            <a:r>
              <a:rPr lang="es-MX" sz="2400" dirty="0" smtClean="0">
                <a:latin typeface="Arial" charset="0"/>
                <a:cs typeface="Arial" charset="0"/>
              </a:rPr>
              <a:t>Dentro de la función </a:t>
            </a:r>
            <a:r>
              <a:rPr lang="es-MX" sz="2400" b="1" dirty="0" err="1" smtClean="0">
                <a:latin typeface="Arial" charset="0"/>
                <a:cs typeface="Arial" charset="0"/>
              </a:rPr>
              <a:t>bind</a:t>
            </a:r>
            <a:r>
              <a:rPr lang="es-MX" sz="2400" b="1" dirty="0" smtClean="0">
                <a:latin typeface="Arial" charset="0"/>
                <a:cs typeface="Arial" charset="0"/>
              </a:rPr>
              <a:t> </a:t>
            </a:r>
            <a:r>
              <a:rPr lang="es-MX" sz="2400" dirty="0" smtClean="0">
                <a:latin typeface="Arial" charset="0"/>
                <a:cs typeface="Arial" charset="0"/>
              </a:rPr>
              <a:t>el contexto cambia, por lo cual la variable </a:t>
            </a:r>
            <a:r>
              <a:rPr lang="es-MX" sz="2400" b="1" dirty="0" err="1" smtClean="0">
                <a:latin typeface="Arial" charset="0"/>
                <a:cs typeface="Arial" charset="0"/>
              </a:rPr>
              <a:t>this</a:t>
            </a:r>
            <a:r>
              <a:rPr lang="es-MX" sz="2400" dirty="0" smtClean="0">
                <a:latin typeface="Arial" charset="0"/>
                <a:cs typeface="Arial" charset="0"/>
              </a:rPr>
              <a:t> adquiere un nuevo valor.</a:t>
            </a:r>
          </a:p>
          <a:p>
            <a:pPr>
              <a:buBlip>
                <a:blip r:embed="rId2"/>
              </a:buBlip>
            </a:pPr>
            <a:endParaRPr lang="es-MX" sz="2400" dirty="0">
              <a:latin typeface="Arial" charset="0"/>
              <a:cs typeface="Arial" charset="0"/>
            </a:endParaRPr>
          </a:p>
          <a:p>
            <a:pPr>
              <a:buBlip>
                <a:blip r:embed="rId2"/>
              </a:buBlip>
            </a:pPr>
            <a:r>
              <a:rPr lang="es-MX" sz="2400" dirty="0" smtClean="0">
                <a:latin typeface="Arial" charset="0"/>
                <a:cs typeface="Arial" charset="0"/>
              </a:rPr>
              <a:t>En este caso, </a:t>
            </a:r>
            <a:r>
              <a:rPr lang="es-MX" sz="2400" b="1" dirty="0" err="1" smtClean="0">
                <a:latin typeface="Arial" charset="0"/>
                <a:cs typeface="Arial" charset="0"/>
              </a:rPr>
              <a:t>this</a:t>
            </a:r>
            <a:r>
              <a:rPr lang="es-MX" sz="2400" b="1" dirty="0" smtClean="0">
                <a:latin typeface="Arial" charset="0"/>
                <a:cs typeface="Arial" charset="0"/>
              </a:rPr>
              <a:t> </a:t>
            </a:r>
            <a:r>
              <a:rPr lang="es-MX" sz="2400" dirty="0" smtClean="0">
                <a:latin typeface="Arial" charset="0"/>
                <a:cs typeface="Arial" charset="0"/>
              </a:rPr>
              <a:t>hace referencia al botón </a:t>
            </a:r>
            <a:r>
              <a:rPr lang="es-MX" sz="2400" dirty="0" err="1" smtClean="0">
                <a:latin typeface="Arial" charset="0"/>
                <a:cs typeface="Arial" charset="0"/>
              </a:rPr>
              <a:t>clickeado</a:t>
            </a:r>
            <a:r>
              <a:rPr lang="es-MX" sz="2400" dirty="0" smtClean="0">
                <a:latin typeface="Arial" charset="0"/>
                <a:cs typeface="Arial" charset="0"/>
              </a:rPr>
              <a:t>.</a:t>
            </a:r>
          </a:p>
          <a:p>
            <a:pPr>
              <a:buBlip>
                <a:blip r:embed="rId2"/>
              </a:buBlip>
            </a:pPr>
            <a:endParaRPr lang="es-MX" sz="2400" dirty="0">
              <a:latin typeface="Arial" charset="0"/>
              <a:cs typeface="Arial" charset="0"/>
            </a:endParaRPr>
          </a:p>
          <a:p>
            <a:pPr>
              <a:buBlip>
                <a:blip r:embed="rId2"/>
              </a:buBlip>
            </a:pPr>
            <a:r>
              <a:rPr lang="es-MX" sz="2400" dirty="0" smtClean="0">
                <a:latin typeface="Arial" charset="0"/>
                <a:cs typeface="Arial" charset="0"/>
              </a:rPr>
              <a:t>Mediante el objeto </a:t>
            </a:r>
            <a:r>
              <a:rPr lang="es-MX" sz="2400" b="1" dirty="0" err="1" smtClean="0">
                <a:latin typeface="Arial" charset="0"/>
                <a:cs typeface="Arial" charset="0"/>
              </a:rPr>
              <a:t>this</a:t>
            </a:r>
            <a:r>
              <a:rPr lang="es-MX" sz="2400" b="1" dirty="0" smtClean="0">
                <a:latin typeface="Arial" charset="0"/>
                <a:cs typeface="Arial" charset="0"/>
              </a:rPr>
              <a:t> </a:t>
            </a:r>
            <a:r>
              <a:rPr lang="es-MX" sz="2400" dirty="0" smtClean="0">
                <a:latin typeface="Arial" charset="0"/>
                <a:cs typeface="Arial" charset="0"/>
              </a:rPr>
              <a:t>es posible saber específicamente qué elemento fue sobre el cual el usuario produjo el evento</a:t>
            </a:r>
          </a:p>
          <a:p>
            <a:pPr marL="0" indent="0">
              <a:buNone/>
            </a:pPr>
            <a:endParaRPr lang="es-MX" sz="2400" dirty="0" smtClean="0">
              <a:latin typeface="Arial" charset="0"/>
              <a:cs typeface="Arial" charset="0"/>
            </a:endParaRPr>
          </a:p>
          <a:p>
            <a:pPr marL="0" indent="0">
              <a:buNone/>
            </a:pPr>
            <a:endParaRPr lang="es-MX" sz="2400" dirty="0" smtClean="0">
              <a:latin typeface="Arial" charset="0"/>
              <a:cs typeface="Arial" charset="0"/>
            </a:endParaRPr>
          </a:p>
          <a:p>
            <a:pPr>
              <a:buBlip>
                <a:blip r:embed="rId2"/>
              </a:buBlip>
            </a:pPr>
            <a:endParaRPr lang="es-MX" sz="2400" b="1" dirty="0">
              <a:latin typeface="Arial" charset="0"/>
              <a:cs typeface="Arial" charset="0"/>
            </a:endParaRPr>
          </a:p>
          <a:p>
            <a:pPr>
              <a:buBlip>
                <a:blip r:embed="rId2"/>
              </a:buBlip>
            </a:pPr>
            <a:endParaRPr lang="es-MX" sz="2000" b="1" dirty="0" smtClean="0">
              <a:latin typeface="Arial" charset="0"/>
              <a:cs typeface="Arial" charset="0"/>
            </a:endParaRPr>
          </a:p>
          <a:p>
            <a:pPr lvl="1"/>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Eventos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48</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3027321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097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5</a:t>
            </a:fld>
            <a:endParaRPr lang="es-MX" dirty="0">
              <a:solidFill>
                <a:schemeClr val="bg1"/>
              </a:solidFill>
            </a:endParaRPr>
          </a:p>
        </p:txBody>
      </p:sp>
      <p:sp>
        <p:nvSpPr>
          <p:cNvPr id="2" name="1 Rectángulo"/>
          <p:cNvSpPr/>
          <p:nvPr/>
        </p:nvSpPr>
        <p:spPr>
          <a:xfrm>
            <a:off x="457200" y="1240348"/>
            <a:ext cx="5370394" cy="52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spcBef>
                <a:spcPts val="0"/>
              </a:spcBef>
              <a:spcAft>
                <a:spcPts val="1200"/>
              </a:spcAft>
            </a:pPr>
            <a:endParaRPr lang="es-AR" dirty="0" smtClean="0">
              <a:solidFill>
                <a:srgbClr val="5F5F5F"/>
              </a:solidFill>
              <a:cs typeface="Arial" charset="0"/>
            </a:endParaRPr>
          </a:p>
          <a:p>
            <a:pPr eaLnBrk="0" hangingPunct="0">
              <a:spcBef>
                <a:spcPts val="0"/>
              </a:spcBef>
              <a:spcAft>
                <a:spcPts val="1200"/>
              </a:spcAft>
            </a:pPr>
            <a:r>
              <a:rPr lang="es-AR" dirty="0" smtClean="0">
                <a:solidFill>
                  <a:srgbClr val="5F5F5F"/>
                </a:solidFill>
                <a:cs typeface="Arial" charset="0"/>
              </a:rPr>
              <a:t>Acceder </a:t>
            </a:r>
            <a:r>
              <a:rPr lang="es-AR" dirty="0">
                <a:solidFill>
                  <a:srgbClr val="5F5F5F"/>
                </a:solidFill>
                <a:cs typeface="Arial" charset="0"/>
              </a:rPr>
              <a:t>a la propiedad de un objeto:</a:t>
            </a:r>
          </a:p>
          <a:p>
            <a:pPr eaLnBrk="0" hangingPunct="0">
              <a:spcBef>
                <a:spcPts val="0"/>
              </a:spcBef>
              <a:spcAft>
                <a:spcPts val="1200"/>
              </a:spcAft>
            </a:pPr>
            <a:r>
              <a:rPr lang="es-AR" dirty="0" err="1">
                <a:solidFill>
                  <a:schemeClr val="accent6">
                    <a:lumMod val="75000"/>
                  </a:schemeClr>
                </a:solidFill>
                <a:latin typeface="Courier New" panose="02070309020205020404" pitchFamily="49" charset="0"/>
                <a:cs typeface="Courier New" panose="02070309020205020404" pitchFamily="49" charset="0"/>
              </a:rPr>
              <a:t>nombre_objeto.nombre_propiedad</a:t>
            </a:r>
            <a:endParaRPr lang="es-AR" dirty="0">
              <a:solidFill>
                <a:schemeClr val="accent6">
                  <a:lumMod val="75000"/>
                </a:schemeClr>
              </a:solidFill>
              <a:latin typeface="Courier New" panose="02070309020205020404" pitchFamily="49" charset="0"/>
              <a:cs typeface="Courier New" panose="02070309020205020404" pitchFamily="49" charset="0"/>
            </a:endParaRP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r>
              <a:rPr lang="es-AR" dirty="0" smtClean="0">
                <a:solidFill>
                  <a:srgbClr val="5F5F5F"/>
                </a:solidFill>
                <a:cs typeface="Arial" charset="0"/>
              </a:rPr>
              <a:t>Acceder a un método </a:t>
            </a:r>
            <a:r>
              <a:rPr lang="es-AR" dirty="0">
                <a:solidFill>
                  <a:srgbClr val="5F5F5F"/>
                </a:solidFill>
                <a:cs typeface="Arial" charset="0"/>
              </a:rPr>
              <a:t>de un objeto:</a:t>
            </a:r>
          </a:p>
          <a:p>
            <a:pPr eaLnBrk="0" hangingPunct="0">
              <a:spcBef>
                <a:spcPts val="0"/>
              </a:spcBef>
              <a:spcAft>
                <a:spcPts val="1200"/>
              </a:spcAft>
            </a:pPr>
            <a:r>
              <a:rPr lang="es-AR" dirty="0" err="1">
                <a:solidFill>
                  <a:schemeClr val="accent6">
                    <a:lumMod val="75000"/>
                  </a:schemeClr>
                </a:solidFill>
                <a:latin typeface="Courier New" panose="02070309020205020404" pitchFamily="49" charset="0"/>
                <a:cs typeface="Courier New" panose="02070309020205020404" pitchFamily="49" charset="0"/>
              </a:rPr>
              <a:t>nombre_objeto.nombre_metodo</a:t>
            </a:r>
            <a:r>
              <a:rPr lang="es-AR" dirty="0">
                <a:solidFill>
                  <a:schemeClr val="accent6">
                    <a:lumMod val="75000"/>
                  </a:schemeClr>
                </a:solidFill>
                <a:latin typeface="Courier New" panose="02070309020205020404" pitchFamily="49" charset="0"/>
                <a:cs typeface="Courier New" panose="02070309020205020404" pitchFamily="49" charset="0"/>
              </a:rPr>
              <a:t>()</a:t>
            </a: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r>
              <a:rPr lang="es-AR" dirty="0" smtClean="0">
                <a:solidFill>
                  <a:srgbClr val="5F5F5F"/>
                </a:solidFill>
                <a:cs typeface="Arial" charset="0"/>
              </a:rPr>
              <a:t>Un </a:t>
            </a:r>
            <a:r>
              <a:rPr lang="es-AR" dirty="0">
                <a:solidFill>
                  <a:srgbClr val="5F5F5F"/>
                </a:solidFill>
                <a:cs typeface="Arial" charset="0"/>
              </a:rPr>
              <a:t>objeto de JavaScript es, básicamente un </a:t>
            </a:r>
            <a:r>
              <a:rPr lang="es-AR" dirty="0" err="1">
                <a:solidFill>
                  <a:srgbClr val="5F5F5F"/>
                </a:solidFill>
                <a:cs typeface="Arial" charset="0"/>
              </a:rPr>
              <a:t>array</a:t>
            </a:r>
            <a:r>
              <a:rPr lang="es-AR" dirty="0">
                <a:solidFill>
                  <a:srgbClr val="5F5F5F"/>
                </a:solidFill>
                <a:cs typeface="Arial" charset="0"/>
              </a:rPr>
              <a:t>. Esto quiere decir que es posible acceder a las </a:t>
            </a:r>
            <a:r>
              <a:rPr lang="es-AR" dirty="0" smtClean="0">
                <a:solidFill>
                  <a:srgbClr val="5F5F5F"/>
                </a:solidFill>
                <a:cs typeface="Arial" charset="0"/>
              </a:rPr>
              <a:t>propiedades </a:t>
            </a:r>
            <a:r>
              <a:rPr lang="es-AR" dirty="0">
                <a:solidFill>
                  <a:srgbClr val="5F5F5F"/>
                </a:solidFill>
                <a:cs typeface="Arial" charset="0"/>
              </a:rPr>
              <a:t>del objeto utilizando también la </a:t>
            </a:r>
            <a:r>
              <a:rPr lang="es-AR" dirty="0" smtClean="0">
                <a:solidFill>
                  <a:srgbClr val="5F5F5F"/>
                </a:solidFill>
                <a:cs typeface="Arial" charset="0"/>
              </a:rPr>
              <a:t>sintaxis </a:t>
            </a:r>
            <a:r>
              <a:rPr lang="es-AR" dirty="0">
                <a:solidFill>
                  <a:srgbClr val="5F5F5F"/>
                </a:solidFill>
                <a:cs typeface="Arial" charset="0"/>
              </a:rPr>
              <a:t>siguiente</a:t>
            </a:r>
            <a:r>
              <a:rPr lang="es-AR" dirty="0" smtClean="0">
                <a:solidFill>
                  <a:srgbClr val="5F5F5F"/>
                </a:solidFill>
                <a:cs typeface="Arial" charset="0"/>
              </a:rPr>
              <a:t>:</a:t>
            </a:r>
            <a:endParaRPr lang="es-AR" dirty="0">
              <a:solidFill>
                <a:srgbClr val="5F5F5F"/>
              </a:solidFill>
              <a:cs typeface="Arial" charset="0"/>
            </a:endParaRPr>
          </a:p>
          <a:p>
            <a:pPr eaLnBrk="0" hangingPunct="0">
              <a:spcBef>
                <a:spcPts val="0"/>
              </a:spcBef>
              <a:spcAft>
                <a:spcPts val="1200"/>
              </a:spcAft>
            </a:pPr>
            <a:r>
              <a:rPr lang="es-AR" dirty="0" err="1">
                <a:solidFill>
                  <a:schemeClr val="accent6">
                    <a:lumMod val="75000"/>
                  </a:schemeClr>
                </a:solidFill>
                <a:latin typeface="Courier New" panose="02070309020205020404" pitchFamily="49" charset="0"/>
                <a:cs typeface="Courier New" panose="02070309020205020404" pitchFamily="49" charset="0"/>
              </a:rPr>
              <a:t>nombre_objeto</a:t>
            </a:r>
            <a:r>
              <a:rPr lang="es-AR" dirty="0">
                <a:solidFill>
                  <a:schemeClr val="accent6">
                    <a:lumMod val="75000"/>
                  </a:schemeClr>
                </a:solidFill>
                <a:latin typeface="Courier New" panose="02070309020205020404" pitchFamily="49" charset="0"/>
                <a:cs typeface="Courier New" panose="02070309020205020404" pitchFamily="49" charset="0"/>
              </a:rPr>
              <a:t>["</a:t>
            </a:r>
            <a:r>
              <a:rPr lang="es-AR" dirty="0" err="1">
                <a:solidFill>
                  <a:schemeClr val="accent6">
                    <a:lumMod val="75000"/>
                  </a:schemeClr>
                </a:solidFill>
                <a:latin typeface="Courier New" panose="02070309020205020404" pitchFamily="49" charset="0"/>
                <a:cs typeface="Courier New" panose="02070309020205020404" pitchFamily="49" charset="0"/>
              </a:rPr>
              <a:t>nombre_propiedad</a:t>
            </a:r>
            <a:r>
              <a:rPr lang="es-AR" dirty="0">
                <a:solidFill>
                  <a:schemeClr val="accent6">
                    <a:lumMod val="75000"/>
                  </a:schemeClr>
                </a:solidFill>
                <a:latin typeface="Courier New" panose="02070309020205020404" pitchFamily="49" charset="0"/>
                <a:cs typeface="Courier New" panose="02070309020205020404" pitchFamily="49" charset="0"/>
              </a:rPr>
              <a:t>"]</a:t>
            </a:r>
          </a:p>
          <a:p>
            <a:pPr eaLnBrk="0" hangingPunct="0">
              <a:spcBef>
                <a:spcPts val="0"/>
              </a:spcBef>
              <a:spcAft>
                <a:spcPts val="1200"/>
              </a:spcAft>
            </a:pPr>
            <a:endParaRPr lang="es-AR" dirty="0" smtClean="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p:txBody>
      </p:sp>
      <p:pic>
        <p:nvPicPr>
          <p:cNvPr id="2052" name="Picture 4" descr="http://programacionjavascript.yaia.com/javascript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869" y="1482417"/>
            <a:ext cx="3133725" cy="44767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Acceso a los elementos del DOM</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35434928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Ajax</a:t>
            </a: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50</a:t>
            </a:fld>
            <a:endParaRPr lang="es-MX"/>
          </a:p>
        </p:txBody>
      </p:sp>
    </p:spTree>
    <p:extLst>
      <p:ext uri="{BB962C8B-B14F-4D97-AF65-F5344CB8AC3E}">
        <p14:creationId xmlns:p14="http://schemas.microsoft.com/office/powerpoint/2010/main" val="2888070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825454"/>
          </a:xfrm>
        </p:spPr>
        <p:txBody>
          <a:bodyPr>
            <a:normAutofit fontScale="92500" lnSpcReduction="10000"/>
          </a:bodyPr>
          <a:lstStyle/>
          <a:p>
            <a:pPr>
              <a:buBlip>
                <a:blip r:embed="rId2"/>
              </a:buBlip>
            </a:pPr>
            <a:r>
              <a:rPr lang="es-MX" sz="2000" dirty="0" err="1" smtClean="0">
                <a:latin typeface="Arial" charset="0"/>
                <a:cs typeface="Arial" charset="0"/>
              </a:rPr>
              <a:t>jQuery</a:t>
            </a:r>
            <a:r>
              <a:rPr lang="es-MX" sz="2000" dirty="0" smtClean="0">
                <a:latin typeface="Arial" charset="0"/>
                <a:cs typeface="Arial" charset="0"/>
              </a:rPr>
              <a:t> nos permite cargar una página de manera dinámica mediante AJAX(</a:t>
            </a:r>
            <a:r>
              <a:rPr lang="es-AR" sz="2000" i="1" dirty="0" err="1"/>
              <a:t>Asynchronous</a:t>
            </a:r>
            <a:r>
              <a:rPr lang="es-AR" sz="2000" i="1" dirty="0"/>
              <a:t> JavaScript And </a:t>
            </a:r>
            <a:r>
              <a:rPr lang="es-AR" sz="2000" i="1" dirty="0" smtClean="0"/>
              <a:t>XML</a:t>
            </a:r>
            <a:r>
              <a:rPr lang="es-AR" sz="2000" dirty="0" smtClean="0"/>
              <a:t>)</a:t>
            </a:r>
            <a:r>
              <a:rPr lang="es-MX" sz="2000" dirty="0" smtClean="0">
                <a:latin typeface="Arial" charset="0"/>
                <a:cs typeface="Arial" charset="0"/>
              </a:rPr>
              <a:t>, ya sea para obtener datos específicos o para poder recuperar una vista de una página</a:t>
            </a:r>
          </a:p>
          <a:p>
            <a:pPr>
              <a:buBlip>
                <a:blip r:embed="rId2"/>
              </a:buBlip>
            </a:pPr>
            <a:endParaRPr lang="es-MX" sz="2000" dirty="0" smtClean="0">
              <a:latin typeface="Arial" charset="0"/>
              <a:cs typeface="Arial" charset="0"/>
            </a:endParaRPr>
          </a:p>
          <a:p>
            <a:pPr>
              <a:buBlip>
                <a:blip r:embed="rId2"/>
              </a:buBlip>
            </a:pPr>
            <a:endParaRPr lang="es-MX" sz="2000" dirty="0">
              <a:latin typeface="Arial" charset="0"/>
              <a:cs typeface="Arial" charset="0"/>
            </a:endParaRPr>
          </a:p>
          <a:p>
            <a:pPr marL="400050" lvl="1" indent="0">
              <a:buNone/>
            </a:pPr>
            <a:r>
              <a:rPr lang="es-AR" sz="1600" dirty="0"/>
              <a:t>$('#</a:t>
            </a:r>
            <a:r>
              <a:rPr lang="es-AR" sz="1600" dirty="0" err="1"/>
              <a:t>result</a:t>
            </a:r>
            <a:r>
              <a:rPr lang="es-AR" sz="1600" dirty="0"/>
              <a:t>').load</a:t>
            </a:r>
            <a:r>
              <a:rPr lang="es-AR" sz="1600" dirty="0" smtClean="0"/>
              <a:t>(</a:t>
            </a:r>
          </a:p>
          <a:p>
            <a:pPr marL="400050" lvl="1" indent="0">
              <a:buNone/>
            </a:pPr>
            <a:r>
              <a:rPr lang="es-AR" dirty="0"/>
              <a:t>	</a:t>
            </a:r>
            <a:r>
              <a:rPr lang="es-AR" sz="1600" dirty="0" smtClean="0"/>
              <a:t>'</a:t>
            </a:r>
            <a:r>
              <a:rPr lang="es-AR" sz="1600" dirty="0" err="1" smtClean="0"/>
              <a:t>ajax</a:t>
            </a:r>
            <a:r>
              <a:rPr lang="es-AR" sz="1600" dirty="0" smtClean="0"/>
              <a:t>/test.html</a:t>
            </a:r>
            <a:r>
              <a:rPr lang="es-AR" sz="1600" dirty="0"/>
              <a:t>', </a:t>
            </a:r>
            <a:endParaRPr lang="es-AR" sz="1600" dirty="0" smtClean="0"/>
          </a:p>
          <a:p>
            <a:pPr marL="400050" lvl="1" indent="0">
              <a:buNone/>
            </a:pPr>
            <a:r>
              <a:rPr lang="es-AR" dirty="0"/>
              <a:t>	</a:t>
            </a:r>
            <a:r>
              <a:rPr lang="es-AR" sz="1600" dirty="0" err="1" smtClean="0"/>
              <a:t>function</a:t>
            </a:r>
            <a:r>
              <a:rPr lang="es-AR" sz="1600" dirty="0"/>
              <a:t>() {</a:t>
            </a:r>
          </a:p>
          <a:p>
            <a:pPr marL="400050" lvl="1" indent="0">
              <a:buNone/>
            </a:pPr>
            <a:r>
              <a:rPr lang="es-AR" sz="1600" dirty="0" smtClean="0"/>
              <a:t>		</a:t>
            </a:r>
            <a:r>
              <a:rPr lang="es-AR" sz="1600" dirty="0" err="1" smtClean="0"/>
              <a:t>alert</a:t>
            </a:r>
            <a:r>
              <a:rPr lang="es-AR" sz="1600" dirty="0" smtClean="0"/>
              <a:t>(‘Se finalizó la carga de la página');</a:t>
            </a:r>
            <a:endParaRPr lang="es-AR" sz="1600" dirty="0"/>
          </a:p>
          <a:p>
            <a:pPr marL="400050" lvl="1" indent="0">
              <a:buNone/>
            </a:pPr>
            <a:r>
              <a:rPr lang="es-AR" sz="1600" dirty="0" smtClean="0"/>
              <a:t>	}</a:t>
            </a:r>
          </a:p>
          <a:p>
            <a:pPr marL="400050" lvl="1" indent="0">
              <a:buNone/>
            </a:pPr>
            <a:r>
              <a:rPr lang="es-AR" sz="1600" dirty="0" smtClean="0"/>
              <a:t>);</a:t>
            </a:r>
          </a:p>
          <a:p>
            <a:pPr marL="400050" lvl="1" indent="0">
              <a:buNone/>
            </a:pPr>
            <a:endParaRPr lang="es-AR" sz="1600" dirty="0"/>
          </a:p>
          <a:p>
            <a:pPr>
              <a:buBlip>
                <a:blip r:embed="rId2"/>
              </a:buBlip>
            </a:pPr>
            <a:r>
              <a:rPr lang="es-MX" sz="2000" dirty="0" smtClean="0">
                <a:latin typeface="Arial" charset="0"/>
                <a:cs typeface="Arial" charset="0"/>
              </a:rPr>
              <a:t>A la función se le puede enviar datos como parámetro para enviar al servidor, además de una función que debe ser ejecutada cuando se finalice correctamente el pedido AJAX</a:t>
            </a:r>
          </a:p>
          <a:p>
            <a:pPr>
              <a:buBlip>
                <a:blip r:embed="rId2"/>
              </a:buBlip>
            </a:pPr>
            <a:endParaRPr lang="es-MX" sz="2000" dirty="0">
              <a:latin typeface="Arial" charset="0"/>
              <a:cs typeface="Arial" charset="0"/>
            </a:endParaRPr>
          </a:p>
          <a:p>
            <a:pPr>
              <a:buBlip>
                <a:blip r:embed="rId2"/>
              </a:buBlip>
            </a:pPr>
            <a:endParaRPr lang="es-MX" sz="2000" dirty="0" smtClean="0">
              <a:latin typeface="Arial" charset="0"/>
              <a:cs typeface="Arial" charset="0"/>
            </a:endParaRPr>
          </a:p>
          <a:p>
            <a:pPr marL="0" indent="0">
              <a:buNone/>
            </a:pPr>
            <a:endParaRPr lang="es-MX" sz="2000" dirty="0" smtClean="0">
              <a:latin typeface="Arial" charset="0"/>
              <a:cs typeface="Arial" charset="0"/>
            </a:endParaRPr>
          </a:p>
          <a:p>
            <a:pPr>
              <a:buBlip>
                <a:blip r:embed="rId2"/>
              </a:buBlip>
            </a:pPr>
            <a:endParaRPr lang="es-MX" sz="2000" b="1" dirty="0">
              <a:latin typeface="Arial" charset="0"/>
              <a:cs typeface="Arial" charset="0"/>
            </a:endParaRPr>
          </a:p>
          <a:p>
            <a:pPr>
              <a:buBlip>
                <a:blip r:embed="rId2"/>
              </a:buBlip>
            </a:pPr>
            <a:endParaRPr lang="es-MX" sz="1800" b="1" dirty="0" smtClean="0">
              <a:latin typeface="Arial" charset="0"/>
              <a:cs typeface="Arial" charset="0"/>
            </a:endParaRPr>
          </a:p>
          <a:p>
            <a:pPr lvl="1"/>
            <a:endParaRPr lang="es-MX" sz="1800" dirty="0" smtClean="0">
              <a:latin typeface="Arial" charset="0"/>
              <a:cs typeface="Arial" charset="0"/>
            </a:endParaRPr>
          </a:p>
          <a:p>
            <a:endParaRPr lang="es-MX" sz="2000" dirty="0" smtClean="0">
              <a:latin typeface="Arial" charset="0"/>
              <a:cs typeface="Arial" charset="0"/>
            </a:endParaRPr>
          </a:p>
          <a:p>
            <a:endParaRPr lang="es-MX" sz="20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Ajax</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51</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5" name="4 Rectángulo"/>
          <p:cNvSpPr/>
          <p:nvPr/>
        </p:nvSpPr>
        <p:spPr>
          <a:xfrm>
            <a:off x="1331640" y="3212976"/>
            <a:ext cx="1510613" cy="288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3059832" y="3322620"/>
            <a:ext cx="2952328" cy="338554"/>
          </a:xfrm>
          <a:prstGeom prst="rect">
            <a:avLst/>
          </a:prstGeom>
          <a:noFill/>
        </p:spPr>
        <p:txBody>
          <a:bodyPr wrap="square" rtlCol="0">
            <a:spAutoFit/>
          </a:bodyPr>
          <a:lstStyle/>
          <a:p>
            <a:r>
              <a:rPr lang="es-AR" sz="1600" b="1" dirty="0" smtClean="0">
                <a:solidFill>
                  <a:schemeClr val="tx2"/>
                </a:solidFill>
              </a:rPr>
              <a:t>Pagina que se cargara</a:t>
            </a:r>
            <a:endParaRPr lang="es-AR" sz="1600" b="1" dirty="0">
              <a:solidFill>
                <a:schemeClr val="tx2"/>
              </a:solidFill>
            </a:endParaRPr>
          </a:p>
        </p:txBody>
      </p:sp>
      <p:sp>
        <p:nvSpPr>
          <p:cNvPr id="7" name="6 Rectángulo"/>
          <p:cNvSpPr/>
          <p:nvPr/>
        </p:nvSpPr>
        <p:spPr>
          <a:xfrm>
            <a:off x="1331640" y="3661174"/>
            <a:ext cx="4680520" cy="847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uadroTexto"/>
          <p:cNvSpPr txBox="1"/>
          <p:nvPr/>
        </p:nvSpPr>
        <p:spPr>
          <a:xfrm>
            <a:off x="6122854" y="3623482"/>
            <a:ext cx="2952328" cy="923330"/>
          </a:xfrm>
          <a:prstGeom prst="rect">
            <a:avLst/>
          </a:prstGeom>
          <a:noFill/>
        </p:spPr>
        <p:txBody>
          <a:bodyPr wrap="square" rtlCol="0">
            <a:spAutoFit/>
          </a:bodyPr>
          <a:lstStyle/>
          <a:p>
            <a:r>
              <a:rPr lang="es-AR" b="1" dirty="0" smtClean="0">
                <a:solidFill>
                  <a:srgbClr val="FF0000"/>
                </a:solidFill>
              </a:rPr>
              <a:t>Función que se ejecutara al terminar de cargar la pagina</a:t>
            </a:r>
            <a:endParaRPr lang="es-AR" b="1" dirty="0">
              <a:solidFill>
                <a:srgbClr val="FF0000"/>
              </a:solidFill>
            </a:endParaRPr>
          </a:p>
        </p:txBody>
      </p:sp>
      <p:sp>
        <p:nvSpPr>
          <p:cNvPr id="9" name="8 Rectángulo"/>
          <p:cNvSpPr/>
          <p:nvPr/>
        </p:nvSpPr>
        <p:spPr>
          <a:xfrm>
            <a:off x="899592" y="2805906"/>
            <a:ext cx="1368152" cy="3413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899592" y="2571296"/>
            <a:ext cx="6984776" cy="338554"/>
          </a:xfrm>
          <a:prstGeom prst="rect">
            <a:avLst/>
          </a:prstGeom>
          <a:noFill/>
        </p:spPr>
        <p:txBody>
          <a:bodyPr wrap="square" rtlCol="0">
            <a:spAutoFit/>
          </a:bodyPr>
          <a:lstStyle/>
          <a:p>
            <a:r>
              <a:rPr lang="es-AR" sz="1600" b="1" dirty="0" smtClean="0">
                <a:solidFill>
                  <a:srgbClr val="00B050"/>
                </a:solidFill>
              </a:rPr>
              <a:t>Id del elemento en donde se insertara lo cargado</a:t>
            </a:r>
            <a:endParaRPr lang="es-AR" sz="1600" b="1" dirty="0">
              <a:solidFill>
                <a:srgbClr val="00B050"/>
              </a:solidFill>
            </a:endParaRPr>
          </a:p>
        </p:txBody>
      </p:sp>
    </p:spTree>
    <p:extLst>
      <p:ext uri="{BB962C8B-B14F-4D97-AF65-F5344CB8AC3E}">
        <p14:creationId xmlns:p14="http://schemas.microsoft.com/office/powerpoint/2010/main" val="289802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4465414"/>
          </a:xfrm>
        </p:spPr>
        <p:txBody>
          <a:bodyPr/>
          <a:lstStyle/>
          <a:p>
            <a:pPr>
              <a:buBlip>
                <a:blip r:embed="rId2"/>
              </a:buBlip>
            </a:pPr>
            <a:r>
              <a:rPr lang="es-MX" sz="2000" dirty="0" smtClean="0">
                <a:latin typeface="Arial" charset="0"/>
                <a:cs typeface="Arial" charset="0"/>
              </a:rPr>
              <a:t>Los datos deben ser enviados en la notación JSON.</a:t>
            </a:r>
          </a:p>
          <a:p>
            <a:pPr>
              <a:buBlip>
                <a:blip r:embed="rId2"/>
              </a:buBlip>
            </a:pPr>
            <a:endParaRPr lang="es-MX" sz="2000" dirty="0" smtClean="0">
              <a:latin typeface="Arial" charset="0"/>
              <a:cs typeface="Arial" charset="0"/>
            </a:endParaRPr>
          </a:p>
          <a:p>
            <a:pPr>
              <a:buBlip>
                <a:blip r:embed="rId2"/>
              </a:buBlip>
            </a:pPr>
            <a:endParaRPr lang="es-MX" sz="2000" dirty="0">
              <a:latin typeface="Arial" charset="0"/>
              <a:cs typeface="Arial" charset="0"/>
            </a:endParaRPr>
          </a:p>
          <a:p>
            <a:pPr marL="0" indent="0">
              <a:buNone/>
            </a:pPr>
            <a:r>
              <a:rPr lang="es-AR" sz="2000" dirty="0"/>
              <a:t>$.</a:t>
            </a:r>
            <a:r>
              <a:rPr lang="es-AR" sz="2000" b="1" dirty="0" err="1"/>
              <a:t>ajax</a:t>
            </a:r>
            <a:r>
              <a:rPr lang="es-AR" sz="2000" dirty="0"/>
              <a:t>({</a:t>
            </a:r>
          </a:p>
          <a:p>
            <a:pPr marL="400050" lvl="1" indent="0">
              <a:buNone/>
            </a:pPr>
            <a:r>
              <a:rPr lang="es-AR" sz="1600" dirty="0" err="1"/>
              <a:t>type</a:t>
            </a:r>
            <a:r>
              <a:rPr lang="es-AR" sz="1600" dirty="0"/>
              <a:t>: "GET",</a:t>
            </a:r>
          </a:p>
          <a:p>
            <a:pPr marL="400050" lvl="1" indent="0">
              <a:buNone/>
            </a:pPr>
            <a:r>
              <a:rPr lang="es-AR" sz="1600" dirty="0"/>
              <a:t>url: "</a:t>
            </a:r>
            <a:r>
              <a:rPr lang="es-AR" sz="1600" dirty="0" smtClean="0"/>
              <a:t>test.html",</a:t>
            </a:r>
          </a:p>
          <a:p>
            <a:pPr marL="400050" lvl="1" indent="0">
              <a:buNone/>
            </a:pPr>
            <a:r>
              <a:rPr lang="es-AR" sz="1600" dirty="0" err="1"/>
              <a:t>a</a:t>
            </a:r>
            <a:r>
              <a:rPr lang="es-AR" sz="1600" dirty="0" err="1" smtClean="0"/>
              <a:t>sync</a:t>
            </a:r>
            <a:r>
              <a:rPr lang="es-AR" sz="1600" dirty="0" smtClean="0"/>
              <a:t>: false,</a:t>
            </a:r>
          </a:p>
          <a:p>
            <a:pPr marL="400050" lvl="1" indent="0">
              <a:buNone/>
            </a:pPr>
            <a:r>
              <a:rPr lang="es-AR" sz="1600" dirty="0" smtClean="0">
                <a:solidFill>
                  <a:srgbClr val="7030A0"/>
                </a:solidFill>
              </a:rPr>
              <a:t>data: </a:t>
            </a:r>
            <a:r>
              <a:rPr lang="es-AR" sz="1600" i="1" dirty="0" smtClean="0">
                <a:solidFill>
                  <a:srgbClr val="7030A0"/>
                </a:solidFill>
              </a:rPr>
              <a:t>{ </a:t>
            </a:r>
          </a:p>
          <a:p>
            <a:pPr marL="400050" lvl="1" indent="0">
              <a:buNone/>
            </a:pPr>
            <a:r>
              <a:rPr lang="es-AR" sz="1600" i="1" dirty="0">
                <a:solidFill>
                  <a:srgbClr val="7030A0"/>
                </a:solidFill>
              </a:rPr>
              <a:t>	</a:t>
            </a:r>
            <a:r>
              <a:rPr lang="es-AR" sz="1600" i="1" dirty="0" smtClean="0">
                <a:solidFill>
                  <a:srgbClr val="7030A0"/>
                </a:solidFill>
              </a:rPr>
              <a:t>“</a:t>
            </a:r>
            <a:r>
              <a:rPr lang="es-AR" sz="1600" i="1" dirty="0" err="1" smtClean="0">
                <a:solidFill>
                  <a:srgbClr val="7030A0"/>
                </a:solidFill>
              </a:rPr>
              <a:t>idUsuario</a:t>
            </a:r>
            <a:r>
              <a:rPr lang="es-AR" sz="1600" i="1" dirty="0" smtClean="0">
                <a:solidFill>
                  <a:srgbClr val="7030A0"/>
                </a:solidFill>
              </a:rPr>
              <a:t>” : 40,</a:t>
            </a:r>
          </a:p>
          <a:p>
            <a:pPr marL="400050" lvl="1" indent="0">
              <a:buNone/>
            </a:pPr>
            <a:r>
              <a:rPr lang="es-AR" sz="1600" i="1" dirty="0">
                <a:solidFill>
                  <a:srgbClr val="7030A0"/>
                </a:solidFill>
              </a:rPr>
              <a:t>	</a:t>
            </a:r>
            <a:r>
              <a:rPr lang="es-AR" sz="1600" i="1" dirty="0" smtClean="0">
                <a:solidFill>
                  <a:srgbClr val="7030A0"/>
                </a:solidFill>
              </a:rPr>
              <a:t>“</a:t>
            </a:r>
            <a:r>
              <a:rPr lang="es-AR" sz="1600" i="1" dirty="0" err="1" smtClean="0">
                <a:solidFill>
                  <a:srgbClr val="7030A0"/>
                </a:solidFill>
              </a:rPr>
              <a:t>nombreUsuario</a:t>
            </a:r>
            <a:r>
              <a:rPr lang="es-AR" sz="1600" i="1" dirty="0" smtClean="0">
                <a:solidFill>
                  <a:srgbClr val="7030A0"/>
                </a:solidFill>
              </a:rPr>
              <a:t>”: Pepe</a:t>
            </a:r>
          </a:p>
          <a:p>
            <a:pPr marL="400050" lvl="1" indent="0">
              <a:buNone/>
            </a:pPr>
            <a:r>
              <a:rPr lang="es-AR" sz="1600" i="1" dirty="0">
                <a:solidFill>
                  <a:srgbClr val="7030A0"/>
                </a:solidFill>
              </a:rPr>
              <a:t>}</a:t>
            </a:r>
            <a:endParaRPr lang="es-AR" sz="1600" i="1" dirty="0" smtClean="0">
              <a:solidFill>
                <a:srgbClr val="7030A0"/>
              </a:solidFill>
            </a:endParaRPr>
          </a:p>
          <a:p>
            <a:pPr marL="0" indent="0">
              <a:buNone/>
            </a:pPr>
            <a:r>
              <a:rPr lang="es-AR" sz="2000" dirty="0" smtClean="0"/>
              <a:t>});</a:t>
            </a:r>
          </a:p>
          <a:p>
            <a:pPr>
              <a:buBlip>
                <a:blip r:embed="rId2"/>
              </a:buBlip>
            </a:pPr>
            <a:endParaRPr lang="es-MX" sz="2000" dirty="0" smtClean="0">
              <a:latin typeface="Arial" charset="0"/>
              <a:cs typeface="Arial" charset="0"/>
            </a:endParaRPr>
          </a:p>
          <a:p>
            <a:pPr marL="0" indent="0">
              <a:buNone/>
            </a:pPr>
            <a:endParaRPr lang="es-MX" sz="2000" dirty="0" smtClean="0">
              <a:latin typeface="Arial" charset="0"/>
              <a:cs typeface="Arial" charset="0"/>
            </a:endParaRPr>
          </a:p>
          <a:p>
            <a:pPr>
              <a:buBlip>
                <a:blip r:embed="rId2"/>
              </a:buBlip>
            </a:pPr>
            <a:endParaRPr lang="es-MX" sz="2000" b="1" dirty="0">
              <a:latin typeface="Arial" charset="0"/>
              <a:cs typeface="Arial" charset="0"/>
            </a:endParaRPr>
          </a:p>
          <a:p>
            <a:pPr>
              <a:buBlip>
                <a:blip r:embed="rId2"/>
              </a:buBlip>
            </a:pPr>
            <a:endParaRPr lang="es-MX" sz="1800" b="1" dirty="0" smtClean="0">
              <a:latin typeface="Arial" charset="0"/>
              <a:cs typeface="Arial" charset="0"/>
            </a:endParaRPr>
          </a:p>
          <a:p>
            <a:pPr lvl="1"/>
            <a:endParaRPr lang="es-MX" sz="1800" dirty="0" smtClean="0">
              <a:latin typeface="Arial" charset="0"/>
              <a:cs typeface="Arial" charset="0"/>
            </a:endParaRPr>
          </a:p>
          <a:p>
            <a:endParaRPr lang="es-MX" sz="2000" dirty="0" smtClean="0">
              <a:latin typeface="Arial" charset="0"/>
              <a:cs typeface="Arial" charset="0"/>
            </a:endParaRPr>
          </a:p>
          <a:p>
            <a:endParaRPr lang="es-MX" sz="20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Ajax</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52</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Rectángulo"/>
          <p:cNvSpPr/>
          <p:nvPr/>
        </p:nvSpPr>
        <p:spPr>
          <a:xfrm>
            <a:off x="827584" y="3690505"/>
            <a:ext cx="2952328" cy="118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uadroTexto"/>
          <p:cNvSpPr txBox="1"/>
          <p:nvPr/>
        </p:nvSpPr>
        <p:spPr>
          <a:xfrm>
            <a:off x="4067944" y="4115228"/>
            <a:ext cx="3384376" cy="338554"/>
          </a:xfrm>
          <a:prstGeom prst="rect">
            <a:avLst/>
          </a:prstGeom>
          <a:noFill/>
        </p:spPr>
        <p:txBody>
          <a:bodyPr wrap="square" rtlCol="0">
            <a:spAutoFit/>
          </a:bodyPr>
          <a:lstStyle/>
          <a:p>
            <a:r>
              <a:rPr lang="es-AR" sz="1600" b="1" dirty="0" smtClean="0">
                <a:solidFill>
                  <a:srgbClr val="7030A0"/>
                </a:solidFill>
              </a:rPr>
              <a:t>Objeto JSON</a:t>
            </a:r>
            <a:endParaRPr lang="es-AR" sz="1600" b="1" dirty="0">
              <a:solidFill>
                <a:srgbClr val="7030A0"/>
              </a:solidFill>
            </a:endParaRPr>
          </a:p>
        </p:txBody>
      </p:sp>
    </p:spTree>
    <p:extLst>
      <p:ext uri="{BB962C8B-B14F-4D97-AF65-F5344CB8AC3E}">
        <p14:creationId xmlns:p14="http://schemas.microsoft.com/office/powerpoint/2010/main" val="15480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407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Funciones comunes</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54</a:t>
            </a:fld>
            <a:endParaRPr lang="es-MX"/>
          </a:p>
        </p:txBody>
      </p:sp>
    </p:spTree>
    <p:extLst>
      <p:ext uri="{BB962C8B-B14F-4D97-AF65-F5344CB8AC3E}">
        <p14:creationId xmlns:p14="http://schemas.microsoft.com/office/powerpoint/2010/main" val="28004400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3385294"/>
          </a:xfrm>
        </p:spPr>
        <p:txBody>
          <a:bodyPr/>
          <a:lstStyle/>
          <a:p>
            <a:pPr>
              <a:buBlip>
                <a:blip r:embed="rId2"/>
              </a:buBlip>
            </a:pPr>
            <a:r>
              <a:rPr lang="es-MX" sz="2400" dirty="0" err="1" smtClean="0">
                <a:latin typeface="Arial" charset="0"/>
                <a:cs typeface="Arial" charset="0"/>
              </a:rPr>
              <a:t>jQuery</a:t>
            </a:r>
            <a:r>
              <a:rPr lang="es-MX" sz="2400" dirty="0" smtClean="0">
                <a:latin typeface="Arial" charset="0"/>
                <a:cs typeface="Arial" charset="0"/>
              </a:rPr>
              <a:t> provee una variedad de funciones que pueden resultar útiles:</a:t>
            </a:r>
          </a:p>
          <a:p>
            <a:pPr marL="0" indent="0">
              <a:buNone/>
            </a:pPr>
            <a:endParaRPr lang="es-MX" sz="2400" dirty="0" smtClean="0">
              <a:latin typeface="Arial" charset="0"/>
              <a:cs typeface="Arial" charset="0"/>
            </a:endParaRPr>
          </a:p>
          <a:p>
            <a:pPr marL="0" indent="0">
              <a:buNone/>
            </a:pPr>
            <a:r>
              <a:rPr lang="es-AR" sz="2400" u="sng" dirty="0">
                <a:solidFill>
                  <a:schemeClr val="tx2">
                    <a:lumMod val="75000"/>
                  </a:schemeClr>
                </a:solidFill>
              </a:rPr>
              <a:t>.</a:t>
            </a:r>
            <a:r>
              <a:rPr lang="es-AR" sz="2400" u="sng" dirty="0" err="1">
                <a:solidFill>
                  <a:schemeClr val="tx2">
                    <a:lumMod val="75000"/>
                  </a:schemeClr>
                </a:solidFill>
              </a:rPr>
              <a:t>css</a:t>
            </a:r>
            <a:r>
              <a:rPr lang="es-AR" sz="2400" u="sng" dirty="0">
                <a:solidFill>
                  <a:schemeClr val="tx2">
                    <a:lumMod val="75000"/>
                  </a:schemeClr>
                </a:solidFill>
              </a:rPr>
              <a:t>( </a:t>
            </a:r>
            <a:r>
              <a:rPr lang="es-AR" sz="2400" u="sng" dirty="0" err="1">
                <a:solidFill>
                  <a:schemeClr val="tx2">
                    <a:lumMod val="75000"/>
                  </a:schemeClr>
                </a:solidFill>
              </a:rPr>
              <a:t>propertyName</a:t>
            </a:r>
            <a:r>
              <a:rPr lang="es-AR" sz="2400" u="sng" dirty="0">
                <a:solidFill>
                  <a:schemeClr val="tx2">
                    <a:lumMod val="75000"/>
                  </a:schemeClr>
                </a:solidFill>
              </a:rPr>
              <a:t> </a:t>
            </a:r>
            <a:r>
              <a:rPr lang="es-AR" sz="2400" u="sng" dirty="0" smtClean="0">
                <a:solidFill>
                  <a:schemeClr val="tx2">
                    <a:lumMod val="75000"/>
                  </a:schemeClr>
                </a:solidFill>
              </a:rPr>
              <a:t>)</a:t>
            </a:r>
          </a:p>
          <a:p>
            <a:pPr marL="0" indent="0">
              <a:buNone/>
            </a:pPr>
            <a:r>
              <a:rPr lang="es-AR" sz="2400" u="sng" dirty="0">
                <a:solidFill>
                  <a:schemeClr val="tx2">
                    <a:lumMod val="75000"/>
                  </a:schemeClr>
                </a:solidFill>
              </a:rPr>
              <a:t>.</a:t>
            </a:r>
            <a:r>
              <a:rPr lang="es-AR" sz="2400" u="sng" dirty="0" err="1">
                <a:solidFill>
                  <a:schemeClr val="tx2">
                    <a:lumMod val="75000"/>
                  </a:schemeClr>
                </a:solidFill>
              </a:rPr>
              <a:t>css</a:t>
            </a:r>
            <a:r>
              <a:rPr lang="es-AR" sz="2400" u="sng" dirty="0">
                <a:solidFill>
                  <a:schemeClr val="tx2">
                    <a:lumMod val="75000"/>
                  </a:schemeClr>
                </a:solidFill>
              </a:rPr>
              <a:t>( </a:t>
            </a:r>
            <a:r>
              <a:rPr lang="es-AR" sz="2400" u="sng" dirty="0" err="1">
                <a:solidFill>
                  <a:schemeClr val="tx2">
                    <a:lumMod val="75000"/>
                  </a:schemeClr>
                </a:solidFill>
              </a:rPr>
              <a:t>propertyName</a:t>
            </a:r>
            <a:r>
              <a:rPr lang="es-AR" sz="2400" u="sng" dirty="0">
                <a:solidFill>
                  <a:schemeClr val="tx2">
                    <a:lumMod val="75000"/>
                  </a:schemeClr>
                </a:solidFill>
              </a:rPr>
              <a:t>, </a:t>
            </a:r>
            <a:r>
              <a:rPr lang="es-AR" sz="2400" u="sng" dirty="0" err="1">
                <a:solidFill>
                  <a:schemeClr val="tx2">
                    <a:lumMod val="75000"/>
                  </a:schemeClr>
                </a:solidFill>
              </a:rPr>
              <a:t>value</a:t>
            </a:r>
            <a:r>
              <a:rPr lang="es-AR" sz="2400" u="sng" dirty="0">
                <a:solidFill>
                  <a:schemeClr val="tx2">
                    <a:lumMod val="75000"/>
                  </a:schemeClr>
                </a:solidFill>
              </a:rPr>
              <a:t> </a:t>
            </a:r>
            <a:r>
              <a:rPr lang="es-AR" sz="2400" u="sng" dirty="0" smtClean="0">
                <a:solidFill>
                  <a:schemeClr val="tx2">
                    <a:lumMod val="75000"/>
                  </a:schemeClr>
                </a:solidFill>
              </a:rPr>
              <a:t>)</a:t>
            </a:r>
          </a:p>
          <a:p>
            <a:pPr marL="0" indent="0">
              <a:buNone/>
            </a:pPr>
            <a:endParaRPr lang="es-MX" sz="2400" dirty="0" smtClean="0">
              <a:latin typeface="Arial" charset="0"/>
              <a:cs typeface="Arial" charset="0"/>
            </a:endParaRPr>
          </a:p>
          <a:p>
            <a:pPr marL="0" indent="0">
              <a:buNone/>
            </a:pPr>
            <a:r>
              <a:rPr lang="es-MX" sz="2400" dirty="0" smtClean="0">
                <a:latin typeface="Arial" charset="0"/>
                <a:cs typeface="Arial" charset="0"/>
              </a:rPr>
              <a:t>Permite obtener o asignar, respectivamente el valor de una propiedad de CSS del elemento en cuestión</a:t>
            </a:r>
            <a:endParaRPr lang="es-MX" sz="2000" dirty="0" smtClean="0">
              <a:latin typeface="Arial" charset="0"/>
              <a:cs typeface="Arial" charset="0"/>
            </a:endParaRP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55</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683568" y="5301208"/>
            <a:ext cx="3637534" cy="400110"/>
          </a:xfrm>
          <a:prstGeom prst="rect">
            <a:avLst/>
          </a:prstGeom>
          <a:noFill/>
          <a:ln w="38100">
            <a:solidFill>
              <a:schemeClr val="tx1"/>
            </a:solidFill>
          </a:ln>
        </p:spPr>
        <p:txBody>
          <a:bodyPr wrap="none" rtlCol="0">
            <a:spAutoFit/>
          </a:bodyPr>
          <a:lstStyle/>
          <a:p>
            <a:r>
              <a:rPr lang="es-AR" sz="2000" dirty="0"/>
              <a:t>$(“div”).</a:t>
            </a:r>
            <a:r>
              <a:rPr lang="es-AR" sz="2000" dirty="0" err="1"/>
              <a:t>css</a:t>
            </a:r>
            <a:r>
              <a:rPr lang="es-AR" sz="2000" dirty="0"/>
              <a:t>( "</a:t>
            </a:r>
            <a:r>
              <a:rPr lang="es-AR" sz="2000" dirty="0" err="1"/>
              <a:t>width</a:t>
            </a:r>
            <a:r>
              <a:rPr lang="es-AR" sz="2000" dirty="0"/>
              <a:t>", "200px" </a:t>
            </a:r>
            <a:r>
              <a:rPr lang="es-AR" sz="2000" dirty="0" smtClean="0"/>
              <a:t>);</a:t>
            </a:r>
            <a:endParaRPr lang="es-MX" sz="2000" b="1" dirty="0">
              <a:cs typeface="Arial" charset="0"/>
            </a:endParaRPr>
          </a:p>
        </p:txBody>
      </p:sp>
    </p:spTree>
    <p:extLst>
      <p:ext uri="{BB962C8B-B14F-4D97-AF65-F5344CB8AC3E}">
        <p14:creationId xmlns:p14="http://schemas.microsoft.com/office/powerpoint/2010/main" val="3966119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u="sng" dirty="0">
                <a:solidFill>
                  <a:schemeClr val="tx2">
                    <a:lumMod val="75000"/>
                  </a:schemeClr>
                </a:solidFill>
              </a:rPr>
              <a:t>.val</a:t>
            </a:r>
            <a:r>
              <a:rPr lang="es-AR" sz="2400" u="sng" dirty="0" smtClean="0">
                <a:solidFill>
                  <a:schemeClr val="tx2">
                    <a:lumMod val="75000"/>
                  </a:schemeClr>
                </a:solidFill>
              </a:rPr>
              <a:t>()</a:t>
            </a:r>
          </a:p>
          <a:p>
            <a:pPr marL="57150" indent="0">
              <a:buNone/>
            </a:pPr>
            <a:r>
              <a:rPr lang="es-AR" sz="2400" u="sng" dirty="0">
                <a:solidFill>
                  <a:schemeClr val="tx2">
                    <a:lumMod val="75000"/>
                  </a:schemeClr>
                </a:solidFill>
              </a:rPr>
              <a:t>.val( </a:t>
            </a:r>
            <a:r>
              <a:rPr lang="es-AR" sz="2400" u="sng" dirty="0" err="1">
                <a:solidFill>
                  <a:schemeClr val="tx2">
                    <a:lumMod val="75000"/>
                  </a:schemeClr>
                </a:solidFill>
              </a:rPr>
              <a:t>value</a:t>
            </a:r>
            <a:r>
              <a:rPr lang="es-AR" sz="2400" u="sng" dirty="0">
                <a:solidFill>
                  <a:schemeClr val="tx2">
                    <a:lumMod val="75000"/>
                  </a:schemeClr>
                </a:solidFill>
              </a:rPr>
              <a:t> </a:t>
            </a:r>
            <a:r>
              <a:rPr lang="es-AR" sz="2400" u="sng" dirty="0" smtClean="0">
                <a:solidFill>
                  <a:schemeClr val="tx2">
                    <a:lumMod val="75000"/>
                  </a:schemeClr>
                </a:solidFill>
              </a:rPr>
              <a:t>)</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obtener o asignar, respectivamente, un valor a un elemento de formulario</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56</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611560" y="4197647"/>
            <a:ext cx="5442067" cy="1200329"/>
          </a:xfrm>
          <a:prstGeom prst="rect">
            <a:avLst/>
          </a:prstGeom>
          <a:noFill/>
          <a:ln w="38100">
            <a:solidFill>
              <a:schemeClr val="tx1"/>
            </a:solidFill>
          </a:ln>
        </p:spPr>
        <p:txBody>
          <a:bodyPr wrap="none" rtlCol="0">
            <a:spAutoFit/>
          </a:bodyPr>
          <a:lstStyle/>
          <a:p>
            <a:r>
              <a:rPr lang="es-AR" sz="2400" dirty="0" err="1" smtClean="0"/>
              <a:t>var</a:t>
            </a:r>
            <a:r>
              <a:rPr lang="es-AR" sz="2400" dirty="0" smtClean="0"/>
              <a:t> </a:t>
            </a:r>
            <a:r>
              <a:rPr lang="es-AR" sz="2400" dirty="0" err="1"/>
              <a:t>text</a:t>
            </a:r>
            <a:r>
              <a:rPr lang="es-AR" sz="2400" dirty="0"/>
              <a:t> = $("</a:t>
            </a:r>
            <a:r>
              <a:rPr lang="es-AR" sz="2400" dirty="0" err="1"/>
              <a:t>input#cajaDeTexto</a:t>
            </a:r>
            <a:r>
              <a:rPr lang="es-AR" sz="2400" dirty="0"/>
              <a:t>").val();</a:t>
            </a:r>
          </a:p>
          <a:p>
            <a:r>
              <a:rPr lang="es-AR" sz="2400" dirty="0" err="1" smtClean="0"/>
              <a:t>text</a:t>
            </a:r>
            <a:r>
              <a:rPr lang="es-AR" sz="2400" dirty="0" smtClean="0"/>
              <a:t> </a:t>
            </a:r>
            <a:r>
              <a:rPr lang="es-AR" sz="2400" dirty="0"/>
              <a:t>+= " Texto";</a:t>
            </a:r>
          </a:p>
          <a:p>
            <a:r>
              <a:rPr lang="es-AR" sz="2400" dirty="0" smtClean="0"/>
              <a:t>$("</a:t>
            </a:r>
            <a:r>
              <a:rPr lang="es-AR" sz="2400" dirty="0" err="1"/>
              <a:t>input#cajaDeTexto</a:t>
            </a:r>
            <a:r>
              <a:rPr lang="es-AR" sz="2400" dirty="0"/>
              <a:t>").val(</a:t>
            </a:r>
            <a:r>
              <a:rPr lang="es-AR" sz="2400" dirty="0" err="1"/>
              <a:t>text</a:t>
            </a:r>
            <a:r>
              <a:rPr lang="es-AR" sz="2400" dirty="0"/>
              <a:t>);</a:t>
            </a:r>
          </a:p>
        </p:txBody>
      </p:sp>
    </p:spTree>
    <p:extLst>
      <p:ext uri="{BB962C8B-B14F-4D97-AF65-F5344CB8AC3E}">
        <p14:creationId xmlns:p14="http://schemas.microsoft.com/office/powerpoint/2010/main" val="5318540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dirty="0">
                <a:solidFill>
                  <a:schemeClr val="tx2">
                    <a:lumMod val="75000"/>
                  </a:schemeClr>
                </a:solidFill>
              </a:rPr>
              <a:t>.</a:t>
            </a:r>
            <a:r>
              <a:rPr lang="es-AR" sz="2400" dirty="0" err="1">
                <a:solidFill>
                  <a:schemeClr val="tx2">
                    <a:lumMod val="75000"/>
                  </a:schemeClr>
                </a:solidFill>
              </a:rPr>
              <a:t>html</a:t>
            </a:r>
            <a:r>
              <a:rPr lang="es-AR" sz="2400" dirty="0" smtClean="0">
                <a:solidFill>
                  <a:schemeClr val="tx2">
                    <a:lumMod val="75000"/>
                  </a:schemeClr>
                </a:solidFill>
              </a:rPr>
              <a:t>()</a:t>
            </a:r>
          </a:p>
          <a:p>
            <a:pPr marL="57150" indent="0">
              <a:buNone/>
            </a:pPr>
            <a:r>
              <a:rPr lang="es-AR" sz="2400" dirty="0">
                <a:solidFill>
                  <a:schemeClr val="tx2">
                    <a:lumMod val="75000"/>
                  </a:schemeClr>
                </a:solidFill>
              </a:rPr>
              <a:t>.</a:t>
            </a:r>
            <a:r>
              <a:rPr lang="es-AR" sz="2400" dirty="0" err="1">
                <a:solidFill>
                  <a:schemeClr val="tx2">
                    <a:lumMod val="75000"/>
                  </a:schemeClr>
                </a:solidFill>
              </a:rPr>
              <a:t>html</a:t>
            </a:r>
            <a:r>
              <a:rPr lang="es-AR" sz="2400" dirty="0">
                <a:solidFill>
                  <a:schemeClr val="tx2">
                    <a:lumMod val="75000"/>
                  </a:schemeClr>
                </a:solidFill>
              </a:rPr>
              <a:t>( </a:t>
            </a:r>
            <a:r>
              <a:rPr lang="es-AR" sz="2400" dirty="0" err="1">
                <a:solidFill>
                  <a:schemeClr val="tx2">
                    <a:lumMod val="75000"/>
                  </a:schemeClr>
                </a:solidFill>
              </a:rPr>
              <a:t>htmlString</a:t>
            </a:r>
            <a:r>
              <a:rPr lang="es-AR" sz="2400" dirty="0">
                <a:solidFill>
                  <a:schemeClr val="tx2">
                    <a:lumMod val="75000"/>
                  </a:schemeClr>
                </a:solidFill>
              </a:rPr>
              <a:t> </a:t>
            </a:r>
            <a:r>
              <a:rPr lang="es-AR" sz="2400" dirty="0" smtClean="0">
                <a:solidFill>
                  <a:schemeClr val="tx2">
                    <a:lumMod val="75000"/>
                  </a:schemeClr>
                </a:solidFill>
              </a:rPr>
              <a:t>)</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obtener o asignar, respectivamente, el código HTML de un elemento de la página</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57</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611560" y="4197647"/>
            <a:ext cx="7582525" cy="830997"/>
          </a:xfrm>
          <a:prstGeom prst="rect">
            <a:avLst/>
          </a:prstGeom>
          <a:noFill/>
          <a:ln w="38100">
            <a:solidFill>
              <a:schemeClr val="tx1"/>
            </a:solidFill>
          </a:ln>
        </p:spPr>
        <p:txBody>
          <a:bodyPr wrap="none" rtlCol="0">
            <a:spAutoFit/>
          </a:bodyPr>
          <a:lstStyle/>
          <a:p>
            <a:r>
              <a:rPr lang="es-AR" sz="2400" dirty="0" smtClean="0"/>
              <a:t>$(“</a:t>
            </a:r>
            <a:r>
              <a:rPr lang="es-AR" sz="2400" dirty="0" err="1" smtClean="0"/>
              <a:t>div#contenedor</a:t>
            </a:r>
            <a:r>
              <a:rPr lang="es-AR" sz="2400" dirty="0" smtClean="0"/>
              <a:t>”).</a:t>
            </a:r>
            <a:r>
              <a:rPr lang="es-AR" sz="2400" dirty="0" err="1" smtClean="0"/>
              <a:t>html</a:t>
            </a:r>
            <a:r>
              <a:rPr lang="es-AR" sz="2400" dirty="0" smtClean="0"/>
              <a:t>(“&lt;</a:t>
            </a:r>
            <a:r>
              <a:rPr lang="es-AR" sz="2400" dirty="0" err="1" smtClean="0"/>
              <a:t>span</a:t>
            </a:r>
            <a:r>
              <a:rPr lang="es-AR" sz="2400" dirty="0" smtClean="0"/>
              <a:t>&gt;Contenido&lt;/</a:t>
            </a:r>
            <a:r>
              <a:rPr lang="es-AR" sz="2400" dirty="0" err="1" smtClean="0"/>
              <a:t>span</a:t>
            </a:r>
            <a:r>
              <a:rPr lang="es-AR" sz="2400" dirty="0" smtClean="0"/>
              <a:t>&gt;”);</a:t>
            </a:r>
          </a:p>
          <a:p>
            <a:endParaRPr lang="es-AR" sz="2400" dirty="0"/>
          </a:p>
        </p:txBody>
      </p:sp>
    </p:spTree>
    <p:extLst>
      <p:ext uri="{BB962C8B-B14F-4D97-AF65-F5344CB8AC3E}">
        <p14:creationId xmlns:p14="http://schemas.microsoft.com/office/powerpoint/2010/main" val="33011801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text</a:t>
            </a:r>
            <a:r>
              <a:rPr lang="es-AR" sz="2400" dirty="0" smtClean="0">
                <a:solidFill>
                  <a:schemeClr val="tx2">
                    <a:lumMod val="75000"/>
                  </a:schemeClr>
                </a:solidFill>
              </a:rPr>
              <a:t>()</a:t>
            </a:r>
          </a:p>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text</a:t>
            </a:r>
            <a:r>
              <a:rPr lang="es-AR" sz="2400" dirty="0" smtClean="0">
                <a:solidFill>
                  <a:schemeClr val="tx2">
                    <a:lumMod val="75000"/>
                  </a:schemeClr>
                </a:solidFill>
              </a:rPr>
              <a:t>( </a:t>
            </a:r>
            <a:r>
              <a:rPr lang="es-AR" sz="2400" dirty="0" err="1" smtClean="0">
                <a:solidFill>
                  <a:schemeClr val="tx2">
                    <a:lumMod val="75000"/>
                  </a:schemeClr>
                </a:solidFill>
              </a:rPr>
              <a:t>textString</a:t>
            </a:r>
            <a:r>
              <a:rPr lang="es-AR" sz="2400" dirty="0" smtClean="0">
                <a:solidFill>
                  <a:schemeClr val="tx2">
                    <a:lumMod val="75000"/>
                  </a:schemeClr>
                </a:solidFill>
              </a:rPr>
              <a:t> )</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obtener o asignar el texto que es contenido por un elemento de la página</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58</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3" name="2 CuadroTexto"/>
          <p:cNvSpPr txBox="1"/>
          <p:nvPr/>
        </p:nvSpPr>
        <p:spPr>
          <a:xfrm>
            <a:off x="1691680" y="4335487"/>
            <a:ext cx="6192688" cy="461665"/>
          </a:xfrm>
          <a:prstGeom prst="rect">
            <a:avLst/>
          </a:prstGeom>
          <a:noFill/>
          <a:ln w="38100">
            <a:solidFill>
              <a:schemeClr val="tx1"/>
            </a:solidFill>
          </a:ln>
        </p:spPr>
        <p:txBody>
          <a:bodyPr wrap="square" rtlCol="0">
            <a:spAutoFit/>
          </a:bodyPr>
          <a:lstStyle/>
          <a:p>
            <a:r>
              <a:rPr lang="es-AR" sz="2400" dirty="0" smtClean="0">
                <a:solidFill>
                  <a:srgbClr val="FF0000"/>
                </a:solidFill>
              </a:rPr>
              <a:t>Notar la diferencia entre el .</a:t>
            </a:r>
            <a:r>
              <a:rPr lang="es-AR" sz="2400" dirty="0" err="1" smtClean="0">
                <a:solidFill>
                  <a:srgbClr val="FF0000"/>
                </a:solidFill>
              </a:rPr>
              <a:t>text</a:t>
            </a:r>
            <a:r>
              <a:rPr lang="es-AR" sz="2400" dirty="0" smtClean="0">
                <a:solidFill>
                  <a:srgbClr val="FF0000"/>
                </a:solidFill>
              </a:rPr>
              <a:t>() y el .</a:t>
            </a:r>
            <a:r>
              <a:rPr lang="es-AR" sz="2400" dirty="0" err="1" smtClean="0">
                <a:solidFill>
                  <a:srgbClr val="FF0000"/>
                </a:solidFill>
              </a:rPr>
              <a:t>html</a:t>
            </a:r>
            <a:r>
              <a:rPr lang="es-AR" sz="2400" dirty="0" smtClean="0">
                <a:solidFill>
                  <a:srgbClr val="FF0000"/>
                </a:solidFill>
              </a:rPr>
              <a:t>()</a:t>
            </a:r>
          </a:p>
        </p:txBody>
      </p:sp>
    </p:spTree>
    <p:extLst>
      <p:ext uri="{BB962C8B-B14F-4D97-AF65-F5344CB8AC3E}">
        <p14:creationId xmlns:p14="http://schemas.microsoft.com/office/powerpoint/2010/main" val="34882450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prev</a:t>
            </a:r>
            <a:r>
              <a:rPr lang="es-AR" sz="2400" dirty="0" smtClean="0">
                <a:solidFill>
                  <a:schemeClr val="tx2">
                    <a:lumMod val="75000"/>
                  </a:schemeClr>
                </a:solidFill>
              </a:rPr>
              <a:t>()</a:t>
            </a:r>
          </a:p>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next</a:t>
            </a:r>
            <a:r>
              <a:rPr lang="es-AR" sz="2400" dirty="0" smtClean="0">
                <a:solidFill>
                  <a:schemeClr val="tx2">
                    <a:lumMod val="75000"/>
                  </a:schemeClr>
                </a:solidFill>
              </a:rPr>
              <a:t>()</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obtener un elemento hermano que se encuentre en una posición anterior o posterior</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59</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8" name="7 Rectángulo"/>
          <p:cNvSpPr/>
          <p:nvPr/>
        </p:nvSpPr>
        <p:spPr>
          <a:xfrm>
            <a:off x="5364088" y="4005064"/>
            <a:ext cx="3384376"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5652120" y="4530774"/>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5315329" y="366651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1" name="10 CuadroTexto"/>
          <p:cNvSpPr txBox="1"/>
          <p:nvPr/>
        </p:nvSpPr>
        <p:spPr>
          <a:xfrm>
            <a:off x="5646935" y="4196367"/>
            <a:ext cx="2332690" cy="276999"/>
          </a:xfrm>
          <a:prstGeom prst="rect">
            <a:avLst/>
          </a:prstGeom>
          <a:noFill/>
        </p:spPr>
        <p:txBody>
          <a:bodyPr wrap="none" rtlCol="0">
            <a:spAutoFit/>
          </a:bodyPr>
          <a:lstStyle/>
          <a:p>
            <a:r>
              <a:rPr lang="es-AR" sz="1200" b="1" dirty="0" smtClean="0">
                <a:solidFill>
                  <a:schemeClr val="tx1">
                    <a:lumMod val="50000"/>
                  </a:schemeClr>
                </a:solidFill>
              </a:rPr>
              <a:t>&lt;div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claseElemento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2" name="11 Rectángulo"/>
          <p:cNvSpPr/>
          <p:nvPr/>
        </p:nvSpPr>
        <p:spPr>
          <a:xfrm>
            <a:off x="5652120" y="5498246"/>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uadroTexto"/>
          <p:cNvSpPr txBox="1"/>
          <p:nvPr/>
        </p:nvSpPr>
        <p:spPr>
          <a:xfrm>
            <a:off x="5646935" y="5163839"/>
            <a:ext cx="587020" cy="276999"/>
          </a:xfrm>
          <a:prstGeom prst="rect">
            <a:avLst/>
          </a:prstGeom>
          <a:noFill/>
        </p:spPr>
        <p:txBody>
          <a:bodyPr wrap="none" rtlCol="0">
            <a:spAutoFit/>
          </a:bodyPr>
          <a:lstStyle/>
          <a:p>
            <a:r>
              <a:rPr lang="es-AR" sz="1200" b="1" dirty="0" smtClean="0">
                <a:solidFill>
                  <a:schemeClr val="tx1">
                    <a:lumMod val="50000"/>
                  </a:schemeClr>
                </a:solidFill>
              </a:rPr>
              <a:t>&lt;div&gt;</a:t>
            </a:r>
            <a:endParaRPr lang="es-AR" sz="1200" b="1" dirty="0">
              <a:solidFill>
                <a:schemeClr val="tx1">
                  <a:lumMod val="50000"/>
                </a:schemeClr>
              </a:solidFill>
            </a:endParaRPr>
          </a:p>
        </p:txBody>
      </p:sp>
      <p:sp>
        <p:nvSpPr>
          <p:cNvPr id="5" name="4 CuadroTexto"/>
          <p:cNvSpPr txBox="1"/>
          <p:nvPr/>
        </p:nvSpPr>
        <p:spPr>
          <a:xfrm>
            <a:off x="971600" y="5157192"/>
            <a:ext cx="3211135" cy="369332"/>
          </a:xfrm>
          <a:prstGeom prst="rect">
            <a:avLst/>
          </a:prstGeom>
          <a:noFill/>
        </p:spPr>
        <p:txBody>
          <a:bodyPr wrap="none" rtlCol="0">
            <a:spAutoFit/>
          </a:bodyPr>
          <a:lstStyle/>
          <a:p>
            <a:r>
              <a:rPr lang="es-AR" b="1" dirty="0" smtClean="0"/>
              <a:t>$(“.</a:t>
            </a:r>
            <a:r>
              <a:rPr lang="es-AR" b="1" dirty="0" err="1" smtClean="0"/>
              <a:t>claseElemento</a:t>
            </a:r>
            <a:r>
              <a:rPr lang="es-AR" b="1" dirty="0" smtClean="0"/>
              <a:t>”).</a:t>
            </a:r>
            <a:r>
              <a:rPr lang="es-AR" b="1" dirty="0" err="1" smtClean="0"/>
              <a:t>next</a:t>
            </a:r>
            <a:r>
              <a:rPr lang="es-AR" b="1" dirty="0" smtClean="0"/>
              <a:t>();</a:t>
            </a:r>
            <a:endParaRPr lang="es-AR" b="1" dirty="0"/>
          </a:p>
        </p:txBody>
      </p:sp>
    </p:spTree>
    <p:extLst>
      <p:ext uri="{BB962C8B-B14F-4D97-AF65-F5344CB8AC3E}">
        <p14:creationId xmlns:p14="http://schemas.microsoft.com/office/powerpoint/2010/main" val="3775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12"/>
                                        </p:tgtEl>
                                        <p:attrNameLst>
                                          <p:attrName>fillcolor</p:attrName>
                                        </p:attrNameLst>
                                      </p:cBhvr>
                                      <p:to>
                                        <a:srgbClr val="C3D69B"/>
                                      </p:to>
                                    </p:animClr>
                                    <p:set>
                                      <p:cBhvr>
                                        <p:cTn id="12" dur="500" fill="hold"/>
                                        <p:tgtEl>
                                          <p:spTgt spid="12"/>
                                        </p:tgtEl>
                                        <p:attrNameLst>
                                          <p:attrName>fill.type</p:attrName>
                                        </p:attrNameLst>
                                      </p:cBhvr>
                                      <p:to>
                                        <p:strVal val="solid"/>
                                      </p:to>
                                    </p:set>
                                    <p:set>
                                      <p:cBhvr>
                                        <p:cTn id="13"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6</a:t>
            </a:fld>
            <a:endParaRPr lang="es-MX"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956" y="1336683"/>
            <a:ext cx="25146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D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112" y="2792757"/>
            <a:ext cx="5954783" cy="328791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4"/>
          <p:cNvSpPr txBox="1">
            <a:spLocks/>
          </p:cNvSpPr>
          <p:nvPr/>
        </p:nvSpPr>
        <p:spPr bwMode="auto">
          <a:xfrm>
            <a:off x="459472" y="562856"/>
            <a:ext cx="7194430" cy="8493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s-AR" b="0" dirty="0" smtClean="0">
                <a:latin typeface="Arial" charset="0"/>
                <a:cs typeface="Arial" charset="0"/>
              </a:rPr>
              <a:t>Ejemplo</a:t>
            </a:r>
            <a:r>
              <a:rPr lang="es-MX" b="0" dirty="0" smtClean="0">
                <a:latin typeface="Arial" charset="0"/>
                <a:cs typeface="Arial" charset="0"/>
              </a:rPr>
              <a:t>.</a:t>
            </a:r>
            <a:endParaRPr lang="es-MX" b="0" dirty="0">
              <a:latin typeface="Arial" charset="0"/>
              <a:cs typeface="Arial" charset="0"/>
            </a:endParaRPr>
          </a:p>
        </p:txBody>
      </p:sp>
      <p:sp>
        <p:nvSpPr>
          <p:cNvPr id="9"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El DOM (</a:t>
            </a:r>
            <a:r>
              <a:rPr lang="es-MX" sz="3200" dirty="0" err="1" smtClean="0">
                <a:solidFill>
                  <a:schemeClr val="accent1"/>
                </a:solidFill>
                <a:latin typeface="Arial" charset="0"/>
                <a:cs typeface="Arial" charset="0"/>
              </a:rPr>
              <a:t>Document</a:t>
            </a:r>
            <a:r>
              <a:rPr lang="es-MX" sz="3200" dirty="0" smtClean="0">
                <a:solidFill>
                  <a:schemeClr val="accent1"/>
                </a:solidFill>
                <a:latin typeface="Arial" charset="0"/>
                <a:cs typeface="Arial" charset="0"/>
              </a:rPr>
              <a:t> </a:t>
            </a:r>
            <a:r>
              <a:rPr lang="es-MX" sz="3200" dirty="0" err="1" smtClean="0">
                <a:solidFill>
                  <a:schemeClr val="accent1"/>
                </a:solidFill>
                <a:latin typeface="Arial" charset="0"/>
                <a:cs typeface="Arial" charset="0"/>
              </a:rPr>
              <a:t>Object</a:t>
            </a:r>
            <a:r>
              <a:rPr lang="es-MX" sz="3200" dirty="0" smtClean="0">
                <a:solidFill>
                  <a:schemeClr val="accent1"/>
                </a:solidFill>
                <a:latin typeface="Arial" charset="0"/>
                <a:cs typeface="Arial" charset="0"/>
              </a:rPr>
              <a:t> Model)</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90776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hide</a:t>
            </a:r>
            <a:r>
              <a:rPr lang="es-AR" sz="2400" dirty="0" smtClean="0">
                <a:solidFill>
                  <a:schemeClr val="tx2">
                    <a:lumMod val="75000"/>
                  </a:schemeClr>
                </a:solidFill>
              </a:rPr>
              <a:t>()</a:t>
            </a:r>
          </a:p>
          <a:p>
            <a:pPr marL="57150" indent="0">
              <a:buNone/>
            </a:pPr>
            <a:r>
              <a:rPr lang="es-AR" sz="2400" dirty="0" smtClean="0">
                <a:solidFill>
                  <a:schemeClr val="tx2">
                    <a:lumMod val="75000"/>
                  </a:schemeClr>
                </a:solidFill>
              </a:rPr>
              <a:t>.show()</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ocultar o mostrar un elemento</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60</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8" name="7 Rectángulo"/>
          <p:cNvSpPr/>
          <p:nvPr/>
        </p:nvSpPr>
        <p:spPr>
          <a:xfrm>
            <a:off x="5364088" y="4005064"/>
            <a:ext cx="3384376"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5652120" y="4530774"/>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5315329" y="366651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1" name="10 CuadroTexto"/>
          <p:cNvSpPr txBox="1"/>
          <p:nvPr/>
        </p:nvSpPr>
        <p:spPr>
          <a:xfrm>
            <a:off x="5646935" y="4196367"/>
            <a:ext cx="2332690" cy="276999"/>
          </a:xfrm>
          <a:prstGeom prst="rect">
            <a:avLst/>
          </a:prstGeom>
          <a:noFill/>
        </p:spPr>
        <p:txBody>
          <a:bodyPr wrap="none" rtlCol="0">
            <a:spAutoFit/>
          </a:bodyPr>
          <a:lstStyle/>
          <a:p>
            <a:r>
              <a:rPr lang="es-AR" sz="1200" b="1" dirty="0" smtClean="0"/>
              <a:t>&lt;div </a:t>
            </a:r>
            <a:r>
              <a:rPr lang="es-AR" sz="1200" b="1" dirty="0" err="1" smtClean="0"/>
              <a:t>class</a:t>
            </a:r>
            <a:r>
              <a:rPr lang="es-AR" sz="1200" b="1" dirty="0" smtClean="0"/>
              <a:t>=“</a:t>
            </a:r>
            <a:r>
              <a:rPr lang="es-AR" sz="1200" b="1" dirty="0" err="1" smtClean="0"/>
              <a:t>claseElemento</a:t>
            </a:r>
            <a:r>
              <a:rPr lang="es-AR" sz="1200" b="1" dirty="0" smtClean="0"/>
              <a:t>”&gt;</a:t>
            </a:r>
            <a:endParaRPr lang="es-AR" sz="1200" b="1" dirty="0"/>
          </a:p>
        </p:txBody>
      </p:sp>
      <p:sp>
        <p:nvSpPr>
          <p:cNvPr id="12" name="11 Rectángulo"/>
          <p:cNvSpPr/>
          <p:nvPr/>
        </p:nvSpPr>
        <p:spPr>
          <a:xfrm>
            <a:off x="5652120" y="5498246"/>
            <a:ext cx="2880320" cy="4824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uadroTexto"/>
          <p:cNvSpPr txBox="1"/>
          <p:nvPr/>
        </p:nvSpPr>
        <p:spPr>
          <a:xfrm>
            <a:off x="5646935" y="5163839"/>
            <a:ext cx="1951175" cy="276999"/>
          </a:xfrm>
          <a:prstGeom prst="rect">
            <a:avLst/>
          </a:prstGeom>
          <a:noFill/>
          <a:ln>
            <a:solidFill>
              <a:schemeClr val="bg1"/>
            </a:solidFill>
          </a:ln>
        </p:spPr>
        <p:txBody>
          <a:bodyPr wrap="none" rtlCol="0">
            <a:spAutoFit/>
          </a:bodyPr>
          <a:lstStyle/>
          <a:p>
            <a:r>
              <a:rPr lang="es-AR" sz="1200" b="1" dirty="0" smtClean="0">
                <a:solidFill>
                  <a:schemeClr val="bg1"/>
                </a:solidFill>
              </a:rPr>
              <a:t>&lt;div </a:t>
            </a:r>
            <a:r>
              <a:rPr lang="es-AR" sz="1200" b="1" dirty="0">
                <a:solidFill>
                  <a:schemeClr val="bg1"/>
                </a:solidFill>
              </a:rPr>
              <a:t>id=“</a:t>
            </a:r>
            <a:r>
              <a:rPr lang="es-AR" sz="1200" b="1" dirty="0" err="1" smtClean="0">
                <a:solidFill>
                  <a:schemeClr val="bg1"/>
                </a:solidFill>
              </a:rPr>
              <a:t>datosCliente</a:t>
            </a:r>
            <a:r>
              <a:rPr lang="es-AR" sz="1200" b="1" dirty="0">
                <a:solidFill>
                  <a:schemeClr val="bg1"/>
                </a:solidFill>
              </a:rPr>
              <a:t>”</a:t>
            </a:r>
            <a:r>
              <a:rPr lang="es-AR" sz="1200" b="1" dirty="0" smtClean="0">
                <a:solidFill>
                  <a:schemeClr val="bg1"/>
                </a:solidFill>
              </a:rPr>
              <a:t>&gt;</a:t>
            </a:r>
            <a:endParaRPr lang="es-AR" sz="1200" b="1" dirty="0">
              <a:solidFill>
                <a:schemeClr val="bg1"/>
              </a:solidFill>
            </a:endParaRPr>
          </a:p>
        </p:txBody>
      </p:sp>
      <p:sp>
        <p:nvSpPr>
          <p:cNvPr id="5" name="4 CuadroTexto"/>
          <p:cNvSpPr txBox="1"/>
          <p:nvPr/>
        </p:nvSpPr>
        <p:spPr>
          <a:xfrm>
            <a:off x="980049" y="4530774"/>
            <a:ext cx="3211135" cy="369332"/>
          </a:xfrm>
          <a:prstGeom prst="rect">
            <a:avLst/>
          </a:prstGeom>
          <a:noFill/>
        </p:spPr>
        <p:txBody>
          <a:bodyPr wrap="none" rtlCol="0">
            <a:spAutoFit/>
          </a:bodyPr>
          <a:lstStyle/>
          <a:p>
            <a:r>
              <a:rPr lang="es-AR" b="1" dirty="0" smtClean="0"/>
              <a:t>$(“.</a:t>
            </a:r>
            <a:r>
              <a:rPr lang="es-AR" b="1" dirty="0" err="1" smtClean="0"/>
              <a:t>claseElemento</a:t>
            </a:r>
            <a:r>
              <a:rPr lang="es-AR" b="1" dirty="0" smtClean="0"/>
              <a:t>”).</a:t>
            </a:r>
            <a:r>
              <a:rPr lang="es-AR" b="1" dirty="0" err="1" smtClean="0"/>
              <a:t>hide</a:t>
            </a:r>
            <a:r>
              <a:rPr lang="es-AR" b="1" dirty="0" smtClean="0"/>
              <a:t>();</a:t>
            </a:r>
            <a:endParaRPr lang="es-AR" b="1" dirty="0"/>
          </a:p>
        </p:txBody>
      </p:sp>
      <p:sp>
        <p:nvSpPr>
          <p:cNvPr id="14" name="13 CuadroTexto"/>
          <p:cNvSpPr txBox="1"/>
          <p:nvPr/>
        </p:nvSpPr>
        <p:spPr>
          <a:xfrm>
            <a:off x="980050" y="5438819"/>
            <a:ext cx="3095719" cy="369332"/>
          </a:xfrm>
          <a:prstGeom prst="rect">
            <a:avLst/>
          </a:prstGeom>
          <a:noFill/>
        </p:spPr>
        <p:txBody>
          <a:bodyPr wrap="none" rtlCol="0">
            <a:spAutoFit/>
          </a:bodyPr>
          <a:lstStyle/>
          <a:p>
            <a:r>
              <a:rPr lang="es-AR" b="1" dirty="0" smtClean="0"/>
              <a:t>$(“#</a:t>
            </a:r>
            <a:r>
              <a:rPr lang="es-AR" b="1" dirty="0" err="1" smtClean="0"/>
              <a:t>datosCliente</a:t>
            </a:r>
            <a:r>
              <a:rPr lang="es-AR" b="1" dirty="0" smtClean="0"/>
              <a:t>”).show();</a:t>
            </a:r>
            <a:endParaRPr lang="es-AR" b="1" dirty="0"/>
          </a:p>
        </p:txBody>
      </p:sp>
    </p:spTree>
    <p:extLst>
      <p:ext uri="{BB962C8B-B14F-4D97-AF65-F5344CB8AC3E}">
        <p14:creationId xmlns:p14="http://schemas.microsoft.com/office/powerpoint/2010/main" val="233044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13"/>
                                        </p:tgtEl>
                                        <p:attrNameLst>
                                          <p:attrName>style.color</p:attrName>
                                        </p:attrNameLst>
                                      </p:cBhvr>
                                      <p:to>
                                        <p:clrVal>
                                          <a:schemeClr val="tx1"/>
                                        </p:clrVal>
                                      </p:to>
                                    </p:set>
                                    <p:set>
                                      <p:cBhvr>
                                        <p:cTn id="25" dur="500" fill="hold"/>
                                        <p:tgtEl>
                                          <p:spTgt spid="13"/>
                                        </p:tgtEl>
                                        <p:attrNameLst>
                                          <p:attrName>fillcolor</p:attrName>
                                        </p:attrNameLst>
                                      </p:cBhvr>
                                      <p:to>
                                        <p:clrVal>
                                          <a:schemeClr val="tx1"/>
                                        </p:clrVal>
                                      </p:to>
                                    </p:set>
                                    <p:set>
                                      <p:cBhvr>
                                        <p:cTn id="26" dur="500" fill="hold"/>
                                        <p:tgtEl>
                                          <p:spTgt spid="13"/>
                                        </p:tgtEl>
                                        <p:attrNameLst>
                                          <p:attrName>fill.type</p:attrName>
                                        </p:attrNameLst>
                                      </p:cBhvr>
                                      <p:to>
                                        <p:strVal val="solid"/>
                                      </p:to>
                                    </p:set>
                                  </p:childTnLst>
                                </p:cTn>
                              </p:par>
                              <p:par>
                                <p:cTn id="27" presetID="7" presetClass="emph" presetSubtype="2" fill="hold" nodeType="withEffect">
                                  <p:stCondLst>
                                    <p:cond delay="0"/>
                                  </p:stCondLst>
                                  <p:childTnLst>
                                    <p:animClr clrSpc="rgb" dir="cw">
                                      <p:cBhvr>
                                        <p:cTn id="28" dur="500" fill="hold"/>
                                        <p:tgtEl>
                                          <p:spTgt spid="12"/>
                                        </p:tgtEl>
                                        <p:attrNameLst>
                                          <p:attrName>stroke.color</p:attrName>
                                        </p:attrNameLst>
                                      </p:cBhvr>
                                      <p:to>
                                        <a:srgbClr val="575A5D"/>
                                      </p:to>
                                    </p:animClr>
                                    <p:set>
                                      <p:cBhvr>
                                        <p:cTn id="29" dur="500" fill="hold"/>
                                        <p:tgtEl>
                                          <p:spTgt spid="1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animBg="1"/>
      <p:bldP spid="5"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2305174"/>
          </a:xfrm>
        </p:spPr>
        <p:txBody>
          <a:bodyPr/>
          <a:lstStyle/>
          <a:p>
            <a:pPr marL="57150" indent="0">
              <a:buNone/>
            </a:pPr>
            <a:r>
              <a:rPr lang="es-AR" sz="2400" dirty="0" smtClean="0">
                <a:solidFill>
                  <a:schemeClr val="tx2">
                    <a:lumMod val="75000"/>
                  </a:schemeClr>
                </a:solidFill>
              </a:rPr>
              <a:t>.</a:t>
            </a:r>
            <a:r>
              <a:rPr lang="es-AR" sz="2400" dirty="0" err="1" smtClean="0">
                <a:solidFill>
                  <a:schemeClr val="tx2">
                    <a:lumMod val="75000"/>
                  </a:schemeClr>
                </a:solidFill>
              </a:rPr>
              <a:t>append</a:t>
            </a:r>
            <a:r>
              <a:rPr lang="es-AR" sz="2400" dirty="0" smtClean="0">
                <a:solidFill>
                  <a:schemeClr val="tx2">
                    <a:lumMod val="75000"/>
                  </a:schemeClr>
                </a:solidFill>
              </a:rPr>
              <a:t>(</a:t>
            </a:r>
            <a:r>
              <a:rPr lang="es-AR" sz="2400" dirty="0" err="1" smtClean="0">
                <a:solidFill>
                  <a:schemeClr val="tx2">
                    <a:lumMod val="75000"/>
                  </a:schemeClr>
                </a:solidFill>
              </a:rPr>
              <a:t>content</a:t>
            </a:r>
            <a:r>
              <a:rPr lang="es-AR" sz="2400" dirty="0" smtClean="0">
                <a:solidFill>
                  <a:schemeClr val="tx2">
                    <a:lumMod val="75000"/>
                  </a:schemeClr>
                </a:solidFill>
              </a:rPr>
              <a:t> [,</a:t>
            </a:r>
            <a:r>
              <a:rPr lang="es-AR" sz="2400" dirty="0" err="1" smtClean="0">
                <a:solidFill>
                  <a:schemeClr val="tx2">
                    <a:lumMod val="75000"/>
                  </a:schemeClr>
                </a:solidFill>
              </a:rPr>
              <a:t>content</a:t>
            </a:r>
            <a:r>
              <a:rPr lang="es-AR" sz="2400" dirty="0" smtClean="0">
                <a:solidFill>
                  <a:schemeClr val="tx2">
                    <a:lumMod val="75000"/>
                  </a:schemeClr>
                </a:solidFill>
              </a:rPr>
              <a:t>])</a:t>
            </a:r>
          </a:p>
          <a:p>
            <a:pPr marL="57150" indent="0">
              <a:buNone/>
            </a:pPr>
            <a:endParaRPr lang="es-AR" sz="2400" dirty="0">
              <a:latin typeface="Arial" charset="0"/>
              <a:cs typeface="Arial" charset="0"/>
            </a:endParaRPr>
          </a:p>
          <a:p>
            <a:pPr marL="57150" indent="0">
              <a:buNone/>
            </a:pPr>
            <a:r>
              <a:rPr lang="es-MX" sz="2400" dirty="0" smtClean="0">
                <a:latin typeface="Arial" charset="0"/>
                <a:cs typeface="Arial" charset="0"/>
              </a:rPr>
              <a:t>Permite insertar contenido al final de cada uno de los elementos seleccionados por el selector</a:t>
            </a:r>
          </a:p>
          <a:p>
            <a:endParaRPr lang="es-MX" sz="2400"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Funciones comunes</a:t>
            </a: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61</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8" name="7 Rectángulo"/>
          <p:cNvSpPr/>
          <p:nvPr/>
        </p:nvSpPr>
        <p:spPr>
          <a:xfrm>
            <a:off x="5364088" y="4005064"/>
            <a:ext cx="3384376"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9 CuadroTexto"/>
          <p:cNvSpPr txBox="1"/>
          <p:nvPr/>
        </p:nvSpPr>
        <p:spPr>
          <a:xfrm>
            <a:off x="5315329" y="3666510"/>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2" name="11 Rectángulo"/>
          <p:cNvSpPr/>
          <p:nvPr/>
        </p:nvSpPr>
        <p:spPr>
          <a:xfrm>
            <a:off x="5652120" y="4483487"/>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uadroTexto"/>
          <p:cNvSpPr txBox="1"/>
          <p:nvPr/>
        </p:nvSpPr>
        <p:spPr>
          <a:xfrm>
            <a:off x="5646935" y="4149080"/>
            <a:ext cx="587020" cy="276999"/>
          </a:xfrm>
          <a:prstGeom prst="rect">
            <a:avLst/>
          </a:prstGeom>
          <a:noFill/>
        </p:spPr>
        <p:txBody>
          <a:bodyPr wrap="none" rtlCol="0">
            <a:spAutoFit/>
          </a:bodyPr>
          <a:lstStyle/>
          <a:p>
            <a:r>
              <a:rPr lang="es-AR" sz="1200" b="1" dirty="0" smtClean="0">
                <a:solidFill>
                  <a:schemeClr val="tx1">
                    <a:lumMod val="50000"/>
                  </a:schemeClr>
                </a:solidFill>
              </a:rPr>
              <a:t>&lt;div&gt;</a:t>
            </a:r>
            <a:endParaRPr lang="es-AR" sz="1200" b="1" dirty="0">
              <a:solidFill>
                <a:schemeClr val="tx1">
                  <a:lumMod val="50000"/>
                </a:schemeClr>
              </a:solidFill>
            </a:endParaRPr>
          </a:p>
        </p:txBody>
      </p:sp>
      <p:sp>
        <p:nvSpPr>
          <p:cNvPr id="5" name="4 CuadroTexto"/>
          <p:cNvSpPr txBox="1"/>
          <p:nvPr/>
        </p:nvSpPr>
        <p:spPr>
          <a:xfrm>
            <a:off x="323528" y="4376454"/>
            <a:ext cx="4824536" cy="646331"/>
          </a:xfrm>
          <a:prstGeom prst="rect">
            <a:avLst/>
          </a:prstGeom>
          <a:noFill/>
        </p:spPr>
        <p:txBody>
          <a:bodyPr wrap="square" rtlCol="0">
            <a:spAutoFit/>
          </a:bodyPr>
          <a:lstStyle/>
          <a:p>
            <a:r>
              <a:rPr lang="es-AR" b="1" dirty="0" smtClean="0"/>
              <a:t>$(“</a:t>
            </a:r>
            <a:r>
              <a:rPr lang="es-AR" b="1" dirty="0" err="1" smtClean="0"/>
              <a:t>body</a:t>
            </a:r>
            <a:r>
              <a:rPr lang="es-AR" b="1" dirty="0" smtClean="0"/>
              <a:t>”).</a:t>
            </a:r>
            <a:r>
              <a:rPr lang="es-AR" b="1" dirty="0" err="1" smtClean="0"/>
              <a:t>append</a:t>
            </a:r>
            <a:r>
              <a:rPr lang="es-AR" b="1" dirty="0" smtClean="0"/>
              <a:t>(</a:t>
            </a:r>
          </a:p>
          <a:p>
            <a:r>
              <a:rPr lang="es-AR" b="1" dirty="0" smtClean="0"/>
              <a:t>“&lt;div id=‘</a:t>
            </a:r>
            <a:r>
              <a:rPr lang="es-AR" b="1" dirty="0" err="1" smtClean="0"/>
              <a:t>divAgregado</a:t>
            </a:r>
            <a:r>
              <a:rPr lang="es-AR" b="1" dirty="0" smtClean="0"/>
              <a:t>’&gt;&lt;/div&gt;”);</a:t>
            </a:r>
            <a:endParaRPr lang="es-AR" b="1" dirty="0"/>
          </a:p>
        </p:txBody>
      </p:sp>
      <p:sp>
        <p:nvSpPr>
          <p:cNvPr id="16" name="15 Rectángulo"/>
          <p:cNvSpPr/>
          <p:nvPr/>
        </p:nvSpPr>
        <p:spPr>
          <a:xfrm>
            <a:off x="5652120" y="5590527"/>
            <a:ext cx="2880320" cy="482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rgbClr val="FF0000"/>
              </a:solidFill>
            </a:endParaRPr>
          </a:p>
        </p:txBody>
      </p:sp>
      <p:sp>
        <p:nvSpPr>
          <p:cNvPr id="17" name="16 CuadroTexto"/>
          <p:cNvSpPr txBox="1"/>
          <p:nvPr/>
        </p:nvSpPr>
        <p:spPr>
          <a:xfrm>
            <a:off x="5646935" y="5256120"/>
            <a:ext cx="1949573" cy="276999"/>
          </a:xfrm>
          <a:prstGeom prst="rect">
            <a:avLst/>
          </a:prstGeom>
          <a:noFill/>
        </p:spPr>
        <p:txBody>
          <a:bodyPr wrap="none" rtlCol="0">
            <a:spAutoFit/>
          </a:bodyPr>
          <a:lstStyle/>
          <a:p>
            <a:r>
              <a:rPr lang="es-AR" sz="1200" b="1" dirty="0" smtClean="0">
                <a:solidFill>
                  <a:srgbClr val="FF0000"/>
                </a:solidFill>
              </a:rPr>
              <a:t>&lt;div id=“</a:t>
            </a:r>
            <a:r>
              <a:rPr lang="es-AR" sz="1200" b="1" dirty="0" err="1" smtClean="0">
                <a:solidFill>
                  <a:srgbClr val="FF0000"/>
                </a:solidFill>
              </a:rPr>
              <a:t>divAgregado</a:t>
            </a:r>
            <a:r>
              <a:rPr lang="es-AR" sz="1200" b="1" dirty="0" smtClean="0">
                <a:solidFill>
                  <a:srgbClr val="FF0000"/>
                </a:solidFill>
              </a:rPr>
              <a:t>”&gt;</a:t>
            </a:r>
            <a:endParaRPr lang="es-AR" sz="1200" b="1" dirty="0">
              <a:solidFill>
                <a:srgbClr val="FF0000"/>
              </a:solidFill>
            </a:endParaRPr>
          </a:p>
        </p:txBody>
      </p:sp>
    </p:spTree>
    <p:extLst>
      <p:ext uri="{BB962C8B-B14F-4D97-AF65-F5344CB8AC3E}">
        <p14:creationId xmlns:p14="http://schemas.microsoft.com/office/powerpoint/2010/main" val="19428986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5"/>
          <p:cNvSpPr>
            <a:spLocks noGrp="1"/>
          </p:cNvSpPr>
          <p:nvPr>
            <p:ph sz="quarter" idx="10"/>
          </p:nvPr>
        </p:nvSpPr>
        <p:spPr>
          <a:xfrm>
            <a:off x="461963" y="1339850"/>
            <a:ext cx="8208962" cy="5114616"/>
          </a:xfrm>
        </p:spPr>
        <p:txBody>
          <a:bodyPr/>
          <a:lstStyle/>
          <a:p>
            <a:pPr>
              <a:buBlip>
                <a:blip r:embed="rId2"/>
              </a:buBlip>
            </a:pPr>
            <a:r>
              <a:rPr lang="es-MX" sz="2000" dirty="0" err="1" smtClean="0">
                <a:latin typeface="Arial" charset="0"/>
                <a:cs typeface="Arial" charset="0"/>
              </a:rPr>
              <a:t>jQuery</a:t>
            </a:r>
            <a:r>
              <a:rPr lang="es-MX" sz="2000" dirty="0" smtClean="0">
                <a:latin typeface="Arial" charset="0"/>
                <a:cs typeface="Arial" charset="0"/>
              </a:rPr>
              <a:t> nos permite encadenar las llamadas a las funciones.</a:t>
            </a:r>
          </a:p>
          <a:p>
            <a:pPr marL="0" indent="0">
              <a:buNone/>
            </a:pPr>
            <a:endParaRPr lang="es-MX" sz="2000" dirty="0">
              <a:latin typeface="Arial" charset="0"/>
              <a:cs typeface="Arial" charset="0"/>
            </a:endParaRPr>
          </a:p>
          <a:p>
            <a:pPr>
              <a:buBlip>
                <a:blip r:embed="rId2"/>
              </a:buBlip>
            </a:pPr>
            <a:r>
              <a:rPr lang="es-MX" sz="2000" dirty="0" smtClean="0">
                <a:latin typeface="Arial" charset="0"/>
                <a:cs typeface="Arial" charset="0"/>
              </a:rPr>
              <a:t>Esto es debido a que la función retorna el objeto de </a:t>
            </a:r>
            <a:r>
              <a:rPr lang="es-MX" sz="2000" dirty="0" err="1" smtClean="0">
                <a:latin typeface="Arial" charset="0"/>
                <a:cs typeface="Arial" charset="0"/>
              </a:rPr>
              <a:t>jQuery</a:t>
            </a:r>
            <a:endParaRPr lang="es-MX" sz="2000" dirty="0">
              <a:latin typeface="Arial" charset="0"/>
              <a:cs typeface="Arial" charset="0"/>
            </a:endParaRPr>
          </a:p>
          <a:p>
            <a:pPr>
              <a:buBlip>
                <a:blip r:embed="rId2"/>
              </a:buBlip>
            </a:pPr>
            <a:endParaRPr lang="es-MX" sz="2000" dirty="0" smtClean="0">
              <a:latin typeface="Arial" charset="0"/>
              <a:cs typeface="Arial" charset="0"/>
            </a:endParaRPr>
          </a:p>
          <a:p>
            <a:pPr>
              <a:buBlip>
                <a:blip r:embed="rId2"/>
              </a:buBlip>
            </a:pPr>
            <a:r>
              <a:rPr lang="es-MX" sz="2000" dirty="0" smtClean="0">
                <a:latin typeface="Arial" charset="0"/>
                <a:cs typeface="Arial" charset="0"/>
              </a:rPr>
              <a:t>Un ejemplo seria:</a:t>
            </a:r>
          </a:p>
          <a:p>
            <a:pPr marL="0" indent="0">
              <a:buNone/>
            </a:pPr>
            <a:endParaRPr lang="es-AR" sz="2000" i="1" dirty="0" smtClean="0"/>
          </a:p>
          <a:p>
            <a:pPr marL="0" indent="0">
              <a:buNone/>
            </a:pPr>
            <a:endParaRPr lang="es-AR" sz="2000" i="1" dirty="0"/>
          </a:p>
          <a:p>
            <a:pPr marL="0" indent="0">
              <a:buNone/>
            </a:pPr>
            <a:endParaRPr lang="es-AR" sz="2000" i="1" dirty="0" smtClean="0"/>
          </a:p>
          <a:p>
            <a:pPr marL="0" indent="0">
              <a:buNone/>
            </a:pPr>
            <a:endParaRPr lang="es-AR" sz="2000" i="1" dirty="0"/>
          </a:p>
          <a:p>
            <a:pPr marL="0" indent="0">
              <a:buNone/>
            </a:pPr>
            <a:endParaRPr lang="es-AR" sz="2000" i="1" dirty="0" smtClean="0"/>
          </a:p>
          <a:p>
            <a:pPr marL="0" indent="0">
              <a:buNone/>
            </a:pPr>
            <a:r>
              <a:rPr lang="es-AR" sz="2000" i="1" dirty="0" smtClean="0"/>
              <a:t>$(“#</a:t>
            </a:r>
            <a:r>
              <a:rPr lang="es-AR" sz="2000" i="1" dirty="0" err="1"/>
              <a:t>claseElemento</a:t>
            </a:r>
            <a:r>
              <a:rPr lang="es-AR" sz="2000" i="1" dirty="0" smtClean="0"/>
              <a:t>”)</a:t>
            </a:r>
            <a:endParaRPr lang="es-MX" sz="2000" dirty="0" smtClean="0">
              <a:latin typeface="Arial" charset="0"/>
              <a:cs typeface="Arial" charset="0"/>
            </a:endParaRPr>
          </a:p>
          <a:p>
            <a:pPr marL="0" indent="0">
              <a:buNone/>
            </a:pPr>
            <a:endParaRPr lang="es-MX" sz="1800" dirty="0" smtClean="0">
              <a:latin typeface="Arial" charset="0"/>
              <a:cs typeface="Arial" charset="0"/>
            </a:endParaRPr>
          </a:p>
          <a:p>
            <a:pPr marL="0" indent="0">
              <a:buNone/>
            </a:pPr>
            <a:endParaRPr lang="es-AR" sz="1800" i="1" dirty="0" smtClean="0"/>
          </a:p>
          <a:p>
            <a:pPr marL="0" indent="0">
              <a:buNone/>
            </a:pPr>
            <a:endParaRPr lang="es-AR" sz="1800" i="1" dirty="0" smtClean="0">
              <a:latin typeface="Arial" charset="0"/>
              <a:cs typeface="Arial" charset="0"/>
            </a:endParaRPr>
          </a:p>
          <a:p>
            <a:pPr marL="0" indent="0">
              <a:buNone/>
            </a:pPr>
            <a:endParaRPr lang="es-AR" sz="1800" i="1" dirty="0" smtClean="0">
              <a:latin typeface="Arial" charset="0"/>
              <a:cs typeface="Arial" charset="0"/>
            </a:endParaRPr>
          </a:p>
          <a:p>
            <a:pPr marL="0" indent="0">
              <a:buNone/>
            </a:pPr>
            <a:endParaRPr lang="es-MX" sz="1800" i="1" dirty="0" smtClean="0">
              <a:latin typeface="Arial" charset="0"/>
              <a:cs typeface="Arial" charset="0"/>
            </a:endParaRPr>
          </a:p>
          <a:p>
            <a:endParaRPr lang="es-MX" sz="2400" dirty="0" smtClean="0">
              <a:latin typeface="Arial" charset="0"/>
              <a:cs typeface="Arial" charset="0"/>
            </a:endParaRPr>
          </a:p>
        </p:txBody>
      </p:sp>
      <p:sp>
        <p:nvSpPr>
          <p:cNvPr id="18435" name="Title 4"/>
          <p:cNvSpPr>
            <a:spLocks noGrp="1"/>
          </p:cNvSpPr>
          <p:nvPr>
            <p:ph type="title"/>
          </p:nvPr>
        </p:nvSpPr>
        <p:spPr>
          <a:xfrm>
            <a:off x="457200" y="192088"/>
            <a:ext cx="7194550" cy="1076672"/>
          </a:xfrm>
          <a:ln/>
        </p:spPr>
        <p:txBody>
          <a:bodyPr/>
          <a:lstStyle/>
          <a:p>
            <a:pPr algn="l"/>
            <a:r>
              <a:rPr lang="es-MX" sz="4000" dirty="0">
                <a:solidFill>
                  <a:schemeClr val="accent1"/>
                </a:solidFill>
                <a:latin typeface="Arial" charset="0"/>
                <a:cs typeface="Arial" charset="0"/>
              </a:rPr>
              <a:t>Funciones comunes</a:t>
            </a:r>
            <a:br>
              <a:rPr lang="es-MX" sz="4000" dirty="0">
                <a:solidFill>
                  <a:schemeClr val="accent1"/>
                </a:solidFill>
                <a:latin typeface="Arial" charset="0"/>
                <a:cs typeface="Arial" charset="0"/>
              </a:rPr>
            </a:br>
            <a:r>
              <a:rPr lang="es-MX" sz="2400" dirty="0">
                <a:solidFill>
                  <a:schemeClr val="accent1"/>
                </a:solidFill>
                <a:latin typeface="Arial" charset="0"/>
                <a:cs typeface="Arial" charset="0"/>
              </a:rPr>
              <a:t>Encadenamiento de funciones</a:t>
            </a:r>
            <a:endParaRPr lang="es-MX" sz="3200" dirty="0" smtClean="0">
              <a:solidFill>
                <a:schemeClr val="accent1"/>
              </a:solidFill>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8A81EB8-FB27-4579-BFBD-692F3399D043}" type="slidenum">
              <a:rPr lang="es-MX" smtClean="0"/>
              <a:pPr>
                <a:defRPr/>
              </a:pPr>
              <a:t>62</a:t>
            </a:fld>
            <a:endParaRPr lang="es-MX"/>
          </a:p>
        </p:txBody>
      </p:sp>
      <p:sp>
        <p:nvSpPr>
          <p:cNvPr id="2" name="1 CuadroTexto"/>
          <p:cNvSpPr txBox="1"/>
          <p:nvPr/>
        </p:nvSpPr>
        <p:spPr>
          <a:xfrm>
            <a:off x="1475656" y="2996952"/>
            <a:ext cx="72008" cy="369332"/>
          </a:xfrm>
          <a:prstGeom prst="rect">
            <a:avLst/>
          </a:prstGeom>
          <a:noFill/>
        </p:spPr>
        <p:txBody>
          <a:bodyPr wrap="square" rtlCol="0">
            <a:spAutoFit/>
          </a:bodyPr>
          <a:lstStyle/>
          <a:p>
            <a:endParaRPr lang="es-AR" dirty="0"/>
          </a:p>
        </p:txBody>
      </p:sp>
      <p:sp>
        <p:nvSpPr>
          <p:cNvPr id="8" name="7 Rectángulo"/>
          <p:cNvSpPr/>
          <p:nvPr/>
        </p:nvSpPr>
        <p:spPr>
          <a:xfrm>
            <a:off x="5148064" y="4150210"/>
            <a:ext cx="3384376"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5436096" y="4675920"/>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5099305" y="3811656"/>
            <a:ext cx="914033" cy="338554"/>
          </a:xfrm>
          <a:prstGeom prst="rect">
            <a:avLst/>
          </a:prstGeom>
          <a:noFill/>
        </p:spPr>
        <p:txBody>
          <a:bodyPr wrap="none" rtlCol="0">
            <a:spAutoFit/>
          </a:bodyPr>
          <a:lstStyle/>
          <a:p>
            <a:r>
              <a:rPr lang="es-AR" sz="1600" b="1" dirty="0" smtClean="0">
                <a:solidFill>
                  <a:schemeClr val="tx1">
                    <a:lumMod val="50000"/>
                  </a:schemeClr>
                </a:solidFill>
              </a:rPr>
              <a:t>&lt;</a:t>
            </a:r>
            <a:r>
              <a:rPr lang="es-AR" sz="1600" b="1" dirty="0" err="1" smtClean="0">
                <a:solidFill>
                  <a:schemeClr val="tx1">
                    <a:lumMod val="50000"/>
                  </a:schemeClr>
                </a:solidFill>
              </a:rPr>
              <a:t>body</a:t>
            </a:r>
            <a:r>
              <a:rPr lang="es-AR" sz="1600" b="1" dirty="0" smtClean="0">
                <a:solidFill>
                  <a:schemeClr val="tx1">
                    <a:lumMod val="50000"/>
                  </a:schemeClr>
                </a:solidFill>
              </a:rPr>
              <a:t>&gt;</a:t>
            </a:r>
            <a:endParaRPr lang="es-AR" sz="1600" b="1" dirty="0">
              <a:solidFill>
                <a:schemeClr val="tx1">
                  <a:lumMod val="50000"/>
                </a:schemeClr>
              </a:solidFill>
            </a:endParaRPr>
          </a:p>
        </p:txBody>
      </p:sp>
      <p:sp>
        <p:nvSpPr>
          <p:cNvPr id="11" name="10 CuadroTexto"/>
          <p:cNvSpPr txBox="1"/>
          <p:nvPr/>
        </p:nvSpPr>
        <p:spPr>
          <a:xfrm>
            <a:off x="5430911" y="4341513"/>
            <a:ext cx="2332690" cy="276999"/>
          </a:xfrm>
          <a:prstGeom prst="rect">
            <a:avLst/>
          </a:prstGeom>
          <a:noFill/>
        </p:spPr>
        <p:txBody>
          <a:bodyPr wrap="none" rtlCol="0">
            <a:spAutoFit/>
          </a:bodyPr>
          <a:lstStyle/>
          <a:p>
            <a:r>
              <a:rPr lang="es-AR" sz="1200" b="1" dirty="0" smtClean="0">
                <a:solidFill>
                  <a:schemeClr val="tx1">
                    <a:lumMod val="50000"/>
                  </a:schemeClr>
                </a:solidFill>
              </a:rPr>
              <a:t>&lt;div </a:t>
            </a:r>
            <a:r>
              <a:rPr lang="es-AR" sz="1200" b="1" dirty="0" err="1" smtClean="0">
                <a:solidFill>
                  <a:schemeClr val="tx1">
                    <a:lumMod val="50000"/>
                  </a:schemeClr>
                </a:solidFill>
              </a:rPr>
              <a:t>class</a:t>
            </a:r>
            <a:r>
              <a:rPr lang="es-AR" sz="1200" b="1" dirty="0" smtClean="0">
                <a:solidFill>
                  <a:schemeClr val="tx1">
                    <a:lumMod val="50000"/>
                  </a:schemeClr>
                </a:solidFill>
              </a:rPr>
              <a:t>=“</a:t>
            </a:r>
            <a:r>
              <a:rPr lang="es-AR" sz="1200" b="1" dirty="0" err="1" smtClean="0">
                <a:solidFill>
                  <a:schemeClr val="tx1">
                    <a:lumMod val="50000"/>
                  </a:schemeClr>
                </a:solidFill>
              </a:rPr>
              <a:t>claseElemento</a:t>
            </a:r>
            <a:r>
              <a:rPr lang="es-AR" sz="1200" b="1" dirty="0" smtClean="0">
                <a:solidFill>
                  <a:schemeClr val="tx1">
                    <a:lumMod val="50000"/>
                  </a:schemeClr>
                </a:solidFill>
              </a:rPr>
              <a:t>”&gt;</a:t>
            </a:r>
            <a:endParaRPr lang="es-AR" sz="1200" b="1" dirty="0">
              <a:solidFill>
                <a:schemeClr val="tx1">
                  <a:lumMod val="50000"/>
                </a:schemeClr>
              </a:solidFill>
            </a:endParaRPr>
          </a:p>
        </p:txBody>
      </p:sp>
      <p:sp>
        <p:nvSpPr>
          <p:cNvPr id="12" name="11 Rectángulo"/>
          <p:cNvSpPr/>
          <p:nvPr/>
        </p:nvSpPr>
        <p:spPr>
          <a:xfrm>
            <a:off x="5436096" y="5643392"/>
            <a:ext cx="2880320" cy="482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3" name="12 CuadroTexto"/>
          <p:cNvSpPr txBox="1"/>
          <p:nvPr/>
        </p:nvSpPr>
        <p:spPr>
          <a:xfrm>
            <a:off x="5430911" y="5308985"/>
            <a:ext cx="587020" cy="276999"/>
          </a:xfrm>
          <a:prstGeom prst="rect">
            <a:avLst/>
          </a:prstGeom>
          <a:noFill/>
        </p:spPr>
        <p:txBody>
          <a:bodyPr wrap="none" rtlCol="0">
            <a:spAutoFit/>
          </a:bodyPr>
          <a:lstStyle/>
          <a:p>
            <a:r>
              <a:rPr lang="es-AR" sz="1200" b="1" dirty="0" smtClean="0"/>
              <a:t>&lt;div&gt;</a:t>
            </a:r>
            <a:endParaRPr lang="es-AR" sz="1200" b="1" dirty="0"/>
          </a:p>
        </p:txBody>
      </p:sp>
      <p:sp>
        <p:nvSpPr>
          <p:cNvPr id="3" name="2 CuadroTexto"/>
          <p:cNvSpPr txBox="1"/>
          <p:nvPr/>
        </p:nvSpPr>
        <p:spPr>
          <a:xfrm>
            <a:off x="2700000" y="5004000"/>
            <a:ext cx="1944216" cy="400110"/>
          </a:xfrm>
          <a:prstGeom prst="rect">
            <a:avLst/>
          </a:prstGeom>
          <a:noFill/>
        </p:spPr>
        <p:txBody>
          <a:bodyPr wrap="square" rtlCol="0">
            <a:spAutoFit/>
          </a:bodyPr>
          <a:lstStyle/>
          <a:p>
            <a:r>
              <a:rPr lang="es-AR" sz="2000" i="1" dirty="0" smtClean="0"/>
              <a:t>.</a:t>
            </a:r>
            <a:r>
              <a:rPr lang="es-AR" sz="2000" i="1" dirty="0" err="1" smtClean="0"/>
              <a:t>next</a:t>
            </a:r>
            <a:r>
              <a:rPr lang="es-AR" sz="2000" i="1" dirty="0" smtClean="0"/>
              <a:t>()</a:t>
            </a:r>
            <a:endParaRPr lang="es-AR" sz="2000" i="1" dirty="0"/>
          </a:p>
        </p:txBody>
      </p:sp>
      <p:sp>
        <p:nvSpPr>
          <p:cNvPr id="5" name="4 CuadroTexto"/>
          <p:cNvSpPr txBox="1"/>
          <p:nvPr/>
        </p:nvSpPr>
        <p:spPr>
          <a:xfrm>
            <a:off x="3420000" y="5004000"/>
            <a:ext cx="1296144" cy="432000"/>
          </a:xfrm>
          <a:prstGeom prst="rect">
            <a:avLst/>
          </a:prstGeom>
          <a:noFill/>
        </p:spPr>
        <p:txBody>
          <a:bodyPr wrap="square" rtlCol="0">
            <a:spAutoFit/>
          </a:bodyPr>
          <a:lstStyle/>
          <a:p>
            <a:r>
              <a:rPr lang="es-AR" sz="2000" i="1" dirty="0" smtClean="0"/>
              <a:t>.</a:t>
            </a:r>
            <a:r>
              <a:rPr lang="es-AR" sz="2000" i="1" dirty="0" err="1" smtClean="0"/>
              <a:t>hide</a:t>
            </a:r>
            <a:r>
              <a:rPr lang="es-AR" sz="2000" i="1" dirty="0" smtClean="0"/>
              <a:t>();</a:t>
            </a:r>
            <a:endParaRPr lang="es-AR" sz="2000" i="1" dirty="0"/>
          </a:p>
        </p:txBody>
      </p:sp>
    </p:spTree>
    <p:extLst>
      <p:ext uri="{BB962C8B-B14F-4D97-AF65-F5344CB8AC3E}">
        <p14:creationId xmlns:p14="http://schemas.microsoft.com/office/powerpoint/2010/main" val="38877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8434">
                                            <p:txEl>
                                              <p:pRg st="10" end="10"/>
                                            </p:txEl>
                                          </p:spTgt>
                                        </p:tgtEl>
                                        <p:attrNameLst>
                                          <p:attrName>style.color</p:attrName>
                                        </p:attrNameLst>
                                      </p:cBhvr>
                                      <p:to>
                                        <a:srgbClr val="0070C0"/>
                                      </p:to>
                                    </p:animClr>
                                  </p:childTnLst>
                                </p:cTn>
                              </p:par>
                              <p:par>
                                <p:cTn id="7" presetID="3" presetClass="emph" presetSubtype="2" fill="hold" grpId="0" nodeType="withEffect">
                                  <p:stCondLst>
                                    <p:cond delay="0"/>
                                  </p:stCondLst>
                                  <p:childTnLst>
                                    <p:animClr clrSpc="rgb" dir="cw">
                                      <p:cBhvr override="childStyle">
                                        <p:cTn id="8" dur="1000" fill="hold"/>
                                        <p:tgtEl>
                                          <p:spTgt spid="11"/>
                                        </p:tgtEl>
                                        <p:attrNameLst>
                                          <p:attrName>style.color</p:attrName>
                                        </p:attrNameLst>
                                      </p:cBhvr>
                                      <p:to>
                                        <a:srgbClr val="008CD2"/>
                                      </p:to>
                                    </p:animClr>
                                  </p:childTnLst>
                                </p:cTn>
                              </p:par>
                              <p:par>
                                <p:cTn id="9" presetID="7" presetClass="emph" presetSubtype="2" fill="hold" nodeType="withEffect">
                                  <p:stCondLst>
                                    <p:cond delay="0"/>
                                  </p:stCondLst>
                                  <p:childTnLst>
                                    <p:animClr clrSpc="rgb" dir="cw">
                                      <p:cBhvr>
                                        <p:cTn id="10" dur="1000" fill="hold"/>
                                        <p:tgtEl>
                                          <p:spTgt spid="9"/>
                                        </p:tgtEl>
                                        <p:attrNameLst>
                                          <p:attrName>stroke.color</p:attrName>
                                        </p:attrNameLst>
                                      </p:cBhvr>
                                      <p:to>
                                        <a:srgbClr val="008CD2"/>
                                      </p:to>
                                    </p:animClr>
                                    <p:set>
                                      <p:cBhvr>
                                        <p:cTn id="11" dur="1000" fill="hold"/>
                                        <p:tgtEl>
                                          <p:spTgt spid="9"/>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1000" fill="hold"/>
                                        <p:tgtEl>
                                          <p:spTgt spid="3"/>
                                        </p:tgtEl>
                                        <p:attrNameLst>
                                          <p:attrName>style.color</p:attrName>
                                        </p:attrNameLst>
                                      </p:cBhvr>
                                      <p:to>
                                        <a:srgbClr val="FF0000"/>
                                      </p:to>
                                    </p:animClr>
                                  </p:childTnLst>
                                </p:cTn>
                              </p:par>
                              <p:par>
                                <p:cTn id="16" presetID="7" presetClass="emph" presetSubtype="2" fill="hold" nodeType="withEffect">
                                  <p:stCondLst>
                                    <p:cond delay="0"/>
                                  </p:stCondLst>
                                  <p:childTnLst>
                                    <p:animClr clrSpc="rgb" dir="cw">
                                      <p:cBhvr>
                                        <p:cTn id="17" dur="1000" fill="hold"/>
                                        <p:tgtEl>
                                          <p:spTgt spid="12"/>
                                        </p:tgtEl>
                                        <p:attrNameLst>
                                          <p:attrName>stroke.color</p:attrName>
                                        </p:attrNameLst>
                                      </p:cBhvr>
                                      <p:to>
                                        <a:srgbClr val="FF0000"/>
                                      </p:to>
                                    </p:animClr>
                                    <p:set>
                                      <p:cBhvr>
                                        <p:cTn id="18" dur="1000" fill="hold"/>
                                        <p:tgtEl>
                                          <p:spTgt spid="12"/>
                                        </p:tgtEl>
                                        <p:attrNameLst>
                                          <p:attrName>stroke.on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1000" fill="hold"/>
                                        <p:tgtEl>
                                          <p:spTgt spid="13"/>
                                        </p:tgtEl>
                                        <p:attrNameLst>
                                          <p:attrName>style.color</p:attrName>
                                        </p:attrNameLst>
                                      </p:cBhvr>
                                      <p:to>
                                        <a:srgbClr val="FF0000"/>
                                      </p:to>
                                    </p:animClr>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5">
                                            <p:txEl>
                                              <p:pRg st="0" end="0"/>
                                            </p:txEl>
                                          </p:spTgt>
                                        </p:tgtEl>
                                      </p:cBhvr>
                                    </p:animEffect>
                                    <p:set>
                                      <p:cBhvr>
                                        <p:cTn id="25" dur="1" fill="hold">
                                          <p:stCondLst>
                                            <p:cond delay="999"/>
                                          </p:stCondLst>
                                        </p:cTn>
                                        <p:tgtEl>
                                          <p:spTgt spid="5">
                                            <p:txEl>
                                              <p:pRg st="0" end="0"/>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1000"/>
                                        <p:tgtEl>
                                          <p:spTgt spid="13"/>
                                        </p:tgtEl>
                                      </p:cBhvr>
                                    </p:animEffect>
                                    <p:set>
                                      <p:cBhvr>
                                        <p:cTn id="31"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3" grpId="1"/>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07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7</a:t>
            </a:fld>
            <a:endParaRPr lang="es-MX" dirty="0">
              <a:solidFill>
                <a:schemeClr val="bg1"/>
              </a:solidFill>
            </a:endParaRPr>
          </a:p>
        </p:txBody>
      </p:sp>
      <p:sp>
        <p:nvSpPr>
          <p:cNvPr id="2" name="1 Rectángulo"/>
          <p:cNvSpPr/>
          <p:nvPr/>
        </p:nvSpPr>
        <p:spPr>
          <a:xfrm>
            <a:off x="462227" y="1241947"/>
            <a:ext cx="8208912" cy="521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spcBef>
                <a:spcPts val="0"/>
              </a:spcBef>
              <a:spcAft>
                <a:spcPts val="1200"/>
              </a:spcAft>
            </a:pPr>
            <a:r>
              <a:rPr lang="es-AR" dirty="0" smtClean="0">
                <a:solidFill>
                  <a:srgbClr val="5F5F5F"/>
                </a:solidFill>
                <a:cs typeface="Arial" charset="0"/>
              </a:rPr>
              <a:t>En el ejemplo anterior podemos </a:t>
            </a:r>
            <a:r>
              <a:rPr lang="es-AR" dirty="0">
                <a:solidFill>
                  <a:srgbClr val="5F5F5F"/>
                </a:solidFill>
                <a:cs typeface="Arial" charset="0"/>
              </a:rPr>
              <a:t>apreciar una </a:t>
            </a:r>
            <a:r>
              <a:rPr lang="es-AR" b="1" dirty="0">
                <a:solidFill>
                  <a:srgbClr val="5F5F5F"/>
                </a:solidFill>
                <a:cs typeface="Arial" charset="0"/>
              </a:rPr>
              <a:t>jerarquía</a:t>
            </a:r>
            <a:r>
              <a:rPr lang="es-AR" dirty="0">
                <a:solidFill>
                  <a:srgbClr val="5F5F5F"/>
                </a:solidFill>
                <a:cs typeface="Arial" charset="0"/>
              </a:rPr>
              <a:t> claramente </a:t>
            </a:r>
            <a:r>
              <a:rPr lang="es-AR" dirty="0" smtClean="0">
                <a:solidFill>
                  <a:srgbClr val="5F5F5F"/>
                </a:solidFill>
                <a:cs typeface="Arial" charset="0"/>
              </a:rPr>
              <a:t>definida.</a:t>
            </a:r>
          </a:p>
          <a:p>
            <a:pPr eaLnBrk="0" hangingPunct="0">
              <a:spcBef>
                <a:spcPts val="0"/>
              </a:spcBef>
              <a:spcAft>
                <a:spcPts val="1200"/>
              </a:spcAft>
            </a:pPr>
            <a:r>
              <a:rPr lang="es-AR" dirty="0" smtClean="0">
                <a:solidFill>
                  <a:srgbClr val="5F5F5F"/>
                </a:solidFill>
                <a:cs typeface="Arial" charset="0"/>
              </a:rPr>
              <a:t>En esta jerarquía todos </a:t>
            </a:r>
            <a:r>
              <a:rPr lang="es-AR" dirty="0">
                <a:solidFill>
                  <a:srgbClr val="5F5F5F"/>
                </a:solidFill>
                <a:cs typeface="Arial" charset="0"/>
              </a:rPr>
              <a:t>los objetos se consideran, genéricamente, como </a:t>
            </a:r>
            <a:r>
              <a:rPr lang="es-AR" b="1" dirty="0">
                <a:solidFill>
                  <a:srgbClr val="5F5F5F"/>
                </a:solidFill>
                <a:cs typeface="Arial" charset="0"/>
              </a:rPr>
              <a:t>nodos de </a:t>
            </a:r>
            <a:r>
              <a:rPr lang="es-AR" b="1" dirty="0" err="1">
                <a:solidFill>
                  <a:srgbClr val="5F5F5F"/>
                </a:solidFill>
                <a:cs typeface="Arial" charset="0"/>
              </a:rPr>
              <a:t>document</a:t>
            </a:r>
            <a:r>
              <a:rPr lang="es-AR" dirty="0" smtClean="0">
                <a:solidFill>
                  <a:srgbClr val="5F5F5F"/>
                </a:solidFill>
                <a:cs typeface="Arial" charset="0"/>
              </a:rPr>
              <a:t>.</a:t>
            </a:r>
          </a:p>
          <a:p>
            <a:pPr eaLnBrk="0" hangingPunct="0">
              <a:spcBef>
                <a:spcPts val="0"/>
              </a:spcBef>
              <a:spcAft>
                <a:spcPts val="1200"/>
              </a:spcAft>
            </a:pPr>
            <a:endParaRPr lang="es-AR" dirty="0" smtClean="0">
              <a:solidFill>
                <a:srgbClr val="5F5F5F"/>
              </a:solidFill>
              <a:cs typeface="Arial" charset="0"/>
            </a:endParaRPr>
          </a:p>
          <a:p>
            <a:pPr marL="285750" indent="-285750" eaLnBrk="0" hangingPunct="0">
              <a:spcBef>
                <a:spcPts val="0"/>
              </a:spcBef>
              <a:spcAft>
                <a:spcPts val="1200"/>
              </a:spcAft>
              <a:buFont typeface="Arial" panose="020B0604020202020204" pitchFamily="34" charset="0"/>
              <a:buChar char="•"/>
            </a:pPr>
            <a:r>
              <a:rPr lang="es-AR" b="1" dirty="0">
                <a:solidFill>
                  <a:srgbClr val="5F5F5F"/>
                </a:solidFill>
                <a:cs typeface="Arial" charset="0"/>
              </a:rPr>
              <a:t>Los nodos pueden ser de dos </a:t>
            </a:r>
            <a:r>
              <a:rPr lang="es-AR" b="1" dirty="0" smtClean="0">
                <a:solidFill>
                  <a:srgbClr val="5F5F5F"/>
                </a:solidFill>
                <a:cs typeface="Arial" charset="0"/>
              </a:rPr>
              <a:t>tipos</a:t>
            </a:r>
            <a:r>
              <a:rPr lang="es-AR" dirty="0" smtClean="0">
                <a:solidFill>
                  <a:srgbClr val="5F5F5F"/>
                </a:solidFill>
                <a:cs typeface="Arial" charset="0"/>
              </a:rPr>
              <a:t>:</a:t>
            </a:r>
          </a:p>
          <a:p>
            <a:pPr marL="742950" lvl="1" indent="-285750" eaLnBrk="0" hangingPunct="0">
              <a:spcBef>
                <a:spcPts val="0"/>
              </a:spcBef>
              <a:spcAft>
                <a:spcPts val="1200"/>
              </a:spcAft>
              <a:buFont typeface="Arial" panose="020B0604020202020204" pitchFamily="34" charset="0"/>
              <a:buChar char="•"/>
            </a:pPr>
            <a:r>
              <a:rPr lang="es-AR" i="1" dirty="0" smtClean="0">
                <a:solidFill>
                  <a:srgbClr val="5F5F5F"/>
                </a:solidFill>
                <a:cs typeface="Arial" charset="0"/>
              </a:rPr>
              <a:t>Nodos de elemento.</a:t>
            </a:r>
          </a:p>
          <a:p>
            <a:pPr marL="742950" lvl="1" indent="-285750" eaLnBrk="0" hangingPunct="0">
              <a:spcBef>
                <a:spcPts val="0"/>
              </a:spcBef>
              <a:spcAft>
                <a:spcPts val="1200"/>
              </a:spcAft>
              <a:buFont typeface="Arial" panose="020B0604020202020204" pitchFamily="34" charset="0"/>
              <a:buChar char="•"/>
            </a:pPr>
            <a:r>
              <a:rPr lang="es-AR" i="1" dirty="0" smtClean="0">
                <a:solidFill>
                  <a:srgbClr val="5F5F5F"/>
                </a:solidFill>
                <a:cs typeface="Arial" charset="0"/>
              </a:rPr>
              <a:t>Nodos de texto.</a:t>
            </a:r>
          </a:p>
          <a:p>
            <a:pPr marL="285750" indent="-285750" eaLnBrk="0" hangingPunct="0">
              <a:spcBef>
                <a:spcPts val="0"/>
              </a:spcBef>
              <a:spcAft>
                <a:spcPts val="1200"/>
              </a:spcAft>
              <a:buFont typeface="Arial" panose="020B0604020202020204" pitchFamily="34" charset="0"/>
              <a:buChar char="•"/>
            </a:pPr>
            <a:r>
              <a:rPr lang="es-AR" b="1" dirty="0" smtClean="0">
                <a:solidFill>
                  <a:srgbClr val="5F5F5F"/>
                </a:solidFill>
                <a:cs typeface="Arial" charset="0"/>
              </a:rPr>
              <a:t>En cuanto a su jerarquía pueden ser</a:t>
            </a:r>
            <a:r>
              <a:rPr lang="es-AR" dirty="0" smtClean="0">
                <a:solidFill>
                  <a:srgbClr val="5F5F5F"/>
                </a:solidFill>
                <a:cs typeface="Arial" charset="0"/>
              </a:rPr>
              <a:t>:</a:t>
            </a:r>
          </a:p>
          <a:p>
            <a:pPr marL="742950" lvl="1" indent="-285750" eaLnBrk="0" hangingPunct="0">
              <a:spcBef>
                <a:spcPts val="0"/>
              </a:spcBef>
              <a:spcAft>
                <a:spcPts val="1200"/>
              </a:spcAft>
              <a:buFont typeface="Arial" panose="020B0604020202020204" pitchFamily="34" charset="0"/>
              <a:buChar char="•"/>
            </a:pPr>
            <a:r>
              <a:rPr lang="es-AR" i="1" dirty="0" smtClean="0">
                <a:solidFill>
                  <a:srgbClr val="5F5F5F"/>
                </a:solidFill>
                <a:cs typeface="Arial" charset="0"/>
              </a:rPr>
              <a:t>Nodo padre.</a:t>
            </a:r>
          </a:p>
          <a:p>
            <a:pPr marL="742950" lvl="1" indent="-285750" eaLnBrk="0" hangingPunct="0">
              <a:spcBef>
                <a:spcPts val="0"/>
              </a:spcBef>
              <a:spcAft>
                <a:spcPts val="1200"/>
              </a:spcAft>
              <a:buFont typeface="Arial" panose="020B0604020202020204" pitchFamily="34" charset="0"/>
              <a:buChar char="•"/>
            </a:pPr>
            <a:r>
              <a:rPr lang="es-AR" i="1" dirty="0">
                <a:solidFill>
                  <a:srgbClr val="5F5F5F"/>
                </a:solidFill>
                <a:cs typeface="Arial" charset="0"/>
              </a:rPr>
              <a:t>Nodo hijo.</a:t>
            </a:r>
          </a:p>
          <a:p>
            <a:pPr marL="742950" lvl="1" indent="-285750" eaLnBrk="0" hangingPunct="0">
              <a:spcBef>
                <a:spcPts val="0"/>
              </a:spcBef>
              <a:spcAft>
                <a:spcPts val="1200"/>
              </a:spcAft>
              <a:buFont typeface="Arial" panose="020B0604020202020204" pitchFamily="34" charset="0"/>
              <a:buChar char="•"/>
            </a:pPr>
            <a:r>
              <a:rPr lang="es-AR" i="1" dirty="0">
                <a:solidFill>
                  <a:srgbClr val="5F5F5F"/>
                </a:solidFill>
                <a:cs typeface="Arial" charset="0"/>
              </a:rPr>
              <a:t>Nodo hermano.</a:t>
            </a: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endParaRPr lang="es-AR" dirty="0" smtClean="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Nodos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285503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8</a:t>
            </a:fld>
            <a:endParaRPr lang="es-MX" dirty="0">
              <a:solidFill>
                <a:schemeClr val="bg1"/>
              </a:solidFill>
            </a:endParaRPr>
          </a:p>
        </p:txBody>
      </p:sp>
      <p:sp>
        <p:nvSpPr>
          <p:cNvPr id="2" name="1 Rectángulo"/>
          <p:cNvSpPr/>
          <p:nvPr/>
        </p:nvSpPr>
        <p:spPr>
          <a:xfrm>
            <a:off x="462227" y="2019869"/>
            <a:ext cx="8208912" cy="443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0" hangingPunct="0">
              <a:spcBef>
                <a:spcPts val="0"/>
              </a:spcBef>
              <a:spcAft>
                <a:spcPts val="1200"/>
              </a:spcAft>
              <a:buFont typeface="Arial" panose="020B0604020202020204" pitchFamily="34" charset="0"/>
              <a:buChar char="•"/>
            </a:pPr>
            <a:r>
              <a:rPr lang="es-AR" dirty="0" smtClean="0">
                <a:solidFill>
                  <a:srgbClr val="5F5F5F"/>
                </a:solidFill>
                <a:cs typeface="Arial" charset="0"/>
              </a:rPr>
              <a:t>Podemos </a:t>
            </a:r>
            <a:r>
              <a:rPr lang="es-AR" dirty="0">
                <a:solidFill>
                  <a:srgbClr val="5F5F5F"/>
                </a:solidFill>
                <a:cs typeface="Arial" charset="0"/>
              </a:rPr>
              <a:t>referirnos a cualquier elemento de una página como un </a:t>
            </a:r>
            <a:r>
              <a:rPr lang="es-AR" b="1" i="1" dirty="0">
                <a:solidFill>
                  <a:srgbClr val="5F5F5F"/>
                </a:solidFill>
                <a:cs typeface="Arial" charset="0"/>
              </a:rPr>
              <a:t>nodo hijo </a:t>
            </a:r>
            <a:r>
              <a:rPr lang="es-AR" b="1" i="1" dirty="0" smtClean="0">
                <a:solidFill>
                  <a:srgbClr val="5F5F5F"/>
                </a:solidFill>
                <a:cs typeface="Arial" charset="0"/>
              </a:rPr>
              <a:t>del </a:t>
            </a:r>
            <a:r>
              <a:rPr lang="es-AR" b="1" i="1" dirty="0">
                <a:solidFill>
                  <a:srgbClr val="5F5F5F"/>
                </a:solidFill>
                <a:cs typeface="Arial" charset="0"/>
              </a:rPr>
              <a:t>objeto </a:t>
            </a:r>
            <a:r>
              <a:rPr lang="es-AR" b="1" i="1" dirty="0" err="1">
                <a:solidFill>
                  <a:srgbClr val="5F5F5F"/>
                </a:solidFill>
                <a:cs typeface="Arial" charset="0"/>
              </a:rPr>
              <a:t>document</a:t>
            </a:r>
            <a:r>
              <a:rPr lang="es-AR" dirty="0">
                <a:solidFill>
                  <a:srgbClr val="5F5F5F"/>
                </a:solidFill>
                <a:cs typeface="Arial" charset="0"/>
              </a:rPr>
              <a:t>, o bien como </a:t>
            </a:r>
            <a:r>
              <a:rPr lang="es-AR" b="1" i="1" dirty="0">
                <a:solidFill>
                  <a:srgbClr val="5F5F5F"/>
                </a:solidFill>
                <a:cs typeface="Arial" charset="0"/>
              </a:rPr>
              <a:t>un nodo hijo de un nodo hijo de objeto </a:t>
            </a:r>
            <a:r>
              <a:rPr lang="es-AR" b="1" i="1" dirty="0" err="1">
                <a:solidFill>
                  <a:srgbClr val="5F5F5F"/>
                </a:solidFill>
                <a:cs typeface="Arial" charset="0"/>
              </a:rPr>
              <a:t>document</a:t>
            </a:r>
            <a:r>
              <a:rPr lang="es-AR" dirty="0">
                <a:solidFill>
                  <a:srgbClr val="5F5F5F"/>
                </a:solidFill>
                <a:cs typeface="Arial" charset="0"/>
              </a:rPr>
              <a:t> y así sucesivamente.</a:t>
            </a:r>
            <a:endParaRPr lang="es-AR" dirty="0" smtClean="0">
              <a:solidFill>
                <a:srgbClr val="5F5F5F"/>
              </a:solidFill>
              <a:cs typeface="Arial" charset="0"/>
            </a:endParaRPr>
          </a:p>
          <a:p>
            <a:pPr marL="285750" indent="-285750" eaLnBrk="0" hangingPunct="0">
              <a:spcBef>
                <a:spcPts val="0"/>
              </a:spcBef>
              <a:spcAft>
                <a:spcPts val="1200"/>
              </a:spcAft>
              <a:buFont typeface="Arial" panose="020B0604020202020204" pitchFamily="34" charset="0"/>
              <a:buChar char="•"/>
            </a:pPr>
            <a:r>
              <a:rPr lang="es-AR" dirty="0">
                <a:solidFill>
                  <a:srgbClr val="5F5F5F"/>
                </a:solidFill>
                <a:cs typeface="Arial" charset="0"/>
              </a:rPr>
              <a:t>L</a:t>
            </a:r>
            <a:r>
              <a:rPr lang="es-AR" dirty="0" smtClean="0">
                <a:solidFill>
                  <a:srgbClr val="5F5F5F"/>
                </a:solidFill>
                <a:cs typeface="Arial" charset="0"/>
              </a:rPr>
              <a:t>os </a:t>
            </a:r>
            <a:r>
              <a:rPr lang="es-AR" i="1" dirty="0">
                <a:solidFill>
                  <a:srgbClr val="5F5F5F"/>
                </a:solidFill>
                <a:cs typeface="Arial" charset="0"/>
              </a:rPr>
              <a:t>nodos</a:t>
            </a:r>
            <a:r>
              <a:rPr lang="es-AR" dirty="0">
                <a:solidFill>
                  <a:srgbClr val="5F5F5F"/>
                </a:solidFill>
                <a:cs typeface="Arial" charset="0"/>
              </a:rPr>
              <a:t> forman matrices, llamadas, genéricamente, </a:t>
            </a:r>
            <a:r>
              <a:rPr lang="es-AR" b="1" i="1" dirty="0" err="1">
                <a:solidFill>
                  <a:srgbClr val="5F5F5F"/>
                </a:solidFill>
                <a:cs typeface="Arial" charset="0"/>
              </a:rPr>
              <a:t>childNodes</a:t>
            </a:r>
            <a:r>
              <a:rPr lang="es-AR" dirty="0">
                <a:solidFill>
                  <a:srgbClr val="5F5F5F"/>
                </a:solidFill>
                <a:cs typeface="Arial" charset="0"/>
              </a:rPr>
              <a:t>.</a:t>
            </a:r>
            <a:endParaRPr lang="es-AR" dirty="0" smtClean="0">
              <a:solidFill>
                <a:srgbClr val="5F5F5F"/>
              </a:solidFill>
              <a:cs typeface="Arial" charset="0"/>
            </a:endParaRPr>
          </a:p>
          <a:p>
            <a:pPr marL="285750" indent="-285750" eaLnBrk="0" hangingPunct="0">
              <a:spcBef>
                <a:spcPts val="0"/>
              </a:spcBef>
              <a:spcAft>
                <a:spcPts val="1200"/>
              </a:spcAft>
              <a:buFont typeface="Arial" panose="020B0604020202020204" pitchFamily="34" charset="0"/>
              <a:buChar char="•"/>
            </a:pPr>
            <a:r>
              <a:rPr lang="es-AR" dirty="0" smtClean="0">
                <a:solidFill>
                  <a:srgbClr val="5F5F5F"/>
                </a:solidFill>
                <a:cs typeface="Arial" charset="0"/>
              </a:rPr>
              <a:t>Podemos referirnos al título de la página de la siguiente forma:</a:t>
            </a:r>
          </a:p>
          <a:p>
            <a:pPr eaLnBrk="0" hangingPunct="0">
              <a:spcBef>
                <a:spcPts val="0"/>
              </a:spcBef>
              <a:spcAft>
                <a:spcPts val="1200"/>
              </a:spcAft>
            </a:pPr>
            <a:endParaRPr lang="es-AR" dirty="0" smtClean="0">
              <a:solidFill>
                <a:srgbClr val="5F5F5F"/>
              </a:solidFill>
              <a:cs typeface="Arial" charset="0"/>
            </a:endParaRPr>
          </a:p>
          <a:p>
            <a:pPr eaLnBrk="0" hangingPunct="0">
              <a:spcBef>
                <a:spcPts val="0"/>
              </a:spcBef>
              <a:spcAft>
                <a:spcPts val="1200"/>
              </a:spcAft>
            </a:pPr>
            <a:r>
              <a:rPr lang="es-AR" sz="1600" b="1" dirty="0" err="1" smtClean="0">
                <a:solidFill>
                  <a:schemeClr val="accent6">
                    <a:lumMod val="75000"/>
                  </a:schemeClr>
                </a:solidFill>
                <a:latin typeface="Courier New" panose="02070309020205020404" pitchFamily="49" charset="0"/>
                <a:cs typeface="Courier New" panose="02070309020205020404" pitchFamily="49" charset="0"/>
              </a:rPr>
              <a:t>document.childNodes</a:t>
            </a:r>
            <a:r>
              <a:rPr lang="es-AR" sz="1600" b="1" dirty="0" smtClean="0">
                <a:solidFill>
                  <a:schemeClr val="accent6">
                    <a:lumMod val="75000"/>
                  </a:schemeClr>
                </a:solidFill>
                <a:latin typeface="Courier New" panose="02070309020205020404" pitchFamily="49" charset="0"/>
                <a:cs typeface="Courier New" panose="02070309020205020404" pitchFamily="49" charset="0"/>
              </a:rPr>
              <a:t>[0</a:t>
            </a:r>
            <a:r>
              <a:rPr lang="es-AR" sz="1600" b="1" dirty="0">
                <a:solidFill>
                  <a:schemeClr val="accent6">
                    <a:lumMod val="75000"/>
                  </a:schemeClr>
                </a:solidFill>
                <a:latin typeface="Courier New" panose="02070309020205020404" pitchFamily="49" charset="0"/>
                <a:cs typeface="Courier New" panose="02070309020205020404" pitchFamily="49" charset="0"/>
              </a:rPr>
              <a:t>].</a:t>
            </a:r>
            <a:r>
              <a:rPr lang="es-AR" sz="1600" b="1" dirty="0" err="1">
                <a:solidFill>
                  <a:schemeClr val="accent6">
                    <a:lumMod val="75000"/>
                  </a:schemeClr>
                </a:solidFill>
                <a:latin typeface="Courier New" panose="02070309020205020404" pitchFamily="49" charset="0"/>
                <a:cs typeface="Courier New" panose="02070309020205020404" pitchFamily="49" charset="0"/>
              </a:rPr>
              <a:t>childNodes</a:t>
            </a:r>
            <a:r>
              <a:rPr lang="es-AR" sz="1600" b="1" dirty="0">
                <a:solidFill>
                  <a:schemeClr val="accent6">
                    <a:lumMod val="75000"/>
                  </a:schemeClr>
                </a:solidFill>
                <a:latin typeface="Courier New" panose="02070309020205020404" pitchFamily="49" charset="0"/>
                <a:cs typeface="Courier New" panose="02070309020205020404" pitchFamily="49" charset="0"/>
              </a:rPr>
              <a:t>[0].</a:t>
            </a:r>
            <a:r>
              <a:rPr lang="es-AR" sz="1600" b="1" dirty="0" err="1">
                <a:solidFill>
                  <a:schemeClr val="accent6">
                    <a:lumMod val="75000"/>
                  </a:schemeClr>
                </a:solidFill>
                <a:latin typeface="Courier New" panose="02070309020205020404" pitchFamily="49" charset="0"/>
                <a:cs typeface="Courier New" panose="02070309020205020404" pitchFamily="49" charset="0"/>
              </a:rPr>
              <a:t>childNodes</a:t>
            </a:r>
            <a:r>
              <a:rPr lang="es-AR" sz="1600" b="1" dirty="0">
                <a:solidFill>
                  <a:schemeClr val="accent6">
                    <a:lumMod val="75000"/>
                  </a:schemeClr>
                </a:solidFill>
                <a:latin typeface="Courier New" panose="02070309020205020404" pitchFamily="49" charset="0"/>
                <a:cs typeface="Courier New" panose="02070309020205020404" pitchFamily="49" charset="0"/>
              </a:rPr>
              <a:t>[0].</a:t>
            </a:r>
            <a:r>
              <a:rPr lang="es-AR" sz="1600" b="1" dirty="0" err="1">
                <a:solidFill>
                  <a:schemeClr val="accent6">
                    <a:lumMod val="75000"/>
                  </a:schemeClr>
                </a:solidFill>
                <a:latin typeface="Courier New" panose="02070309020205020404" pitchFamily="49" charset="0"/>
                <a:cs typeface="Courier New" panose="02070309020205020404" pitchFamily="49" charset="0"/>
              </a:rPr>
              <a:t>childNodes</a:t>
            </a:r>
            <a:r>
              <a:rPr lang="es-AR" sz="1600" b="1" dirty="0">
                <a:solidFill>
                  <a:schemeClr val="accent6">
                    <a:lumMod val="75000"/>
                  </a:schemeClr>
                </a:solidFill>
                <a:latin typeface="Courier New" panose="02070309020205020404" pitchFamily="49" charset="0"/>
                <a:cs typeface="Courier New" panose="02070309020205020404" pitchFamily="49" charset="0"/>
              </a:rPr>
              <a:t>[0];</a:t>
            </a:r>
          </a:p>
          <a:p>
            <a:pPr eaLnBrk="0" hangingPunct="0">
              <a:spcBef>
                <a:spcPts val="0"/>
              </a:spcBef>
              <a:spcAft>
                <a:spcPts val="1200"/>
              </a:spcAft>
            </a:pPr>
            <a:endParaRPr lang="es-AR" dirty="0" smtClean="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a:p>
            <a:pPr eaLnBrk="0" hangingPunct="0">
              <a:spcBef>
                <a:spcPts val="0"/>
              </a:spcBef>
              <a:spcAft>
                <a:spcPts val="1200"/>
              </a:spcAft>
            </a:pPr>
            <a:endParaRPr lang="es-AR" dirty="0">
              <a:solidFill>
                <a:srgbClr val="5F5F5F"/>
              </a:solidFill>
              <a:cs typeface="Arial" charset="0"/>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Nodos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4102693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9</a:t>
            </a:fld>
            <a:endParaRPr lang="es-MX" dirty="0">
              <a:solidFill>
                <a:schemeClr val="bg1"/>
              </a:solidFill>
            </a:endParaRPr>
          </a:p>
        </p:txBody>
      </p:sp>
      <p:sp>
        <p:nvSpPr>
          <p:cNvPr id="2" name="1 Rectángulo"/>
          <p:cNvSpPr/>
          <p:nvPr/>
        </p:nvSpPr>
        <p:spPr>
          <a:xfrm>
            <a:off x="462227" y="1241933"/>
            <a:ext cx="8208912" cy="485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className</a:t>
            </a:r>
            <a:r>
              <a:rPr lang="es-AR" dirty="0">
                <a:solidFill>
                  <a:srgbClr val="5F5F5F"/>
                </a:solidFill>
                <a:cs typeface="Arial" charset="0"/>
              </a:rPr>
              <a:t>: Indica o establece el origen de clase CSS que afecta al nodo referido.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firstChild</a:t>
            </a:r>
            <a:r>
              <a:rPr lang="es-AR" dirty="0">
                <a:solidFill>
                  <a:srgbClr val="5F5F5F"/>
                </a:solidFill>
                <a:cs typeface="Arial" charset="0"/>
              </a:rPr>
              <a:t>: Se refiere al primer nodo hijo de aquél con el que estemos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lastChild</a:t>
            </a:r>
            <a:r>
              <a:rPr lang="es-AR" dirty="0">
                <a:solidFill>
                  <a:srgbClr val="5F5F5F"/>
                </a:solidFill>
                <a:cs typeface="Arial" charset="0"/>
              </a:rPr>
              <a:t>: Se refiere al último nodo hijo de aquél con el que estemos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nextSibling</a:t>
            </a:r>
            <a:r>
              <a:rPr lang="es-AR" dirty="0">
                <a:solidFill>
                  <a:srgbClr val="5F5F5F"/>
                </a:solidFill>
                <a:cs typeface="Arial" charset="0"/>
              </a:rPr>
              <a:t>: Se refiere al nodo hermano siguiente a aquél con el que estamos trabajando.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nodeName</a:t>
            </a:r>
            <a:r>
              <a:rPr lang="es-AR" dirty="0">
                <a:solidFill>
                  <a:srgbClr val="5F5F5F"/>
                </a:solidFill>
                <a:cs typeface="Arial" charset="0"/>
              </a:rPr>
              <a:t>: Se refiere al nombre identificativo del nodo.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nodeType</a:t>
            </a:r>
            <a:r>
              <a:rPr lang="es-AR" dirty="0">
                <a:solidFill>
                  <a:srgbClr val="5F5F5F"/>
                </a:solidFill>
                <a:cs typeface="Arial" charset="0"/>
              </a:rPr>
              <a:t>: Se refiere al tipo de nodo (</a:t>
            </a:r>
            <a:r>
              <a:rPr lang="es-AR" dirty="0" err="1">
                <a:solidFill>
                  <a:srgbClr val="5F5F5F"/>
                </a:solidFill>
                <a:cs typeface="Arial" charset="0"/>
              </a:rPr>
              <a:t>tag</a:t>
            </a:r>
            <a:r>
              <a:rPr lang="es-AR" dirty="0">
                <a:solidFill>
                  <a:srgbClr val="5F5F5F"/>
                </a:solidFill>
                <a:cs typeface="Arial" charset="0"/>
              </a:rPr>
              <a:t>, atributo o texto).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nodeValue</a:t>
            </a:r>
            <a:r>
              <a:rPr lang="es-AR" dirty="0">
                <a:solidFill>
                  <a:srgbClr val="5F5F5F"/>
                </a:solidFill>
                <a:cs typeface="Arial" charset="0"/>
              </a:rPr>
              <a:t>: El texto que constituye un nodo de texto.</a:t>
            </a:r>
          </a:p>
          <a:p>
            <a:pPr marL="285750" indent="-285750" eaLnBrk="0" hangingPunct="0">
              <a:spcBef>
                <a:spcPts val="0"/>
              </a:spcBef>
              <a:spcAft>
                <a:spcPts val="1200"/>
              </a:spcAft>
              <a:buFont typeface="Arial" panose="020B0604020202020204" pitchFamily="34" charset="0"/>
              <a:buChar char="•"/>
            </a:pPr>
            <a:r>
              <a:rPr lang="es-AR" b="1" i="1" dirty="0" err="1">
                <a:solidFill>
                  <a:srgbClr val="5F5F5F"/>
                </a:solidFill>
                <a:cs typeface="Arial" charset="0"/>
              </a:rPr>
              <a:t>ownerDocument</a:t>
            </a:r>
            <a:r>
              <a:rPr lang="es-AR" dirty="0">
                <a:solidFill>
                  <a:srgbClr val="5F5F5F"/>
                </a:solidFill>
                <a:cs typeface="Arial" charset="0"/>
              </a:rPr>
              <a:t>: Se refiere al documento propietario de aquél con el que estamos trabajando</a:t>
            </a:r>
            <a:r>
              <a:rPr lang="es-AR" dirty="0" smtClean="0">
                <a:solidFill>
                  <a:srgbClr val="5F5F5F"/>
                </a:solidFill>
                <a:cs typeface="Arial" charset="0"/>
              </a:rPr>
              <a:t>.</a:t>
            </a:r>
            <a:endParaRPr lang="es-AR" dirty="0">
              <a:solidFill>
                <a:srgbClr val="5F5F5F"/>
              </a:solidFill>
              <a:cs typeface="Arial" charset="0"/>
            </a:endParaRPr>
          </a:p>
        </p:txBody>
      </p:sp>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Nodos (Métodos y Propiedades)</a:t>
            </a:r>
            <a:endParaRPr lang="es-MX" sz="3200" dirty="0" smtClean="0">
              <a:solidFill>
                <a:schemeClr val="accent1"/>
              </a:solidFill>
              <a:latin typeface="Arial" charset="0"/>
              <a:cs typeface="Arial" charset="0"/>
            </a:endParaRPr>
          </a:p>
        </p:txBody>
      </p:sp>
    </p:spTree>
    <p:extLst>
      <p:ext uri="{BB962C8B-B14F-4D97-AF65-F5344CB8AC3E}">
        <p14:creationId xmlns:p14="http://schemas.microsoft.com/office/powerpoint/2010/main" val="15509383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3712</Words>
  <Application>Microsoft Office PowerPoint</Application>
  <PresentationFormat>Presentación en pantalla (4:3)</PresentationFormat>
  <Paragraphs>714</Paragraphs>
  <Slides>63</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63</vt:i4>
      </vt:variant>
    </vt:vector>
  </HeadingPairs>
  <TitlesOfParts>
    <vt:vector size="71" baseType="lpstr">
      <vt:lpstr>ＭＳ Ｐゴシック</vt:lpstr>
      <vt:lpstr>Arial</vt:lpstr>
      <vt:lpstr>Arial Rounded MT Bold</vt:lpstr>
      <vt:lpstr>Calibri</vt:lpstr>
      <vt:lpstr>Courier</vt:lpstr>
      <vt:lpstr>Courier New</vt:lpstr>
      <vt:lpstr>Wingdings</vt:lpstr>
      <vt:lpstr>Tema de Office</vt:lpstr>
      <vt:lpstr> Javascript y Jquery</vt:lpstr>
      <vt:lpstr>Orígenes de JavaScript</vt:lpstr>
      <vt:lpstr>Orígenes de JavaScript</vt:lpstr>
      <vt:lpstr>El DOM (Document Object Model)</vt:lpstr>
      <vt:lpstr>Acceso a los elementos del DOM</vt:lpstr>
      <vt:lpstr>El DOM (Document Object Model)</vt:lpstr>
      <vt:lpstr>Nodos</vt:lpstr>
      <vt:lpstr>Nodos</vt:lpstr>
      <vt:lpstr>Nodos (Métodos y Propiedades)</vt:lpstr>
      <vt:lpstr>Nodos (Métodos y Propiedades)</vt:lpstr>
      <vt:lpstr>Nodos (Métodos y Propiedades)</vt:lpstr>
      <vt:lpstr>Objetos</vt:lpstr>
      <vt:lpstr>La propiedad Prototype</vt:lpstr>
      <vt:lpstr>La propiedad Prototype</vt:lpstr>
      <vt:lpstr>La propiedad Prototype</vt:lpstr>
      <vt:lpstr>Herencia</vt:lpstr>
      <vt:lpstr>Qué es jQuery </vt:lpstr>
      <vt:lpstr>Qué es jQuery</vt:lpstr>
      <vt:lpstr>Qué es jQuery</vt:lpstr>
      <vt:lpstr>Qué es jQuery</vt:lpstr>
      <vt:lpstr>Qué es jQuery</vt:lpstr>
      <vt:lpstr>Qué es jQuery</vt:lpstr>
      <vt:lpstr>Qué es jQuery</vt:lpstr>
      <vt:lpstr>Qué es jQuery</vt:lpstr>
      <vt:lpstr>Qué es jQuery</vt:lpstr>
      <vt:lpstr>Qué es jQuery</vt:lpstr>
      <vt:lpstr>Qué es jQuery</vt:lpstr>
      <vt:lpstr>Presentación de PowerPoint</vt:lpstr>
      <vt:lpstr>Selectores </vt:lpstr>
      <vt:lpstr>Selectores</vt:lpstr>
      <vt:lpstr>Selectores</vt:lpstr>
      <vt:lpstr>Selectores</vt:lpstr>
      <vt:lpstr>Selectores</vt:lpstr>
      <vt:lpstr>Selectores</vt:lpstr>
      <vt:lpstr>Selectores</vt:lpstr>
      <vt:lpstr>Selectores</vt:lpstr>
      <vt:lpstr>Selectores</vt:lpstr>
      <vt:lpstr>Selectores</vt:lpstr>
      <vt:lpstr>Selectores</vt:lpstr>
      <vt:lpstr>Selectores</vt:lpstr>
      <vt:lpstr>Selectores</vt:lpstr>
      <vt:lpstr>Presentación de PowerPoint</vt:lpstr>
      <vt:lpstr>Eventos</vt:lpstr>
      <vt:lpstr>Eventos</vt:lpstr>
      <vt:lpstr>Eventos</vt:lpstr>
      <vt:lpstr>Eventos</vt:lpstr>
      <vt:lpstr>Eventos</vt:lpstr>
      <vt:lpstr>Eventos</vt:lpstr>
      <vt:lpstr>Presentación de PowerPoint</vt:lpstr>
      <vt:lpstr>Ajax</vt:lpstr>
      <vt:lpstr>Ajax</vt:lpstr>
      <vt:lpstr>Ajax</vt:lpstr>
      <vt:lpstr>Presentación de PowerPoint</vt:lpstr>
      <vt:lpstr>Funciones comunes </vt:lpstr>
      <vt:lpstr>Funciones comunes</vt:lpstr>
      <vt:lpstr>Funciones comunes</vt:lpstr>
      <vt:lpstr>Funciones comunes</vt:lpstr>
      <vt:lpstr>Funciones comunes</vt:lpstr>
      <vt:lpstr>Funciones comunes</vt:lpstr>
      <vt:lpstr>Funciones comunes</vt:lpstr>
      <vt:lpstr>Funciones comunes</vt:lpstr>
      <vt:lpstr>Funciones comunes Encadenamiento de funciones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Día 9 Javascript y Jquery</dc:title>
  <dc:creator>Mauro Echerdt</dc:creator>
  <cp:lastModifiedBy>Alan Alexis Noboa</cp:lastModifiedBy>
  <cp:revision>21</cp:revision>
  <dcterms:created xsi:type="dcterms:W3CDTF">2014-07-30T15:57:33Z</dcterms:created>
  <dcterms:modified xsi:type="dcterms:W3CDTF">2016-03-15T04:54:59Z</dcterms:modified>
</cp:coreProperties>
</file>