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Lato"/>
      <p:regular r:id="rId15"/>
      <p:bold r:id="rId16"/>
      <p:italic r:id="rId17"/>
      <p:boldItalic r:id="rId18"/>
    </p:embeddedFont>
    <p:embeddedFont>
      <p:font typeface="Average"/>
      <p:regular r:id="rId19"/>
    </p:embeddedFont>
    <p:embeddedFont>
      <p:font typeface="Orbitron"/>
      <p:regular r:id="rId20"/>
      <p:bold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Alan Palayil"/>
  <p:cmAuthor clrIdx="1" id="1" initials="" lastIdx="1" name="Wedge Lazenb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rbitron-regular.fntdata"/><Relationship Id="rId11" Type="http://schemas.openxmlformats.org/officeDocument/2006/relationships/slide" Target="slides/slide5.xml"/><Relationship Id="rId22" Type="http://schemas.openxmlformats.org/officeDocument/2006/relationships/font" Target="fonts/Oswald-regular.fntdata"/><Relationship Id="rId10" Type="http://schemas.openxmlformats.org/officeDocument/2006/relationships/slide" Target="slides/slide4.xml"/><Relationship Id="rId21" Type="http://schemas.openxmlformats.org/officeDocument/2006/relationships/font" Target="fonts/Orbitron-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Lato-regular.fntdata"/><Relationship Id="rId14" Type="http://schemas.openxmlformats.org/officeDocument/2006/relationships/slide" Target="slides/slide8.xml"/><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Master" Target="slideMasters/slideMaster1.xml"/><Relationship Id="rId19" Type="http://schemas.openxmlformats.org/officeDocument/2006/relationships/font" Target="fonts/Average-regular.fntdata"/><Relationship Id="rId6" Type="http://schemas.openxmlformats.org/officeDocument/2006/relationships/notesMaster" Target="notesMasters/notesMaster1.xml"/><Relationship Id="rId18"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0-18T01:30:26.143">
    <p:pos x="6000" y="0"/>
    <p:text>Wedge, I believe you have the picture of the robot, could you add that in this slide.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10-18T08:04:33.634">
    <p:pos x="6000" y="0"/>
    <p:text>Image of the maze</p:text>
  </p:cm>
  <p:cm authorId="1" idx="1" dt="2019-10-18T08:04:33.634">
    <p:pos x="6000" y="0"/>
    <p:text>i dont have the competition maze but i have the practice maze, i believe he leaves the competition maze out during this lab so i'll snap a picture really quick and put it in before the presentation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52a576a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52a576a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52a576ae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52a576ae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52a576a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52a576a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52a576ae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52a576ae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52a576ae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52a576ae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52a576ae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52a576ae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52a576ae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52a576ae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Light Sensor Lab</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Alan, Wedge, and Ray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878575"/>
            <a:ext cx="4550100" cy="26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Constraints &amp; </a:t>
            </a:r>
            <a:r>
              <a:rPr lang="en" sz="2000"/>
              <a:t>Criteria</a:t>
            </a:r>
            <a:r>
              <a:rPr lang="en" sz="2000"/>
              <a:t> for Subproblems </a:t>
            </a:r>
            <a:endParaRPr sz="2000"/>
          </a:p>
          <a:p>
            <a:pPr indent="-355600" lvl="0" marL="457200" rtl="0" algn="l">
              <a:spcBef>
                <a:spcPts val="1600"/>
              </a:spcBef>
              <a:spcAft>
                <a:spcPts val="0"/>
              </a:spcAft>
              <a:buClr>
                <a:schemeClr val="dk1"/>
              </a:buClr>
              <a:buSzPts val="2000"/>
              <a:buChar char="-"/>
            </a:pPr>
            <a:r>
              <a:rPr lang="en" sz="2000">
                <a:solidFill>
                  <a:schemeClr val="dk1"/>
                </a:solidFill>
              </a:rPr>
              <a:t>Use of light sensors </a:t>
            </a:r>
            <a:br>
              <a:rPr lang="en" sz="2000">
                <a:solidFill>
                  <a:schemeClr val="dk1"/>
                </a:solidFill>
              </a:rPr>
            </a:b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HandyBoard </a:t>
            </a:r>
            <a:br>
              <a:rPr lang="en" sz="2000">
                <a:solidFill>
                  <a:schemeClr val="dk1"/>
                </a:solidFill>
              </a:rPr>
            </a:b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Follow continuous path</a:t>
            </a:r>
            <a:endParaRPr sz="2000">
              <a:solidFill>
                <a:schemeClr val="dk1"/>
              </a:solidFill>
            </a:endParaRPr>
          </a:p>
          <a:p>
            <a:pPr indent="0" lvl="0" marL="0" rtl="0" algn="l">
              <a:spcBef>
                <a:spcPts val="1600"/>
              </a:spcBef>
              <a:spcAft>
                <a:spcPts val="1600"/>
              </a:spcAft>
              <a:buNone/>
            </a:pPr>
            <a:r>
              <a:t/>
            </a:r>
            <a:endParaRPr/>
          </a:p>
        </p:txBody>
      </p:sp>
      <p:sp>
        <p:nvSpPr>
          <p:cNvPr id="67" name="Google Shape;67;p14"/>
          <p:cNvSpPr txBox="1"/>
          <p:nvPr/>
        </p:nvSpPr>
        <p:spPr>
          <a:xfrm>
            <a:off x="311700" y="1017725"/>
            <a:ext cx="7278300" cy="7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Design and construct a robot that follows the path in the shortest time possible.</a:t>
            </a:r>
            <a:endParaRPr sz="2000">
              <a:solidFill>
                <a:srgbClr val="FFFFFF"/>
              </a:solidFill>
            </a:endParaRPr>
          </a:p>
        </p:txBody>
      </p:sp>
      <p:sp>
        <p:nvSpPr>
          <p:cNvPr id="68" name="Google Shape;68;p14"/>
          <p:cNvSpPr txBox="1"/>
          <p:nvPr/>
        </p:nvSpPr>
        <p:spPr>
          <a:xfrm>
            <a:off x="3986100" y="2420150"/>
            <a:ext cx="4846200" cy="4377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Average"/>
              <a:buChar char="-"/>
            </a:pPr>
            <a:r>
              <a:rPr lang="en" sz="2000">
                <a:solidFill>
                  <a:schemeClr val="dk1"/>
                </a:solidFill>
                <a:latin typeface="Average"/>
                <a:ea typeface="Average"/>
                <a:cs typeface="Average"/>
                <a:sym typeface="Average"/>
              </a:rPr>
              <a:t>Two Trials</a:t>
            </a:r>
            <a:endParaRPr sz="2000">
              <a:solidFill>
                <a:schemeClr val="dk1"/>
              </a:solidFill>
              <a:latin typeface="Average"/>
              <a:ea typeface="Average"/>
              <a:cs typeface="Average"/>
              <a:sym typeface="Average"/>
            </a:endParaRPr>
          </a:p>
          <a:p>
            <a:pPr indent="0" lvl="0" marL="0" rtl="0" algn="l">
              <a:spcBef>
                <a:spcPts val="0"/>
              </a:spcBef>
              <a:spcAft>
                <a:spcPts val="0"/>
              </a:spcAft>
              <a:buNone/>
            </a:pPr>
            <a:r>
              <a:t/>
            </a:r>
            <a:endParaRPr sz="2000">
              <a:solidFill>
                <a:schemeClr val="dk1"/>
              </a:solidFill>
              <a:latin typeface="Average"/>
              <a:ea typeface="Average"/>
              <a:cs typeface="Average"/>
              <a:sym typeface="Average"/>
            </a:endParaRPr>
          </a:p>
          <a:p>
            <a:pPr indent="-355600" lvl="0" marL="457200" rtl="0" algn="l">
              <a:spcBef>
                <a:spcPts val="0"/>
              </a:spcBef>
              <a:spcAft>
                <a:spcPts val="0"/>
              </a:spcAft>
              <a:buClr>
                <a:schemeClr val="dk1"/>
              </a:buClr>
              <a:buSzPts val="2000"/>
              <a:buFont typeface="Average"/>
              <a:buChar char="-"/>
            </a:pPr>
            <a:r>
              <a:rPr lang="en" sz="2000">
                <a:solidFill>
                  <a:schemeClr val="dk1"/>
                </a:solidFill>
                <a:latin typeface="Average"/>
                <a:ea typeface="Average"/>
                <a:cs typeface="Average"/>
                <a:sym typeface="Average"/>
              </a:rPr>
              <a:t>Inaccurate</a:t>
            </a:r>
            <a:r>
              <a:rPr lang="en" sz="2000">
                <a:solidFill>
                  <a:schemeClr val="dk1"/>
                </a:solidFill>
                <a:latin typeface="Average"/>
                <a:ea typeface="Average"/>
                <a:cs typeface="Average"/>
                <a:sym typeface="Average"/>
              </a:rPr>
              <a:t> light values </a:t>
            </a:r>
            <a:endParaRPr sz="2000">
              <a:solidFill>
                <a:schemeClr val="dk1"/>
              </a:solidFill>
              <a:latin typeface="Average"/>
              <a:ea typeface="Average"/>
              <a:cs typeface="Average"/>
              <a:sym typeface="Average"/>
            </a:endParaRPr>
          </a:p>
          <a:p>
            <a:pPr indent="0" lvl="0" marL="0" rtl="0" algn="l">
              <a:spcBef>
                <a:spcPts val="0"/>
              </a:spcBef>
              <a:spcAft>
                <a:spcPts val="0"/>
              </a:spcAft>
              <a:buNone/>
            </a:pPr>
            <a:r>
              <a:t/>
            </a:r>
            <a:endParaRPr sz="2000">
              <a:solidFill>
                <a:schemeClr val="dk1"/>
              </a:solidFill>
              <a:latin typeface="Average"/>
              <a:ea typeface="Average"/>
              <a:cs typeface="Average"/>
              <a:sym typeface="Average"/>
            </a:endParaRPr>
          </a:p>
          <a:p>
            <a:pPr indent="-355600" lvl="0" marL="457200" rtl="0" algn="l">
              <a:spcBef>
                <a:spcPts val="0"/>
              </a:spcBef>
              <a:spcAft>
                <a:spcPts val="0"/>
              </a:spcAft>
              <a:buClr>
                <a:schemeClr val="dk1"/>
              </a:buClr>
              <a:buSzPts val="2000"/>
              <a:buFont typeface="Average"/>
              <a:buChar char="-"/>
            </a:pPr>
            <a:r>
              <a:rPr lang="en" sz="2000">
                <a:solidFill>
                  <a:schemeClr val="dk1"/>
                </a:solidFill>
                <a:latin typeface="Average"/>
                <a:ea typeface="Average"/>
                <a:cs typeface="Average"/>
                <a:sym typeface="Average"/>
              </a:rPr>
              <a:t>Unequal motors </a:t>
            </a:r>
            <a:endParaRPr sz="2000">
              <a:solidFill>
                <a:schemeClr val="dk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Research/Investigation</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rPr>
              <a:t>Building an optimized robot :</a:t>
            </a:r>
            <a:endParaRPr sz="2000">
              <a:solidFill>
                <a:schemeClr val="dk2"/>
              </a:solidFill>
            </a:endParaRPr>
          </a:p>
          <a:p>
            <a:pPr indent="-355600" lvl="0" marL="457200" rtl="0" algn="l">
              <a:spcBef>
                <a:spcPts val="1600"/>
              </a:spcBef>
              <a:spcAft>
                <a:spcPts val="0"/>
              </a:spcAft>
              <a:buClr>
                <a:schemeClr val="dk1"/>
              </a:buClr>
              <a:buSzPts val="2000"/>
              <a:buChar char="-"/>
            </a:pPr>
            <a:r>
              <a:rPr lang="en" sz="2000">
                <a:solidFill>
                  <a:schemeClr val="dk1"/>
                </a:solidFill>
              </a:rPr>
              <a:t>Utilizing normalize function</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Removing normalize function</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Sensors off the tape </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Correct gear ratio</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Functioning equipment</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Correct light values </a:t>
            </a:r>
            <a:endParaRPr sz="2000">
              <a:solidFill>
                <a:schemeClr val="dk1"/>
              </a:solidFill>
            </a:endParaRPr>
          </a:p>
        </p:txBody>
      </p:sp>
      <p:pic>
        <p:nvPicPr>
          <p:cNvPr id="75" name="Google Shape;75;p15"/>
          <p:cNvPicPr preferRelativeResize="0"/>
          <p:nvPr/>
        </p:nvPicPr>
        <p:blipFill>
          <a:blip r:embed="rId3">
            <a:alphaModFix/>
          </a:blip>
          <a:stretch>
            <a:fillRect/>
          </a:stretch>
        </p:blipFill>
        <p:spPr>
          <a:xfrm>
            <a:off x="5377750" y="332763"/>
            <a:ext cx="3358477" cy="44779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Orbitron"/>
                <a:ea typeface="Orbitron"/>
                <a:cs typeface="Orbitron"/>
                <a:sym typeface="Orbitron"/>
              </a:rPr>
              <a:t>Design &amp; Construction</a:t>
            </a:r>
            <a:endParaRPr b="1" sz="2600">
              <a:solidFill>
                <a:srgbClr val="FFFFFF"/>
              </a:solidFill>
              <a:latin typeface="Orbitron"/>
              <a:ea typeface="Orbitron"/>
              <a:cs typeface="Orbitron"/>
              <a:sym typeface="Orbitron"/>
            </a:endParaRPr>
          </a:p>
          <a:p>
            <a:pPr indent="0" lvl="0" marL="0" rtl="0" algn="l">
              <a:spcBef>
                <a:spcPts val="0"/>
              </a:spcBef>
              <a:spcAft>
                <a:spcPts val="0"/>
              </a:spcAft>
              <a:buNone/>
            </a:pPr>
            <a:r>
              <a:t/>
            </a:r>
            <a:endParaRPr b="1" sz="2600">
              <a:solidFill>
                <a:srgbClr val="FFFFFF"/>
              </a:solidFill>
              <a:latin typeface="Orbitron"/>
              <a:ea typeface="Orbitron"/>
              <a:cs typeface="Orbitron"/>
              <a:sym typeface="Orbitron"/>
            </a:endParaRPr>
          </a:p>
        </p:txBody>
      </p:sp>
      <p:sp>
        <p:nvSpPr>
          <p:cNvPr id="81" name="Google Shape;81;p16"/>
          <p:cNvSpPr txBox="1"/>
          <p:nvPr>
            <p:ph idx="1" type="body"/>
          </p:nvPr>
        </p:nvSpPr>
        <p:spPr>
          <a:xfrm>
            <a:off x="117000" y="1167250"/>
            <a:ext cx="44550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The design was from Robotic Explorations by Fred G. Martin[pg 71].</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The two light sensors were faced down and attached on the sides of the HandyBug.</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The two light sensors detected difference in light intensity.</a:t>
            </a:r>
            <a:endParaRPr sz="1300">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sz="1400">
                <a:solidFill>
                  <a:srgbClr val="FFFFFF"/>
                </a:solidFill>
                <a:latin typeface="Lato"/>
                <a:ea typeface="Lato"/>
                <a:cs typeface="Lato"/>
                <a:sym typeface="Lato"/>
              </a:rPr>
              <a:t>The robot had the same construction from the previous lab; the only change was the gear ratio was switched down from 1:1  to 1:8 to decrease the speed of the robot.</a:t>
            </a:r>
            <a:endParaRPr sz="1400">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sz="1300">
                <a:solidFill>
                  <a:srgbClr val="FFFFFF"/>
                </a:solidFill>
                <a:latin typeface="Lato"/>
                <a:ea typeface="Lato"/>
                <a:cs typeface="Lato"/>
                <a:sym typeface="Lato"/>
              </a:rPr>
              <a:t>The robot tires and the axles were changed in order for it to move without any drag.</a:t>
            </a:r>
            <a:endParaRPr sz="1400">
              <a:solidFill>
                <a:srgbClr val="FFFFFF"/>
              </a:solidFill>
              <a:latin typeface="Lato"/>
              <a:ea typeface="Lato"/>
              <a:cs typeface="Lato"/>
              <a:sym typeface="Lato"/>
            </a:endParaRPr>
          </a:p>
        </p:txBody>
      </p:sp>
      <p:pic>
        <p:nvPicPr>
          <p:cNvPr id="82" name="Google Shape;82;p16"/>
          <p:cNvPicPr preferRelativeResize="0"/>
          <p:nvPr/>
        </p:nvPicPr>
        <p:blipFill rotWithShape="1">
          <a:blip r:embed="rId4">
            <a:alphaModFix/>
          </a:blip>
          <a:srcRect b="36944" l="0" r="0" t="0"/>
          <a:stretch/>
        </p:blipFill>
        <p:spPr>
          <a:xfrm>
            <a:off x="4983875" y="953963"/>
            <a:ext cx="3848426" cy="32355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Orbitron"/>
                <a:ea typeface="Orbitron"/>
                <a:cs typeface="Orbitron"/>
                <a:sym typeface="Orbitron"/>
              </a:rPr>
              <a:t>Code</a:t>
            </a:r>
            <a:endParaRPr b="1" sz="2600">
              <a:solidFill>
                <a:srgbClr val="FFFFFF"/>
              </a:solidFill>
              <a:latin typeface="Orbitron"/>
              <a:ea typeface="Orbitron"/>
              <a:cs typeface="Orbitron"/>
              <a:sym typeface="Orbitron"/>
            </a:endParaRPr>
          </a:p>
          <a:p>
            <a:pPr indent="0" lvl="0" marL="0" rtl="0" algn="l">
              <a:spcBef>
                <a:spcPts val="0"/>
              </a:spcBef>
              <a:spcAft>
                <a:spcPts val="0"/>
              </a:spcAft>
              <a:buNone/>
            </a:pPr>
            <a:r>
              <a:t/>
            </a:r>
            <a:endParaRPr>
              <a:solidFill>
                <a:srgbClr val="FFFFFF"/>
              </a:solidFill>
            </a:endParaRPr>
          </a:p>
        </p:txBody>
      </p:sp>
      <p:sp>
        <p:nvSpPr>
          <p:cNvPr id="88" name="Google Shape;88;p17"/>
          <p:cNvSpPr txBox="1"/>
          <p:nvPr>
            <p:ph idx="1" type="body"/>
          </p:nvPr>
        </p:nvSpPr>
        <p:spPr>
          <a:xfrm>
            <a:off x="1817125" y="-114075"/>
            <a:ext cx="31668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int LEFT_MOTOR = 3;</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int RIGHT_MOTOR = 0;</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int LEFT_EYE = 6;</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int RIGHT_EYE = 2;</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void forward()</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motor(LEFT_MOTOR, 100);</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motor(RIGHT_MOTOR,50);</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void main(){</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int RIGHTDSTART = analog(RIGHT_EYE);</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int LEFTDSTART = analog(LEFT_EYE);</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while(1){</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if(analog(LEFT_EYE) - LEFTDSTART &lt; -5){</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motor(RIGHT_MOTOR, 50);</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motor(LEFT_MOTOR, 0);</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else if(analog(RIGHT_EYE) - RIGHTDSTART &lt; -5){</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motor(LEFT_MOTOR, 100);</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motor(RIGHT_MOTOR, 0);</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else{</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forward();</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    	}</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rPr lang="en" sz="800">
                <a:solidFill>
                  <a:srgbClr val="FFFFFF"/>
                </a:solidFill>
                <a:latin typeface="Arial"/>
                <a:ea typeface="Arial"/>
                <a:cs typeface="Arial"/>
                <a:sym typeface="Arial"/>
              </a:rPr>
              <a:t>}</a:t>
            </a:r>
            <a:endParaRPr sz="800">
              <a:solidFill>
                <a:srgbClr val="FFFFFF"/>
              </a:solidFill>
              <a:latin typeface="Arial"/>
              <a:ea typeface="Arial"/>
              <a:cs typeface="Arial"/>
              <a:sym typeface="Arial"/>
            </a:endParaRPr>
          </a:p>
          <a:p>
            <a:pPr indent="0" lvl="0" marL="0" rtl="0" algn="l">
              <a:lnSpc>
                <a:spcPct val="100000"/>
              </a:lnSpc>
              <a:spcBef>
                <a:spcPts val="600"/>
              </a:spcBef>
              <a:spcAft>
                <a:spcPts val="0"/>
              </a:spcAft>
              <a:buNone/>
            </a:pPr>
            <a:r>
              <a:t/>
            </a:r>
            <a:endParaRPr sz="8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1600"/>
              </a:spcAft>
              <a:buNone/>
            </a:pPr>
            <a:r>
              <a:t/>
            </a:r>
            <a:endParaRPr sz="600">
              <a:latin typeface="Arial"/>
              <a:ea typeface="Arial"/>
              <a:cs typeface="Arial"/>
              <a:sym typeface="Arial"/>
            </a:endParaRPr>
          </a:p>
        </p:txBody>
      </p:sp>
      <p:pic>
        <p:nvPicPr>
          <p:cNvPr id="89" name="Google Shape;89;p17"/>
          <p:cNvPicPr preferRelativeResize="0"/>
          <p:nvPr/>
        </p:nvPicPr>
        <p:blipFill>
          <a:blip r:embed="rId3">
            <a:alphaModFix/>
          </a:blip>
          <a:stretch>
            <a:fillRect/>
          </a:stretch>
        </p:blipFill>
        <p:spPr>
          <a:xfrm>
            <a:off x="4824675" y="661263"/>
            <a:ext cx="3882165"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Orbitron"/>
                <a:ea typeface="Orbitron"/>
                <a:cs typeface="Orbitron"/>
                <a:sym typeface="Orbitron"/>
              </a:rPr>
              <a:t>Alterations made on the code</a:t>
            </a:r>
            <a:endParaRPr b="1" sz="2600">
              <a:solidFill>
                <a:srgbClr val="FFFFFF"/>
              </a:solidFill>
              <a:latin typeface="Orbitron"/>
              <a:ea typeface="Orbitron"/>
              <a:cs typeface="Orbitron"/>
              <a:sym typeface="Orbitron"/>
            </a:endParaRPr>
          </a:p>
          <a:p>
            <a:pPr indent="0" lvl="0" marL="0" rtl="0" algn="l">
              <a:spcBef>
                <a:spcPts val="0"/>
              </a:spcBef>
              <a:spcAft>
                <a:spcPts val="0"/>
              </a:spcAft>
              <a:buNone/>
            </a:pPr>
            <a:r>
              <a:t/>
            </a:r>
            <a:endParaRPr>
              <a:solidFill>
                <a:srgbClr val="FFFFFF"/>
              </a:solidFill>
            </a:endParaRPr>
          </a:p>
        </p:txBody>
      </p:sp>
      <p:sp>
        <p:nvSpPr>
          <p:cNvPr id="95" name="Google Shape;95;p1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Original plan</a:t>
            </a:r>
            <a:endParaRPr/>
          </a:p>
          <a:p>
            <a:pPr indent="-317500" lvl="1" marL="914400" rtl="0" algn="l">
              <a:spcBef>
                <a:spcPts val="0"/>
              </a:spcBef>
              <a:spcAft>
                <a:spcPts val="0"/>
              </a:spcAft>
              <a:buSzPts val="1400"/>
              <a:buChar char="○"/>
            </a:pPr>
            <a:r>
              <a:rPr lang="en"/>
              <a:t>Same as previous code, except contained within one if statement</a:t>
            </a:r>
            <a:endParaRPr/>
          </a:p>
          <a:p>
            <a:pPr indent="-342900" lvl="0" marL="457200" rtl="0" algn="l">
              <a:spcBef>
                <a:spcPts val="0"/>
              </a:spcBef>
              <a:spcAft>
                <a:spcPts val="0"/>
              </a:spcAft>
              <a:buSzPts val="1800"/>
              <a:buChar char="●"/>
            </a:pPr>
            <a:r>
              <a:rPr lang="en"/>
              <a:t>Secondary plan</a:t>
            </a:r>
            <a:endParaRPr/>
          </a:p>
          <a:p>
            <a:pPr indent="-317500" lvl="1" marL="914400" rtl="0" algn="l">
              <a:spcBef>
                <a:spcPts val="0"/>
              </a:spcBef>
              <a:spcAft>
                <a:spcPts val="0"/>
              </a:spcAft>
              <a:buSzPts val="1400"/>
              <a:buChar char="○"/>
            </a:pPr>
            <a:r>
              <a:rPr lang="en"/>
              <a:t>Normalize functions for motors movement</a:t>
            </a:r>
            <a:endParaRPr/>
          </a:p>
          <a:p>
            <a:pPr indent="-342900" lvl="0" marL="457200" rtl="0" algn="l">
              <a:spcBef>
                <a:spcPts val="0"/>
              </a:spcBef>
              <a:spcAft>
                <a:spcPts val="0"/>
              </a:spcAft>
              <a:buSzPts val="1800"/>
              <a:buChar char="●"/>
            </a:pPr>
            <a:r>
              <a:rPr lang="en"/>
              <a:t>Final plan</a:t>
            </a:r>
            <a:endParaRPr/>
          </a:p>
          <a:p>
            <a:pPr indent="-317500" lvl="1" marL="914400" rtl="0" algn="l">
              <a:spcBef>
                <a:spcPts val="0"/>
              </a:spcBef>
              <a:spcAft>
                <a:spcPts val="0"/>
              </a:spcAft>
              <a:buSzPts val="1400"/>
              <a:buChar char="○"/>
            </a:pPr>
            <a:r>
              <a:rPr lang="en"/>
              <a:t>Simple code that ended up working for the the test runs, requiring minor tweaks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Orbitron"/>
                <a:ea typeface="Orbitron"/>
                <a:cs typeface="Orbitron"/>
                <a:sym typeface="Orbitron"/>
              </a:rPr>
              <a:t>Testing</a:t>
            </a:r>
            <a:endParaRPr b="1" sz="2600">
              <a:solidFill>
                <a:srgbClr val="FFFFFF"/>
              </a:solidFill>
              <a:latin typeface="Orbitron"/>
              <a:ea typeface="Orbitron"/>
              <a:cs typeface="Orbitron"/>
              <a:sym typeface="Orbitron"/>
            </a:endParaRPr>
          </a:p>
          <a:p>
            <a:pPr indent="0" lvl="0" marL="0" rtl="0" algn="l">
              <a:spcBef>
                <a:spcPts val="0"/>
              </a:spcBef>
              <a:spcAft>
                <a:spcPts val="0"/>
              </a:spcAft>
              <a:buNone/>
            </a:pPr>
            <a:r>
              <a:t/>
            </a:r>
            <a:endParaRPr>
              <a:solidFill>
                <a:srgbClr val="FFFFFF"/>
              </a:solidFill>
            </a:endParaRPr>
          </a:p>
        </p:txBody>
      </p:sp>
      <p:sp>
        <p:nvSpPr>
          <p:cNvPr id="101" name="Google Shape;101;p19"/>
          <p:cNvSpPr txBox="1"/>
          <p:nvPr>
            <p:ph idx="1" type="body"/>
          </p:nvPr>
        </p:nvSpPr>
        <p:spPr>
          <a:xfrm>
            <a:off x="311700" y="1152475"/>
            <a:ext cx="47283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The robot had been tested during the 3 labs.</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The final hardware design &amp; software configurations was tested in lab 3.After the first run, it was found that the HandyBoard and light sensors both were faulty due to which the final trial couldn’t be done.</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The structure was built well and didn’t break apart during lab trials.</a:t>
            </a:r>
            <a:endParaRPr sz="1300">
              <a:solidFill>
                <a:srgbClr val="FFFFFF"/>
              </a:solidFill>
              <a:latin typeface="Lato"/>
              <a:ea typeface="Lato"/>
              <a:cs typeface="Lato"/>
              <a:sym typeface="Lato"/>
            </a:endParaRPr>
          </a:p>
          <a:p>
            <a:pPr indent="-311150" lvl="0" marL="457200" rtl="0" algn="l">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During the competition, due to improper handyboard the robot couldn’t participate. Thus was only able to earn itself 1 points on the maze. </a:t>
            </a:r>
            <a:endParaRPr sz="1300">
              <a:solidFill>
                <a:srgbClr val="FFFFFF"/>
              </a:solidFill>
              <a:latin typeface="Lato"/>
              <a:ea typeface="Lato"/>
              <a:cs typeface="Lato"/>
              <a:sym typeface="Lato"/>
            </a:endParaRPr>
          </a:p>
          <a:p>
            <a:pPr indent="0" lvl="0" marL="0" rtl="0" algn="l">
              <a:spcBef>
                <a:spcPts val="1600"/>
              </a:spcBef>
              <a:spcAft>
                <a:spcPts val="1600"/>
              </a:spcAft>
              <a:buNone/>
            </a:pPr>
            <a:r>
              <a:t/>
            </a:r>
            <a:endParaRPr>
              <a:solidFill>
                <a:srgbClr val="FFFFFF"/>
              </a:solidFill>
            </a:endParaRPr>
          </a:p>
        </p:txBody>
      </p:sp>
      <p:pic>
        <p:nvPicPr>
          <p:cNvPr id="102" name="Google Shape;102;p19"/>
          <p:cNvPicPr preferRelativeResize="0"/>
          <p:nvPr/>
        </p:nvPicPr>
        <p:blipFill>
          <a:blip r:embed="rId4">
            <a:alphaModFix/>
          </a:blip>
          <a:stretch>
            <a:fillRect/>
          </a:stretch>
        </p:blipFill>
        <p:spPr>
          <a:xfrm>
            <a:off x="5303600" y="357463"/>
            <a:ext cx="3321426" cy="44285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Orbitron"/>
                <a:ea typeface="Orbitron"/>
                <a:cs typeface="Orbitron"/>
                <a:sym typeface="Orbitron"/>
              </a:rPr>
              <a:t>Final Evaluation</a:t>
            </a:r>
            <a:endParaRPr b="1" sz="2600">
              <a:solidFill>
                <a:srgbClr val="FFFFFF"/>
              </a:solidFill>
              <a:latin typeface="Orbitron"/>
              <a:ea typeface="Orbitron"/>
              <a:cs typeface="Orbitron"/>
              <a:sym typeface="Orbitron"/>
            </a:endParaRPr>
          </a:p>
          <a:p>
            <a:pPr indent="0" lvl="0" marL="0" rtl="0" algn="l">
              <a:spcBef>
                <a:spcPts val="0"/>
              </a:spcBef>
              <a:spcAft>
                <a:spcPts val="0"/>
              </a:spcAft>
              <a:buNone/>
            </a:pPr>
            <a:r>
              <a:t/>
            </a:r>
            <a:endParaRPr>
              <a:solidFill>
                <a:srgbClr val="FFFFFF"/>
              </a:solidFill>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Lato"/>
              <a:buChar char="●"/>
            </a:pPr>
            <a:r>
              <a:rPr lang="en">
                <a:solidFill>
                  <a:srgbClr val="FFFFFF"/>
                </a:solidFill>
                <a:latin typeface="Lato"/>
                <a:ea typeface="Lato"/>
                <a:cs typeface="Lato"/>
                <a:sym typeface="Lato"/>
              </a:rPr>
              <a:t>Possible Problems: </a:t>
            </a:r>
            <a:endParaRPr>
              <a:solidFill>
                <a:srgbClr val="FFFFFF"/>
              </a:solidFill>
              <a:latin typeface="Lato"/>
              <a:ea typeface="Lato"/>
              <a:cs typeface="Lato"/>
              <a:sym typeface="Lato"/>
            </a:endParaRPr>
          </a:p>
          <a:p>
            <a:pPr indent="-317500" lvl="1" marL="9144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The program of normalize function is too slow for the robot to complete the maze.</a:t>
            </a:r>
            <a:endParaRPr>
              <a:solidFill>
                <a:srgbClr val="FFFFFF"/>
              </a:solidFill>
              <a:latin typeface="Lato"/>
              <a:ea typeface="Lato"/>
              <a:cs typeface="Lato"/>
              <a:sym typeface="Lato"/>
            </a:endParaRPr>
          </a:p>
          <a:p>
            <a:pPr indent="-317500" lvl="1" marL="9144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FAULTY handy board.</a:t>
            </a:r>
            <a:endParaRPr>
              <a:solidFill>
                <a:srgbClr val="FFFFFF"/>
              </a:solidFill>
              <a:latin typeface="Lato"/>
              <a:ea typeface="Lato"/>
              <a:cs typeface="Lato"/>
              <a:sym typeface="Lato"/>
            </a:endParaRPr>
          </a:p>
          <a:p>
            <a:pPr indent="-317500" lvl="1" marL="9144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Faulty light sensors.</a:t>
            </a:r>
            <a:endParaRPr>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a:solidFill>
                  <a:srgbClr val="FFFFFF"/>
                </a:solidFill>
                <a:latin typeface="Lato"/>
                <a:ea typeface="Lato"/>
                <a:cs typeface="Lato"/>
                <a:sym typeface="Lato"/>
              </a:rPr>
              <a:t>Solutions:</a:t>
            </a:r>
            <a:endParaRPr>
              <a:solidFill>
                <a:srgbClr val="FFFFFF"/>
              </a:solidFill>
              <a:latin typeface="Lato"/>
              <a:ea typeface="Lato"/>
              <a:cs typeface="Lato"/>
              <a:sym typeface="Lato"/>
            </a:endParaRPr>
          </a:p>
          <a:p>
            <a:pPr indent="-317500" lvl="1" marL="9144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Don’t use normalize function, and don’t hardcore the variables [as the light intensity can change </a:t>
            </a:r>
            <a:r>
              <a:rPr lang="en">
                <a:solidFill>
                  <a:srgbClr val="FFFFFF"/>
                </a:solidFill>
                <a:latin typeface="Lato"/>
                <a:ea typeface="Lato"/>
                <a:cs typeface="Lato"/>
                <a:sym typeface="Lato"/>
              </a:rPr>
              <a:t>every time</a:t>
            </a:r>
            <a:r>
              <a:rPr lang="en">
                <a:solidFill>
                  <a:srgbClr val="FFFFFF"/>
                </a:solidFill>
                <a:latin typeface="Lato"/>
                <a:ea typeface="Lato"/>
                <a:cs typeface="Lato"/>
                <a:sym typeface="Lato"/>
              </a:rPr>
              <a:t>].</a:t>
            </a:r>
            <a:endParaRPr sz="1400">
              <a:solidFill>
                <a:srgbClr val="FFFFFF"/>
              </a:solidFill>
              <a:latin typeface="Lato"/>
              <a:ea typeface="Lato"/>
              <a:cs typeface="Lato"/>
              <a:sym typeface="Lato"/>
            </a:endParaRPr>
          </a:p>
          <a:p>
            <a:pPr indent="-304800" lvl="1" marL="9144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Check the hardware before downloading the code.</a:t>
            </a:r>
            <a:endParaRPr sz="1200">
              <a:solidFill>
                <a:srgbClr val="FFFFFF"/>
              </a:solidFill>
              <a:latin typeface="Lato"/>
              <a:ea typeface="Lato"/>
              <a:cs typeface="Lato"/>
              <a:sym typeface="Lato"/>
            </a:endParaRPr>
          </a:p>
          <a:p>
            <a:pPr indent="-304800" lvl="1" marL="9144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Use tape to get secure wire connections between motors/ sensors and the handy board.</a:t>
            </a:r>
            <a:endParaRPr sz="1200">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sz="1400">
                <a:solidFill>
                  <a:srgbClr val="FFFFFF"/>
                </a:solidFill>
                <a:latin typeface="Lato"/>
                <a:ea typeface="Lato"/>
                <a:cs typeface="Lato"/>
                <a:sym typeface="Lato"/>
              </a:rPr>
              <a:t>Precautions for future work:</a:t>
            </a:r>
            <a:endParaRPr sz="1400">
              <a:solidFill>
                <a:srgbClr val="FFFFFF"/>
              </a:solidFill>
              <a:latin typeface="Lato"/>
              <a:ea typeface="Lato"/>
              <a:cs typeface="Lato"/>
              <a:sym typeface="Lato"/>
            </a:endParaRPr>
          </a:p>
          <a:p>
            <a:pPr indent="-304800" lvl="1" marL="914400" rtl="0" algn="l">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Take in account of the problems, start the solutions from scratch. Using different method is useful.</a:t>
            </a:r>
            <a:endParaRPr sz="1200">
              <a:solidFill>
                <a:srgbClr val="FFFFFF"/>
              </a:solidFill>
              <a:latin typeface="Lato"/>
              <a:ea typeface="Lato"/>
              <a:cs typeface="Lato"/>
              <a:sym typeface="Lato"/>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