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Orbitron"/>
      <p:regular r:id="rId26"/>
      <p:bold r:id="rId27"/>
    </p:embeddedFont>
    <p:embeddedFont>
      <p:font typeface="Roboto Mon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rbitron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RobotoMono-regular.fntdata"/><Relationship Id="rId27" Type="http://schemas.openxmlformats.org/officeDocument/2006/relationships/font" Target="fonts/Orbitron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boldItalic.fntdata"/><Relationship Id="rId30" Type="http://schemas.openxmlformats.org/officeDocument/2006/relationships/font" Target="fonts/RobotoMon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0451e3ae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0451e3ae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0451e3ae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0451e3ae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0451e3ae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0451e3ae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0451e3b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0451e3b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04375c85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04375c85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04375c85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04375c85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04375c85a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04375c85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0451e391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0451e391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0451e391b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0451e391b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0451e391b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0451e391b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0451e391b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0451e391b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0451e391b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0451e391b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rbitron"/>
                <a:ea typeface="Orbitron"/>
                <a:cs typeface="Orbitron"/>
                <a:sym typeface="Orbitron"/>
              </a:rPr>
              <a:t>ECE 100 </a:t>
            </a:r>
            <a:r>
              <a:rPr lang="en">
                <a:latin typeface="Orbitron"/>
                <a:ea typeface="Orbitron"/>
                <a:cs typeface="Orbitron"/>
                <a:sym typeface="Orbitron"/>
              </a:rPr>
              <a:t>Competition</a:t>
            </a:r>
            <a:r>
              <a:rPr lang="en">
                <a:latin typeface="Orbitron"/>
                <a:ea typeface="Orbitron"/>
                <a:cs typeface="Orbitron"/>
                <a:sym typeface="Orbitron"/>
              </a:rPr>
              <a:t> 0</a:t>
            </a:r>
            <a:endParaRPr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rbitron"/>
                <a:ea typeface="Orbitron"/>
                <a:cs typeface="Orbitron"/>
                <a:sym typeface="Orbitron"/>
              </a:rPr>
              <a:t>Group 3</a:t>
            </a:r>
            <a:endParaRPr sz="2400"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rbitron"/>
                <a:ea typeface="Orbitron"/>
                <a:cs typeface="Orbitron"/>
                <a:sym typeface="Orbitron"/>
              </a:rPr>
              <a:t>Mathew, Rezwan and Alan</a:t>
            </a:r>
            <a:endParaRPr sz="2400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LEGO HANDY BOARD HYBRID ROBOT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rbitron"/>
                <a:ea typeface="Orbitron"/>
                <a:cs typeface="Orbitron"/>
                <a:sym typeface="Orbitron"/>
              </a:rPr>
              <a:t>Testing</a:t>
            </a:r>
            <a:endParaRPr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robot had been tested several times in the 3 labs that took place, each time only a fraction of its program was put into the coding to test its initial state.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final product ( final hardware design &amp; software configurations)  was tested in lab 3. After one faulty run, the power to the left motor was changed to 65.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Two more trial runs were held and the robot was </a:t>
            </a:r>
            <a:r>
              <a:rPr lang="en"/>
              <a:t>successful</a:t>
            </a:r>
            <a:r>
              <a:rPr lang="en"/>
              <a:t> in both.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hardware was well built and did not fall off as opposed to previous lab trials.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During the </a:t>
            </a:r>
            <a:r>
              <a:rPr lang="en"/>
              <a:t>competition, the robot had taken faulty turns from its random function purely due to luck. Thus was only able to earn itself 4 and 6 points on the maze respectively.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rbitron"/>
                <a:ea typeface="Orbitron"/>
                <a:cs typeface="Orbitron"/>
                <a:sym typeface="Orbitron"/>
              </a:rPr>
              <a:t>Final Evaluation</a:t>
            </a:r>
            <a:endParaRPr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Possible Problems: 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 irregularity of the random function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Loose connections on the handy board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Assuming the perfect power for each motor for travelling in a straight line.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Solutions: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Preparing a more detailed program function to combine with metasens.ic, to prevent depending on luck to get out of tricky situations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rbitron"/>
                <a:ea typeface="Orbitron"/>
                <a:cs typeface="Orbitron"/>
                <a:sym typeface="Orbitron"/>
              </a:rPr>
              <a:t>Final Evaluation</a:t>
            </a:r>
            <a:endParaRPr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Solutions: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Use tape to get secure wire connections between motors/ sensors and the handy board.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Pre Provided</a:t>
            </a:r>
            <a:r>
              <a:rPr lang="en" sz="1200"/>
              <a:t> with motors that produce the same power or testing the motors using tachometers several times and then taking averages of the tests thus reducing the room of error from assumptions.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Precautions for future work: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Take into account the </a:t>
            </a:r>
            <a:r>
              <a:rPr lang="en" sz="1200"/>
              <a:t>existing problems and apply the required solutions starting from scratch, as later applications may seem to be more complicated and unruly.</a:t>
            </a:r>
            <a:r>
              <a:rPr lang="en" sz="1200"/>
              <a:t>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rbitron"/>
                <a:ea typeface="Orbitron"/>
                <a:cs typeface="Orbitron"/>
                <a:sym typeface="Orbitron"/>
              </a:rPr>
              <a:t>Introduction</a:t>
            </a:r>
            <a:endParaRPr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HandyBoard</a:t>
            </a:r>
            <a:r>
              <a:rPr lang="en"/>
              <a:t> is a handheld robotics controller which was developed at MIT by Fred G. Martin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HandyBoard contains-</a:t>
            </a:r>
            <a:endParaRPr/>
          </a:p>
          <a:p>
            <a:pPr indent="-285750" lvl="0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Char char="●"/>
            </a:pPr>
            <a:r>
              <a:rPr lang="en" sz="1050">
                <a:highlight>
                  <a:srgbClr val="FFFFFF"/>
                </a:highlight>
              </a:rPr>
              <a:t>68HC11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 8-bit microcontroller @ 2 MHz made by Motorola</a:t>
            </a:r>
            <a:endParaRPr sz="900">
              <a:solidFill>
                <a:srgbClr val="222222"/>
              </a:solidFill>
            </a:endParaRPr>
          </a:p>
          <a:p>
            <a:pPr indent="-285750" lvl="0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Char char="●"/>
            </a:pPr>
            <a:r>
              <a:rPr lang="en" sz="900">
                <a:solidFill>
                  <a:srgbClr val="222222"/>
                </a:solidFill>
              </a:rPr>
              <a:t>32KB battery-backed SRAM</a:t>
            </a:r>
            <a:endParaRPr sz="900">
              <a:solidFill>
                <a:srgbClr val="222222"/>
              </a:solidFill>
            </a:endParaRPr>
          </a:p>
          <a:p>
            <a:pPr indent="-285750" lvl="0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Char char="●"/>
            </a:pPr>
            <a:r>
              <a:rPr lang="en" sz="900">
                <a:solidFill>
                  <a:srgbClr val="222222"/>
                </a:solidFill>
              </a:rPr>
              <a:t>2x16 LCD character display</a:t>
            </a:r>
            <a:endParaRPr sz="900">
              <a:solidFill>
                <a:srgbClr val="222222"/>
              </a:solidFill>
            </a:endParaRPr>
          </a:p>
          <a:p>
            <a:pPr indent="-285750" lvl="0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Char char="●"/>
            </a:pPr>
            <a:r>
              <a:rPr lang="en" sz="900">
                <a:solidFill>
                  <a:srgbClr val="222222"/>
                </a:solidFill>
              </a:rPr>
              <a:t>Support for four 1A motors</a:t>
            </a:r>
            <a:endParaRPr sz="900">
              <a:solidFill>
                <a:srgbClr val="222222"/>
              </a:solidFill>
            </a:endParaRPr>
          </a:p>
          <a:p>
            <a:pPr indent="-285750" lvl="0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Char char="●"/>
            </a:pPr>
            <a:r>
              <a:rPr lang="en" sz="900">
                <a:solidFill>
                  <a:srgbClr val="222222"/>
                </a:solidFill>
              </a:rPr>
              <a:t>6 Servo motor controllers</a:t>
            </a:r>
            <a:endParaRPr sz="900">
              <a:solidFill>
                <a:srgbClr val="222222"/>
              </a:solidFill>
            </a:endParaRPr>
          </a:p>
          <a:p>
            <a:pPr indent="-285750" lvl="0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Char char="●"/>
            </a:pPr>
            <a:r>
              <a:rPr lang="en" sz="900">
                <a:solidFill>
                  <a:srgbClr val="222222"/>
                </a:solidFill>
              </a:rPr>
              <a:t>7 Digital and 9 Analog inputs</a:t>
            </a:r>
            <a:endParaRPr sz="900">
              <a:solidFill>
                <a:srgbClr val="222222"/>
              </a:solidFill>
            </a:endParaRPr>
          </a:p>
          <a:p>
            <a:pPr indent="-285750" lvl="0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Char char="●"/>
            </a:pPr>
            <a:r>
              <a:rPr lang="en" sz="900">
                <a:solidFill>
                  <a:srgbClr val="222222"/>
                </a:solidFill>
              </a:rPr>
              <a:t>8 Digital and 16 Analog outputs</a:t>
            </a:r>
            <a:endParaRPr sz="900">
              <a:solidFill>
                <a:srgbClr val="222222"/>
              </a:solidFill>
            </a:endParaRPr>
          </a:p>
          <a:p>
            <a:pPr indent="-285750" lvl="0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Char char="●"/>
            </a:pPr>
            <a:r>
              <a:rPr lang="en" sz="900">
                <a:solidFill>
                  <a:srgbClr val="222222"/>
                </a:solidFill>
              </a:rPr>
              <a:t>Infrared I/O capabilities</a:t>
            </a:r>
            <a:endParaRPr sz="900">
              <a:solidFill>
                <a:srgbClr val="222222"/>
              </a:solidFill>
            </a:endParaRPr>
          </a:p>
          <a:p>
            <a:pPr indent="-285750" lvl="0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Char char="●"/>
            </a:pPr>
            <a:r>
              <a:rPr lang="en" sz="900">
                <a:solidFill>
                  <a:srgbClr val="222222"/>
                </a:solidFill>
              </a:rPr>
              <a:t>Serial interface capabilities</a:t>
            </a:r>
            <a:endParaRPr baseline="30000" sz="900">
              <a:solidFill>
                <a:srgbClr val="222222"/>
              </a:solidFill>
            </a:endParaRPr>
          </a:p>
          <a:p>
            <a:pPr indent="-285750" lvl="0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Char char="●"/>
            </a:pPr>
            <a:r>
              <a:rPr lang="en" sz="900">
                <a:solidFill>
                  <a:srgbClr val="222222"/>
                </a:solidFill>
              </a:rPr>
              <a:t>Sound output</a:t>
            </a:r>
            <a:endParaRPr sz="900">
              <a:solidFill>
                <a:srgbClr val="22222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HandyBoard is used as the base for building the robot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the HandyBoard and legos we must create a robot that can navigate a maze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3675" y="2477988"/>
            <a:ext cx="2857500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rbitron"/>
                <a:ea typeface="Orbitron"/>
                <a:cs typeface="Orbitron"/>
                <a:sym typeface="Orbitron"/>
              </a:rPr>
              <a:t>Problem Statement</a:t>
            </a:r>
            <a:endParaRPr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544675" y="19089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</a:t>
            </a:r>
            <a:r>
              <a:rPr lang="en"/>
              <a:t>robot needs to be created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robot needs to navigate a maze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code to navigate through the maze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 intelligence to the robot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Make it fast and efficient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rbitron"/>
                <a:ea typeface="Orbitron"/>
                <a:cs typeface="Orbitron"/>
                <a:sym typeface="Orbitron"/>
              </a:rPr>
              <a:t>General Design</a:t>
            </a:r>
            <a:endParaRPr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11700" y="2026650"/>
            <a:ext cx="4260300" cy="27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general design was from Robotic Explorations by Fred G. Martin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Has two wheels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Both are driven by motors via gears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Uses two touch sensors activated by a bumper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Controlled by a Handy Board with an 8 bit Motorola </a:t>
            </a:r>
            <a:r>
              <a:rPr lang="en"/>
              <a:t>microprocessor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7750" y="1199475"/>
            <a:ext cx="4429875" cy="332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rbitron"/>
                <a:ea typeface="Orbitron"/>
                <a:cs typeface="Orbitron"/>
                <a:sym typeface="Orbitron"/>
              </a:rPr>
              <a:t>Code</a:t>
            </a:r>
            <a:endParaRPr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82125" y="2078875"/>
            <a:ext cx="8559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HandyBoard uses Interactive 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code allows the robot navigate the maze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Code the robot is using consists of several classes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Classes for movement, timing, randomization, and main are flashed on the robot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Bumper and sensors used for bump detection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the robot is stuck it will randomize its turns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225" y="1250725"/>
            <a:ext cx="2667000" cy="330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4050" y="1250725"/>
            <a:ext cx="3609975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rbitron"/>
                <a:ea typeface="Orbitron"/>
                <a:cs typeface="Orbitron"/>
                <a:sym typeface="Orbitron"/>
              </a:rPr>
              <a:t>Alterations on the generic code-</a:t>
            </a:r>
            <a:endParaRPr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were alterations made to the generic code of the robot, to improve its chance to complete the maze.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kept a left curve in the motion for the robot to track the wall during </a:t>
            </a:r>
            <a:r>
              <a:rPr lang="en"/>
              <a:t>its</a:t>
            </a:r>
            <a:r>
              <a:rPr lang="en"/>
              <a:t> navigation.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the robot collided with a wall, a little back motion was placed in order for it to make a proper turn.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sleep time was increased for the robot to make right angle turns.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the random sequence was activated, the robot turned 270 degrees in order to move out of the dead-end.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rbitron"/>
                <a:ea typeface="Orbitron"/>
                <a:cs typeface="Orbitron"/>
                <a:sym typeface="Orbitron"/>
              </a:rPr>
              <a:t>Construction</a:t>
            </a:r>
            <a:endParaRPr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robot is constructed using Lego </a:t>
            </a:r>
            <a:r>
              <a:rPr lang="en" sz="1400"/>
              <a:t>technic</a:t>
            </a:r>
            <a:r>
              <a:rPr lang="en" sz="1400"/>
              <a:t> bricks, gears, and wheels.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robot used two servo-motors and two touch sensors.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servo motors were used for the movement of the robot and using the codes the robot could move-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Forward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Backward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Left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Right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touch sensors were placed in the front of the robot to enable to robot to react to an obstacle in front.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connecting cables were connected to alternating ports in order to maximize the output from the handy-board.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729450" y="1318650"/>
            <a:ext cx="4251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rbitron"/>
                <a:ea typeface="Orbitron"/>
                <a:cs typeface="Orbitron"/>
                <a:sym typeface="Orbitron"/>
              </a:rPr>
              <a:t>Alterations made on the generic design</a:t>
            </a:r>
            <a:endParaRPr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264150" y="2167550"/>
            <a:ext cx="4716900" cy="29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Addition of extra tires in the bummer, was used as shock absorbers when the robot was moving fast.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gear ratio was changed from 1:8 to 1:1 in order to make the robot move faster.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battery-pack had supporters in order to prevent the battery-pack from moving.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robot tire size was also changed in order for it to move without any drag and make the robot lighter.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/>
              <a:t>The connecting cables were tied to the chassis  to avoid lose connections.</a:t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0750" y="1396725"/>
            <a:ext cx="4166876" cy="312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