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1" r:id="rId3"/>
    <p:sldId id="262" r:id="rId4"/>
    <p:sldId id="265" r:id="rId5"/>
    <p:sldId id="263" r:id="rId6"/>
    <p:sldId id="269" r:id="rId7"/>
    <p:sldId id="270" r:id="rId8"/>
    <p:sldId id="271" r:id="rId9"/>
    <p:sldId id="272" r:id="rId10"/>
    <p:sldId id="273" r:id="rId11"/>
    <p:sldId id="278" r:id="rId12"/>
    <p:sldId id="266" r:id="rId13"/>
    <p:sldId id="264" r:id="rId14"/>
    <p:sldId id="274" r:id="rId15"/>
    <p:sldId id="267" r:id="rId16"/>
    <p:sldId id="268" r:id="rId17"/>
    <p:sldId id="279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5518E1-5809-436F-A26C-23E800E13390}">
          <p14:sldIdLst>
            <p14:sldId id="256"/>
          </p14:sldIdLst>
        </p14:section>
        <p14:section name="Meeting Structure" id="{414E8F75-0619-4D41-80DB-7B2FEDE2559A}">
          <p14:sldIdLst>
            <p14:sldId id="261"/>
            <p14:sldId id="262"/>
          </p14:sldIdLst>
        </p14:section>
        <p14:section name="Distribution of Work" id="{B7682048-E7CC-42D6-A65E-06CB1D8925AE}">
          <p14:sldIdLst>
            <p14:sldId id="265"/>
            <p14:sldId id="263"/>
            <p14:sldId id="269"/>
            <p14:sldId id="270"/>
            <p14:sldId id="271"/>
            <p14:sldId id="272"/>
            <p14:sldId id="273"/>
            <p14:sldId id="278"/>
          </p14:sldIdLst>
        </p14:section>
        <p14:section name="Homework, Projects, and Exams" id="{79D270B9-B565-43C5-9579-C74B09A6397D}">
          <p14:sldIdLst>
            <p14:sldId id="266"/>
            <p14:sldId id="264"/>
            <p14:sldId id="274"/>
          </p14:sldIdLst>
        </p14:section>
        <p14:section name="Phase 1 Assignments" id="{2503FD51-DF22-4D56-86A1-9E6CC5CDAE2C}">
          <p14:sldIdLst>
            <p14:sldId id="267"/>
            <p14:sldId id="268"/>
            <p14:sldId id="279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CCE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8" d="100"/>
          <a:sy n="78" d="100"/>
        </p:scale>
        <p:origin x="12" y="-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6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Arnold" userId="0dd6daab13a72a29" providerId="LiveId" clId="{149B9E67-B25A-4A40-A0C6-6091373ECB68}"/>
    <pc:docChg chg="undo custSel addSld modSld sldOrd modSection">
      <pc:chgData name="David Arnold" userId="0dd6daab13a72a29" providerId="LiveId" clId="{149B9E67-B25A-4A40-A0C6-6091373ECB68}" dt="2023-01-10T03:09:57.465" v="1217" actId="5793"/>
      <pc:docMkLst>
        <pc:docMk/>
      </pc:docMkLst>
      <pc:sldChg chg="modSp mod">
        <pc:chgData name="David Arnold" userId="0dd6daab13a72a29" providerId="LiveId" clId="{149B9E67-B25A-4A40-A0C6-6091373ECB68}" dt="2023-01-10T02:50:18.703" v="1140" actId="5793"/>
        <pc:sldMkLst>
          <pc:docMk/>
          <pc:sldMk cId="1601154039" sldId="263"/>
        </pc:sldMkLst>
        <pc:spChg chg="mod">
          <ac:chgData name="David Arnold" userId="0dd6daab13a72a29" providerId="LiveId" clId="{149B9E67-B25A-4A40-A0C6-6091373ECB68}" dt="2023-01-10T02:50:18.703" v="1140" actId="5793"/>
          <ac:spMkLst>
            <pc:docMk/>
            <pc:sldMk cId="1601154039" sldId="263"/>
            <ac:spMk id="3" creationId="{74A2882B-FE2C-73C6-0543-AB11AA59CCE0}"/>
          </ac:spMkLst>
        </pc:spChg>
      </pc:sldChg>
      <pc:sldChg chg="modSp mod">
        <pc:chgData name="David Arnold" userId="0dd6daab13a72a29" providerId="LiveId" clId="{149B9E67-B25A-4A40-A0C6-6091373ECB68}" dt="2023-01-10T00:22:11.925" v="885" actId="5793"/>
        <pc:sldMkLst>
          <pc:docMk/>
          <pc:sldMk cId="1597744649" sldId="268"/>
        </pc:sldMkLst>
        <pc:spChg chg="mod">
          <ac:chgData name="David Arnold" userId="0dd6daab13a72a29" providerId="LiveId" clId="{149B9E67-B25A-4A40-A0C6-6091373ECB68}" dt="2023-01-10T00:22:11.925" v="885" actId="5793"/>
          <ac:spMkLst>
            <pc:docMk/>
            <pc:sldMk cId="1597744649" sldId="268"/>
            <ac:spMk id="3" creationId="{92475194-712C-F515-655A-E4EEB9E6CC04}"/>
          </ac:spMkLst>
        </pc:spChg>
      </pc:sldChg>
      <pc:sldChg chg="modSp mod">
        <pc:chgData name="David Arnold" userId="0dd6daab13a72a29" providerId="LiveId" clId="{149B9E67-B25A-4A40-A0C6-6091373ECB68}" dt="2023-01-10T03:09:57.465" v="1217" actId="5793"/>
        <pc:sldMkLst>
          <pc:docMk/>
          <pc:sldMk cId="2477208134" sldId="269"/>
        </pc:sldMkLst>
        <pc:spChg chg="mod">
          <ac:chgData name="David Arnold" userId="0dd6daab13a72a29" providerId="LiveId" clId="{149B9E67-B25A-4A40-A0C6-6091373ECB68}" dt="2023-01-10T03:09:57.465" v="1217" actId="5793"/>
          <ac:spMkLst>
            <pc:docMk/>
            <pc:sldMk cId="2477208134" sldId="269"/>
            <ac:spMk id="3" creationId="{B808FBDA-0540-7EA2-9B2E-589C23DF591B}"/>
          </ac:spMkLst>
        </pc:spChg>
      </pc:sldChg>
      <pc:sldChg chg="modSp mod">
        <pc:chgData name="David Arnold" userId="0dd6daab13a72a29" providerId="LiveId" clId="{149B9E67-B25A-4A40-A0C6-6091373ECB68}" dt="2023-01-10T00:20:19.190" v="582" actId="20577"/>
        <pc:sldMkLst>
          <pc:docMk/>
          <pc:sldMk cId="295536739" sldId="272"/>
        </pc:sldMkLst>
        <pc:spChg chg="mod">
          <ac:chgData name="David Arnold" userId="0dd6daab13a72a29" providerId="LiveId" clId="{149B9E67-B25A-4A40-A0C6-6091373ECB68}" dt="2023-01-10T00:20:19.190" v="582" actId="20577"/>
          <ac:spMkLst>
            <pc:docMk/>
            <pc:sldMk cId="295536739" sldId="272"/>
            <ac:spMk id="3" creationId="{4E734616-C682-4461-D55F-CD8BE49783DD}"/>
          </ac:spMkLst>
        </pc:spChg>
      </pc:sldChg>
      <pc:sldChg chg="modSp mod">
        <pc:chgData name="David Arnold" userId="0dd6daab13a72a29" providerId="LiveId" clId="{149B9E67-B25A-4A40-A0C6-6091373ECB68}" dt="2023-01-10T00:20:26.132" v="600" actId="20577"/>
        <pc:sldMkLst>
          <pc:docMk/>
          <pc:sldMk cId="3089007921" sldId="273"/>
        </pc:sldMkLst>
        <pc:spChg chg="mod">
          <ac:chgData name="David Arnold" userId="0dd6daab13a72a29" providerId="LiveId" clId="{149B9E67-B25A-4A40-A0C6-6091373ECB68}" dt="2023-01-10T00:20:26.132" v="600" actId="20577"/>
          <ac:spMkLst>
            <pc:docMk/>
            <pc:sldMk cId="3089007921" sldId="273"/>
            <ac:spMk id="3" creationId="{2B9D806A-78E3-26E1-426F-5C9D7F9CF644}"/>
          </ac:spMkLst>
        </pc:spChg>
      </pc:sldChg>
      <pc:sldChg chg="modSp mod">
        <pc:chgData name="David Arnold" userId="0dd6daab13a72a29" providerId="LiveId" clId="{149B9E67-B25A-4A40-A0C6-6091373ECB68}" dt="2023-01-10T00:22:20.352" v="919" actId="5793"/>
        <pc:sldMkLst>
          <pc:docMk/>
          <pc:sldMk cId="3749005282" sldId="275"/>
        </pc:sldMkLst>
        <pc:spChg chg="mod">
          <ac:chgData name="David Arnold" userId="0dd6daab13a72a29" providerId="LiveId" clId="{149B9E67-B25A-4A40-A0C6-6091373ECB68}" dt="2023-01-10T00:22:20.352" v="919" actId="5793"/>
          <ac:spMkLst>
            <pc:docMk/>
            <pc:sldMk cId="3749005282" sldId="275"/>
            <ac:spMk id="3" creationId="{A5974764-AFCC-A50F-09A3-BCB32B0B535F}"/>
          </ac:spMkLst>
        </pc:spChg>
      </pc:sldChg>
      <pc:sldChg chg="modSp mod">
        <pc:chgData name="David Arnold" userId="0dd6daab13a72a29" providerId="LiveId" clId="{149B9E67-B25A-4A40-A0C6-6091373ECB68}" dt="2023-01-10T00:22:25.957" v="942" actId="5793"/>
        <pc:sldMkLst>
          <pc:docMk/>
          <pc:sldMk cId="58549180" sldId="276"/>
        </pc:sldMkLst>
        <pc:spChg chg="mod">
          <ac:chgData name="David Arnold" userId="0dd6daab13a72a29" providerId="LiveId" clId="{149B9E67-B25A-4A40-A0C6-6091373ECB68}" dt="2023-01-10T00:22:25.957" v="942" actId="5793"/>
          <ac:spMkLst>
            <pc:docMk/>
            <pc:sldMk cId="58549180" sldId="276"/>
            <ac:spMk id="3" creationId="{7064BBF8-42FE-B7D4-E17D-7238F4F47025}"/>
          </ac:spMkLst>
        </pc:spChg>
      </pc:sldChg>
      <pc:sldChg chg="modSp mod">
        <pc:chgData name="David Arnold" userId="0dd6daab13a72a29" providerId="LiveId" clId="{149B9E67-B25A-4A40-A0C6-6091373ECB68}" dt="2023-01-10T00:23:18.900" v="1087" actId="5793"/>
        <pc:sldMkLst>
          <pc:docMk/>
          <pc:sldMk cId="3451541497" sldId="277"/>
        </pc:sldMkLst>
        <pc:spChg chg="mod">
          <ac:chgData name="David Arnold" userId="0dd6daab13a72a29" providerId="LiveId" clId="{149B9E67-B25A-4A40-A0C6-6091373ECB68}" dt="2023-01-10T00:23:18.900" v="1087" actId="5793"/>
          <ac:spMkLst>
            <pc:docMk/>
            <pc:sldMk cId="3451541497" sldId="277"/>
            <ac:spMk id="3" creationId="{C632F320-D4C0-E518-85E8-21B3C299A8C4}"/>
          </ac:spMkLst>
        </pc:spChg>
      </pc:sldChg>
      <pc:sldChg chg="modSp new mod">
        <pc:chgData name="David Arnold" userId="0dd6daab13a72a29" providerId="LiveId" clId="{149B9E67-B25A-4A40-A0C6-6091373ECB68}" dt="2023-01-10T00:21:35.521" v="858" actId="20577"/>
        <pc:sldMkLst>
          <pc:docMk/>
          <pc:sldMk cId="414117081" sldId="278"/>
        </pc:sldMkLst>
        <pc:spChg chg="mod">
          <ac:chgData name="David Arnold" userId="0dd6daab13a72a29" providerId="LiveId" clId="{149B9E67-B25A-4A40-A0C6-6091373ECB68}" dt="2023-01-10T00:20:39.013" v="614" actId="20577"/>
          <ac:spMkLst>
            <pc:docMk/>
            <pc:sldMk cId="414117081" sldId="278"/>
            <ac:spMk id="2" creationId="{0519F7F2-9DCB-43CA-D252-5C0FC68FE484}"/>
          </ac:spMkLst>
        </pc:spChg>
        <pc:spChg chg="mod">
          <ac:chgData name="David Arnold" userId="0dd6daab13a72a29" providerId="LiveId" clId="{149B9E67-B25A-4A40-A0C6-6091373ECB68}" dt="2023-01-10T00:21:35.521" v="858" actId="20577"/>
          <ac:spMkLst>
            <pc:docMk/>
            <pc:sldMk cId="414117081" sldId="278"/>
            <ac:spMk id="3" creationId="{B00E5402-A56C-1FD8-2655-15C1B280D2B5}"/>
          </ac:spMkLst>
        </pc:spChg>
      </pc:sldChg>
      <pc:sldChg chg="modSp add mod ord">
        <pc:chgData name="David Arnold" userId="0dd6daab13a72a29" providerId="LiveId" clId="{149B9E67-B25A-4A40-A0C6-6091373ECB68}" dt="2023-01-10T02:52:22.881" v="1154" actId="20577"/>
        <pc:sldMkLst>
          <pc:docMk/>
          <pc:sldMk cId="3450310535" sldId="279"/>
        </pc:sldMkLst>
        <pc:spChg chg="mod">
          <ac:chgData name="David Arnold" userId="0dd6daab13a72a29" providerId="LiveId" clId="{149B9E67-B25A-4A40-A0C6-6091373ECB68}" dt="2023-01-10T02:52:22.881" v="1154" actId="20577"/>
          <ac:spMkLst>
            <pc:docMk/>
            <pc:sldMk cId="3450310535" sldId="279"/>
            <ac:spMk id="2" creationId="{0475C60D-B371-1C2C-BA41-F347E2ABB22D}"/>
          </ac:spMkLst>
        </pc:spChg>
        <pc:spChg chg="mod">
          <ac:chgData name="David Arnold" userId="0dd6daab13a72a29" providerId="LiveId" clId="{149B9E67-B25A-4A40-A0C6-6091373ECB68}" dt="2023-01-10T00:23:02.131" v="1059" actId="20577"/>
          <ac:spMkLst>
            <pc:docMk/>
            <pc:sldMk cId="3450310535" sldId="279"/>
            <ac:spMk id="3" creationId="{C632F320-D4C0-E518-85E8-21B3C299A8C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CEEA1-F586-418C-A310-06C8DCC16A45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CD114-A209-49AB-B82A-16D9F794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26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06841-8B01-47C9-B85C-A30B0831836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A0BE8-3886-4EE8-91EC-AA7D25651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0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8200" y="1122363"/>
            <a:ext cx="10515600" cy="15351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153511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6075"/>
            <a:ext cx="9144000" cy="23717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92D3-8538-4130-AB9C-57C9871FBEE3}" type="datetime1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ECE 222 – Introduction to Cybersecurity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E806-2ED2-435E-B8CA-41427196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7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DB0-5807-4B21-B021-5713B75306BE}" type="datetime1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222 – Introduction to Cybersecurity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E806-2ED2-435E-B8CA-41427196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4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9CF8-A95D-4377-86A7-2B43706F8EB0}" type="datetime1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222 – Introduction to Cybersecurity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E806-2ED2-435E-B8CA-41427196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4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5238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0515600" cy="5238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7225"/>
            <a:ext cx="10515600" cy="55197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q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Wingdings" panose="05000000000000000000" pitchFamily="2" charset="2"/>
              <a:buChar char="q"/>
              <a:defRPr/>
            </a:lvl3pPr>
            <a:lvl4pPr marL="1600200" indent="-228600">
              <a:buFont typeface="Wingdings" panose="05000000000000000000" pitchFamily="2" charset="2"/>
              <a:buChar char="q"/>
              <a:defRPr/>
            </a:lvl4pPr>
            <a:lvl5pPr marL="2057400" indent="-228600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81C6-B51B-4884-B6F6-F5A32BFB0890}" type="datetime1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ECE 222 – Introduction to Cybersecurity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E806-2ED2-435E-B8CA-41427196DF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038600" y="6413698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ECE</a:t>
            </a:r>
            <a:r>
              <a:rPr lang="en-US" sz="1400" baseline="0" dirty="0"/>
              <a:t> 222 – Introduction to Cybersecurity Engineering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647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5238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44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709737"/>
            <a:ext cx="10515600" cy="43799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34D5-0269-4019-A453-B1D00EA12A0E}" type="datetime1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222 – Introduction to Cybersecurity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E806-2ED2-435E-B8CA-41427196DF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0" y="0"/>
            <a:ext cx="10515600" cy="523874"/>
          </a:xfr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915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813E-1C25-4153-95AA-73BAAF1DA816}" type="datetime1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222 – Introduction to Cybersecurity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E806-2ED2-435E-B8CA-41427196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3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6B20-4A8E-495D-8739-594987BF00BA}" type="datetime1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222 – Introduction to Cybersecurity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E806-2ED2-435E-B8CA-41427196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7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9EA-5B39-41F1-A56D-1B9762659EBA}" type="datetime1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222 – Introduction to Cybersecurity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E806-2ED2-435E-B8CA-41427196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6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4CB5-0D7B-4571-9B49-FADB49E9AC5F}" type="datetime1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222 – Introduction to Cybersecurity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E806-2ED2-435E-B8CA-41427196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5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0262-E62F-4BFE-8078-7764E1869C5E}" type="datetime1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222 – Introduction to Cybersecurity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E806-2ED2-435E-B8CA-41427196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6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CE05-5A45-4EC9-B31F-33AE0921F093}" type="datetime1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222 – Introduction to Cybersecurity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E806-2ED2-435E-B8CA-41427196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9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23023-EC5F-43AA-A9BF-61A01EFCD025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ECE 222 – Introduction to Cybersecurity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E806-2ED2-435E-B8CA-41427196DF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038600" y="6413698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ECE</a:t>
            </a:r>
            <a:r>
              <a:rPr lang="en-US" sz="1400" baseline="0" dirty="0"/>
              <a:t> 222 – Introduction to Cybersecurity Engineering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144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FNYvj2U0H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mdnOGNZflU&amp;list=PL-ymxv0nOtqrxUaIefx0qEC7_155oPEb7&amp;index=6" TargetMode="External"/><Relationship Id="rId2" Type="http://schemas.openxmlformats.org/officeDocument/2006/relationships/hyperlink" Target="https://www.youtube.com/watch?v=3FNYvj2U0H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ECE 497 </a:t>
            </a:r>
            <a:br>
              <a:rPr lang="en-US" dirty="0"/>
            </a:br>
            <a:r>
              <a:rPr lang="en-US" dirty="0"/>
              <a:t>Administrative Issues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Arnold </a:t>
            </a:r>
          </a:p>
          <a:p>
            <a:r>
              <a:rPr lang="en-US" dirty="0"/>
              <a:t>Advising: Professor Jafar Saniie </a:t>
            </a:r>
          </a:p>
          <a:p>
            <a:r>
              <a:rPr lang="en-US" dirty="0"/>
              <a:t>Department of Electrical and Computer Engineering </a:t>
            </a:r>
          </a:p>
          <a:p>
            <a:r>
              <a:rPr lang="en-US" dirty="0"/>
              <a:t>Illinois Institute of Technology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D15B9-9E98-29F5-C286-28B43073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E806-2ED2-435E-B8CA-41427196DF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3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F375-F8C3-B28E-B5C2-DBA42ACE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Defense Fundamentals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D806A-78E3-26E1-426F-5C9D7F9CF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Review and Present Lecture Slides </a:t>
            </a:r>
          </a:p>
          <a:p>
            <a:pPr lvl="1"/>
            <a:r>
              <a:rPr lang="en-US" dirty="0"/>
              <a:t> Lecture 18 – Defense Tools </a:t>
            </a:r>
          </a:p>
          <a:p>
            <a:pPr lvl="1"/>
            <a:r>
              <a:rPr lang="en-US" dirty="0"/>
              <a:t> Lecture 19 – Intrusion Detection Systems </a:t>
            </a:r>
          </a:p>
          <a:p>
            <a:pPr lvl="1"/>
            <a:r>
              <a:rPr lang="en-US" dirty="0"/>
              <a:t> Lecture 25 – Windows Forensics </a:t>
            </a:r>
          </a:p>
          <a:p>
            <a:r>
              <a:rPr lang="en-US" dirty="0"/>
              <a:t> Project #4 Guide &amp; Recording</a:t>
            </a:r>
          </a:p>
          <a:p>
            <a:pPr lvl="1"/>
            <a:r>
              <a:rPr lang="en-US" dirty="0"/>
              <a:t> Intrusion Detection Basics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F0731-00D4-77D0-3299-34A99F4B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E806-2ED2-435E-B8CA-41427196DF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0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F7F2-9DCB-43CA-D252-5C0FC68F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Cyber Law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E5402-A56C-1FD8-2655-15C1B280D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Review and Present Lecture Slides </a:t>
            </a:r>
          </a:p>
          <a:p>
            <a:pPr lvl="1"/>
            <a:r>
              <a:rPr lang="en-US" dirty="0"/>
              <a:t> Lecture 1 – Course Introduction </a:t>
            </a:r>
          </a:p>
          <a:p>
            <a:pPr lvl="1"/>
            <a:r>
              <a:rPr lang="en-US" dirty="0"/>
              <a:t> Lecture 22 – Cyber Law Intro </a:t>
            </a:r>
          </a:p>
          <a:p>
            <a:pPr lvl="1"/>
            <a:r>
              <a:rPr lang="en-US" dirty="0"/>
              <a:t> Lecture 23 – Cyber Law Case Law </a:t>
            </a:r>
          </a:p>
          <a:p>
            <a:r>
              <a:rPr lang="en-US" dirty="0"/>
              <a:t> Mini Project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81B16-03E6-B817-75B4-1FE7791D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E806-2ED2-435E-B8CA-41427196DF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Meeting Structure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Distribution of Work </a:t>
            </a:r>
          </a:p>
          <a:p>
            <a:endParaRPr lang="en-US" dirty="0"/>
          </a:p>
          <a:p>
            <a:r>
              <a:rPr lang="en-US" b="1" dirty="0"/>
              <a:t>Homework, Projects, and Exams</a:t>
            </a:r>
          </a:p>
          <a:p>
            <a:endParaRPr lang="en-US" dirty="0"/>
          </a:p>
          <a:p>
            <a:r>
              <a:rPr lang="en-US" dirty="0"/>
              <a:t>Phase 1 Assignments 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607686-9648-F8A5-E42D-52BF99C0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E806-2ED2-435E-B8CA-41427196DF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43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FE0F-B0D7-0D89-1681-82D01F8F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Homework &amp; Exam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75194-712C-F515-655A-E4EEB9E6C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Homework &amp; Exams distributed throughout the semester </a:t>
            </a:r>
          </a:p>
          <a:p>
            <a:pPr lvl="1"/>
            <a:r>
              <a:rPr lang="en-US" dirty="0"/>
              <a:t> Completion is expected, but performance is NOT an ECE 497 grade component </a:t>
            </a:r>
          </a:p>
          <a:p>
            <a:r>
              <a:rPr lang="en-US" dirty="0"/>
              <a:t> 6 Homework Assignments </a:t>
            </a:r>
          </a:p>
          <a:p>
            <a:pPr lvl="1"/>
            <a:r>
              <a:rPr lang="en-US" dirty="0"/>
              <a:t> Cybersecurity Basics </a:t>
            </a:r>
          </a:p>
          <a:p>
            <a:pPr lvl="1"/>
            <a:r>
              <a:rPr lang="en-US" dirty="0"/>
              <a:t> Network Basics</a:t>
            </a:r>
          </a:p>
          <a:p>
            <a:pPr lvl="1"/>
            <a:r>
              <a:rPr lang="en-US" dirty="0"/>
              <a:t> Penetration Testing </a:t>
            </a:r>
          </a:p>
          <a:p>
            <a:pPr lvl="1"/>
            <a:r>
              <a:rPr lang="en-US" dirty="0"/>
              <a:t> Buffer Overflows </a:t>
            </a:r>
          </a:p>
          <a:p>
            <a:pPr lvl="1"/>
            <a:r>
              <a:rPr lang="en-US" dirty="0"/>
              <a:t> Defense Tools </a:t>
            </a:r>
          </a:p>
          <a:p>
            <a:pPr lvl="1"/>
            <a:r>
              <a:rPr lang="en-US" dirty="0"/>
              <a:t>Cyber Law </a:t>
            </a:r>
          </a:p>
          <a:p>
            <a:r>
              <a:rPr lang="en-US" dirty="0"/>
              <a:t> Midterm Exam – Fundamentals, Networks, &amp; Penetration Tests</a:t>
            </a:r>
          </a:p>
          <a:p>
            <a:r>
              <a:rPr lang="en-US" dirty="0"/>
              <a:t> Final Exam – Buffer Overflow, Defense, &amp; Cyber Law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C19AD-492B-E988-B55C-57A2A51C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E806-2ED2-435E-B8CA-41427196DF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96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8F47-3709-993A-7FA0-85A99534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Projects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B1C93-BE60-FAB1-0706-1D3D54FBB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ECE 222 students will complete 4 projects </a:t>
            </a:r>
          </a:p>
          <a:p>
            <a:pPr lvl="1"/>
            <a:r>
              <a:rPr lang="en-US" dirty="0"/>
              <a:t> Environment Basics and Scanning </a:t>
            </a:r>
          </a:p>
          <a:p>
            <a:pPr lvl="1"/>
            <a:r>
              <a:rPr lang="en-US" dirty="0"/>
              <a:t> Penetration Tests </a:t>
            </a:r>
          </a:p>
          <a:p>
            <a:pPr lvl="1"/>
            <a:r>
              <a:rPr lang="en-US" dirty="0"/>
              <a:t> Buffer Overflow Analysis </a:t>
            </a:r>
          </a:p>
          <a:p>
            <a:pPr lvl="1"/>
            <a:r>
              <a:rPr lang="en-US" dirty="0"/>
              <a:t> Intrusion Detection Basics </a:t>
            </a:r>
          </a:p>
          <a:p>
            <a:r>
              <a:rPr lang="en-US" dirty="0"/>
              <a:t> ECE 497 Requirement: </a:t>
            </a:r>
          </a:p>
          <a:p>
            <a:pPr lvl="1"/>
            <a:r>
              <a:rPr lang="en-US" dirty="0"/>
              <a:t> Complete the project assigned to your topic </a:t>
            </a:r>
          </a:p>
          <a:p>
            <a:pPr lvl="1"/>
            <a:r>
              <a:rPr lang="en-US" dirty="0"/>
              <a:t> Develop a written guide and record a walkthrough </a:t>
            </a:r>
          </a:p>
          <a:p>
            <a:r>
              <a:rPr lang="en-US" dirty="0"/>
              <a:t> Project instructions release TBA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06481-89D1-7949-8AAC-43EE12A0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E806-2ED2-435E-B8CA-41427196DF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5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Meeting Structure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Distribution of Work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Homework, Projects, and Exams</a:t>
            </a:r>
          </a:p>
          <a:p>
            <a:endParaRPr lang="en-US" dirty="0"/>
          </a:p>
          <a:p>
            <a:r>
              <a:rPr lang="en-US" b="1" dirty="0"/>
              <a:t>Phase 1 Assignments 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607686-9648-F8A5-E42D-52BF99C0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E806-2ED2-435E-B8CA-41427196DF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15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FE0F-B0D7-0D89-1681-82D01F8F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Cybersecurity Fundamentals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75194-712C-F515-655A-E4EEB9E6C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Review Lecture Slides </a:t>
            </a:r>
          </a:p>
          <a:p>
            <a:pPr lvl="1"/>
            <a:r>
              <a:rPr lang="en-US" dirty="0"/>
              <a:t> Lecture 2 – Cybersecurity Threats</a:t>
            </a:r>
          </a:p>
          <a:p>
            <a:pPr lvl="1"/>
            <a:r>
              <a:rPr lang="en-US" dirty="0"/>
              <a:t> Presenting – Tuesday, January 24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 Helpful Resources </a:t>
            </a:r>
          </a:p>
          <a:p>
            <a:pPr lvl="1"/>
            <a:r>
              <a:rPr lang="en-US" dirty="0"/>
              <a:t> Textbook Chapters 1 &amp; 5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C19AD-492B-E988-B55C-57A2A51C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E806-2ED2-435E-B8CA-41427196DF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44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C60D-B371-1C2C-BA41-F347E2AB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Cyber Law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2F320-D4C0-E518-85E8-21B3C299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Review Lecture Slides </a:t>
            </a:r>
          </a:p>
          <a:p>
            <a:pPr lvl="1"/>
            <a:r>
              <a:rPr lang="en-US" dirty="0"/>
              <a:t> Lecture 1 – Course Introduction </a:t>
            </a:r>
          </a:p>
          <a:p>
            <a:pPr lvl="1"/>
            <a:r>
              <a:rPr lang="en-US" dirty="0"/>
              <a:t> Presenting – Monday, January 23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r>
              <a:rPr lang="en-US" dirty="0"/>
              <a:t> Helpful Resources </a:t>
            </a:r>
          </a:p>
          <a:p>
            <a:pPr lvl="1"/>
            <a:r>
              <a:rPr lang="en-US" dirty="0"/>
              <a:t> Textbook Chapter 1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4047F-EF79-A451-370F-715C3145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E806-2ED2-435E-B8CA-41427196DF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10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7387-258C-2CDD-4AB7-73155EE0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Penetration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4764-AFCC-A50F-09A3-BCB32B0B5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Review Lecture Slides </a:t>
            </a:r>
          </a:p>
          <a:p>
            <a:pPr lvl="1"/>
            <a:r>
              <a:rPr lang="en-US" dirty="0"/>
              <a:t> Lecture 8 – Steps in a Penetration Test </a:t>
            </a:r>
          </a:p>
          <a:p>
            <a:pPr lvl="1"/>
            <a:r>
              <a:rPr lang="en-US" dirty="0"/>
              <a:t> Presenting – Monday, January 30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 Helpful Resources</a:t>
            </a:r>
          </a:p>
          <a:p>
            <a:pPr lvl="1"/>
            <a:r>
              <a:rPr lang="en-US" dirty="0"/>
              <a:t> Textbook Chapters 6 &amp; 11</a:t>
            </a:r>
          </a:p>
          <a:p>
            <a:pPr lvl="1"/>
            <a:r>
              <a:rPr lang="en-US" dirty="0"/>
              <a:t> The Cyber Mentor - “Ethical Hacking in 15 Hours – 2023 Edition – Learn to Hack! (Part 1)” 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hlinkClick r:id="rId2"/>
              </a:rPr>
              <a:t>https://www.youtube.com/watch?v=3FNYvj2U0HM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 Timestamp – 6:22:32 – The 5 Stages of Ethical Hacking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67A77-E687-4A37-1647-C07D0AF5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E806-2ED2-435E-B8CA-41427196DF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05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7697-C680-61B6-9A6B-4BD3B738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Buffer Overflows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4BBF8-42FE-B7D4-E17D-7238F4F47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Review Lecture Slides </a:t>
            </a:r>
          </a:p>
          <a:p>
            <a:pPr lvl="1"/>
            <a:r>
              <a:rPr lang="en-US" dirty="0"/>
              <a:t> Lecture 14 – Assembly and Memory</a:t>
            </a:r>
          </a:p>
          <a:p>
            <a:pPr lvl="1"/>
            <a:r>
              <a:rPr lang="en-US" dirty="0"/>
              <a:t> Presenting – Tuesday, January 31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  <a:p>
            <a:r>
              <a:rPr lang="en-US" dirty="0"/>
              <a:t> Helpful Resources </a:t>
            </a:r>
          </a:p>
          <a:p>
            <a:pPr lvl="1"/>
            <a:r>
              <a:rPr lang="en-US" dirty="0"/>
              <a:t>  The Cyber Mentor - “Ethical Hacking in 15 Hours – 2023 Edition – Learn to Hack! (Part 2)”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hlinkClick r:id="rId2"/>
              </a:rPr>
              <a:t>https://www.youtube.com/watch?v=3FNYvj2U0HM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 Timestamp 3:30:17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pwn.college</a:t>
            </a:r>
            <a:r>
              <a:rPr lang="en-US" dirty="0"/>
              <a:t> - “</a:t>
            </a:r>
            <a:r>
              <a:rPr lang="en-US" dirty="0" err="1"/>
              <a:t>pwn.college</a:t>
            </a:r>
            <a:r>
              <a:rPr lang="en-US" dirty="0"/>
              <a:t> – Assembly Refresher – Assembly” 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hlinkClick r:id="rId3"/>
              </a:rPr>
              <a:t>https://www.youtube.com/watch?v=ImdnOGNZflU&amp;list=PL-ymxv0nOtqrxUaIefx0qEC7_155oPEb7&amp;index=6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4BFEF-DBDC-48A6-E779-D05FFF08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E806-2ED2-435E-B8CA-41427196DF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Meeting Structure </a:t>
            </a:r>
          </a:p>
          <a:p>
            <a:endParaRPr lang="en-US" dirty="0"/>
          </a:p>
          <a:p>
            <a:r>
              <a:rPr lang="en-US" dirty="0"/>
              <a:t>Distribution of Work </a:t>
            </a:r>
          </a:p>
          <a:p>
            <a:endParaRPr lang="en-US" dirty="0"/>
          </a:p>
          <a:p>
            <a:r>
              <a:rPr lang="en-US" dirty="0"/>
              <a:t>Homework, Projects, and Exams</a:t>
            </a:r>
          </a:p>
          <a:p>
            <a:endParaRPr lang="en-US" dirty="0"/>
          </a:p>
          <a:p>
            <a:r>
              <a:rPr lang="en-US" dirty="0"/>
              <a:t>Phase 1 Assignments 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607686-9648-F8A5-E42D-52BF99C0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E806-2ED2-435E-B8CA-41427196DF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15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C60D-B371-1C2C-BA41-F347E2AB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Defense Fundamentals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2F320-D4C0-E518-85E8-21B3C299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Review Lecture Slides </a:t>
            </a:r>
          </a:p>
          <a:p>
            <a:pPr lvl="1"/>
            <a:r>
              <a:rPr lang="en-US" dirty="0"/>
              <a:t> Lecture 18 – Defense Tools </a:t>
            </a:r>
          </a:p>
          <a:p>
            <a:pPr lvl="1"/>
            <a:r>
              <a:rPr lang="en-US" dirty="0"/>
              <a:t> Presenting – Monday, February 6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 Helpful Resources </a:t>
            </a:r>
          </a:p>
          <a:p>
            <a:pPr lvl="1"/>
            <a:r>
              <a:rPr lang="en-US" dirty="0"/>
              <a:t> Textbook Chapter 9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4047F-EF79-A451-370F-715C3145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E806-2ED2-435E-B8CA-41427196DF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4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E81D8E-4FF9-F933-669F-AC83C1D3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Meeting Structure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F98AA-9BCC-053F-29CF-02A575B30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Tentative Schedule – 2 Lectures per Week </a:t>
            </a:r>
          </a:p>
          <a:p>
            <a:pPr lvl="1"/>
            <a:r>
              <a:rPr lang="en-US" dirty="0"/>
              <a:t> Mondays, 8 pm – 9 pm </a:t>
            </a:r>
          </a:p>
          <a:p>
            <a:pPr lvl="1"/>
            <a:r>
              <a:rPr lang="en-US" dirty="0"/>
              <a:t> Tuesdays, 3 pm – 4 pm (No Class Tomorrow) </a:t>
            </a:r>
          </a:p>
          <a:p>
            <a:r>
              <a:rPr lang="en-US" dirty="0"/>
              <a:t> Lecture Presentations </a:t>
            </a:r>
          </a:p>
          <a:p>
            <a:pPr lvl="1"/>
            <a:r>
              <a:rPr lang="en-US" dirty="0"/>
              <a:t> David – Tool &amp; Subject Demonstrations </a:t>
            </a:r>
          </a:p>
          <a:p>
            <a:pPr lvl="1"/>
            <a:r>
              <a:rPr lang="en-US" dirty="0"/>
              <a:t> Students – Review and Present Lecture Slides </a:t>
            </a:r>
          </a:p>
          <a:p>
            <a:r>
              <a:rPr lang="en-US" dirty="0"/>
              <a:t> Homework, Projects, and Exams </a:t>
            </a:r>
          </a:p>
          <a:p>
            <a:pPr lvl="1"/>
            <a:r>
              <a:rPr lang="en-US" dirty="0"/>
              <a:t> Homework &amp; Exams – Complete and Provide Feedback </a:t>
            </a:r>
          </a:p>
          <a:p>
            <a:pPr lvl="1"/>
            <a:r>
              <a:rPr lang="en-US" dirty="0"/>
              <a:t> Projects – Complete and Record Project Walkthroughs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A9A1FC-710E-91BC-BC72-A5F4E734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E806-2ED2-435E-B8CA-41427196DF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2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Meeting Structure </a:t>
            </a:r>
          </a:p>
          <a:p>
            <a:endParaRPr lang="en-US" dirty="0"/>
          </a:p>
          <a:p>
            <a:r>
              <a:rPr lang="en-US" b="1" dirty="0"/>
              <a:t>Distribution of Work </a:t>
            </a:r>
          </a:p>
          <a:p>
            <a:endParaRPr lang="en-US" dirty="0"/>
          </a:p>
          <a:p>
            <a:r>
              <a:rPr lang="en-US" dirty="0"/>
              <a:t>Homework, Projects, and Exams</a:t>
            </a:r>
          </a:p>
          <a:p>
            <a:endParaRPr lang="en-US" dirty="0"/>
          </a:p>
          <a:p>
            <a:r>
              <a:rPr lang="en-US" dirty="0"/>
              <a:t>Phase 1 Assignments 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607686-9648-F8A5-E42D-52BF99C0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E806-2ED2-435E-B8CA-41427196DF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2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0EC-77E6-D13C-0BC4-559CBD49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Categories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2882B-FE2C-73C6-0543-AB11AA59C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Cybersecurity Fundamentals – Lydia </a:t>
            </a:r>
          </a:p>
          <a:p>
            <a:pPr lvl="1"/>
            <a:r>
              <a:rPr lang="en-US" dirty="0"/>
              <a:t> Presents core cybersecurity topics and definitions along with an introduction to computer networks and attacks</a:t>
            </a:r>
          </a:p>
          <a:p>
            <a:r>
              <a:rPr lang="en-US" dirty="0"/>
              <a:t> Penetration Testing – Matthew </a:t>
            </a:r>
          </a:p>
          <a:p>
            <a:pPr lvl="1"/>
            <a:r>
              <a:rPr lang="en-US" dirty="0"/>
              <a:t> Introduction to the steps needed to conduct a penetration test. Presents tools, tactics, and procedures used within the industry</a:t>
            </a:r>
          </a:p>
          <a:p>
            <a:r>
              <a:rPr lang="en-US" dirty="0"/>
              <a:t> Buffer Overflows – Alan </a:t>
            </a:r>
          </a:p>
          <a:p>
            <a:pPr lvl="1"/>
            <a:r>
              <a:rPr lang="en-US" dirty="0"/>
              <a:t> High level overview of insecure coding through buffer overflows </a:t>
            </a:r>
          </a:p>
          <a:p>
            <a:r>
              <a:rPr lang="en-US" dirty="0"/>
              <a:t> Defense Fundamentals – Wen Yu </a:t>
            </a:r>
          </a:p>
          <a:p>
            <a:pPr lvl="1"/>
            <a:r>
              <a:rPr lang="en-US" dirty="0"/>
              <a:t> Explores common defense tools and tactics for defending computers and networks </a:t>
            </a:r>
          </a:p>
          <a:p>
            <a:r>
              <a:rPr lang="en-US" dirty="0"/>
              <a:t> Cyber Law – Camden </a:t>
            </a:r>
          </a:p>
          <a:p>
            <a:pPr lvl="1"/>
            <a:r>
              <a:rPr lang="en-US" dirty="0"/>
              <a:t> Addresses legal concerns regarding security regulations, privacy, and ethical hacking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19023-D050-8E4A-02BB-795E202C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E806-2ED2-435E-B8CA-41427196DF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5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6493-8D3E-7802-21CE-C9052FEF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Category Pairing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8FBDA-0540-7EA2-9B2E-589C23DF5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Pair #1 – Offensive Security – Alan &amp; Matthew</a:t>
            </a:r>
          </a:p>
          <a:p>
            <a:pPr lvl="1"/>
            <a:r>
              <a:rPr lang="en-US" dirty="0"/>
              <a:t> Penetration Tests </a:t>
            </a:r>
          </a:p>
          <a:p>
            <a:pPr lvl="1"/>
            <a:r>
              <a:rPr lang="en-US" dirty="0"/>
              <a:t> Buffer Overflows </a:t>
            </a:r>
          </a:p>
          <a:p>
            <a:r>
              <a:rPr lang="en-US" dirty="0"/>
              <a:t> Pair #2 – Defensive Security – Wen Yu &amp; Lydia </a:t>
            </a:r>
          </a:p>
          <a:p>
            <a:pPr lvl="1"/>
            <a:r>
              <a:rPr lang="en-US" dirty="0"/>
              <a:t> Cybersecurity Fundamentals </a:t>
            </a:r>
          </a:p>
          <a:p>
            <a:pPr lvl="1"/>
            <a:r>
              <a:rPr lang="en-US" dirty="0"/>
              <a:t> Defense Fundamentals</a:t>
            </a:r>
          </a:p>
          <a:p>
            <a:r>
              <a:rPr lang="en-US" dirty="0"/>
              <a:t> Floating – Cyber </a:t>
            </a:r>
            <a:r>
              <a:rPr lang="en-US"/>
              <a:t>Law – Camden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B9E8C-B2A2-C25E-5A67-A0442E31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E806-2ED2-435E-B8CA-41427196DF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0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585B-F969-5536-78A6-EFBDC48F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Cybersecurity Fundamentals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63372-FE14-63AE-249B-6458CCE3F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Review and Present Lecture Slides </a:t>
            </a:r>
          </a:p>
          <a:p>
            <a:pPr lvl="1"/>
            <a:r>
              <a:rPr lang="en-US" dirty="0"/>
              <a:t> Lecture 2 – Cybersecurity Threats </a:t>
            </a:r>
          </a:p>
          <a:p>
            <a:pPr lvl="1"/>
            <a:r>
              <a:rPr lang="en-US" dirty="0"/>
              <a:t> Lecture 5 – Network Basics </a:t>
            </a:r>
          </a:p>
          <a:p>
            <a:pPr lvl="1"/>
            <a:r>
              <a:rPr lang="en-US" dirty="0"/>
              <a:t> Lecture 6 – Network &amp; Web Attacks </a:t>
            </a:r>
          </a:p>
          <a:p>
            <a:r>
              <a:rPr lang="en-US" dirty="0"/>
              <a:t> Project #1 Guide &amp; Recording </a:t>
            </a:r>
          </a:p>
          <a:p>
            <a:pPr lvl="1"/>
            <a:r>
              <a:rPr lang="en-US" dirty="0"/>
              <a:t> Environment Basics and Scanning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796B6-1FAF-F1B1-D87E-A8FE740B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E806-2ED2-435E-B8CA-41427196DF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1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7201-F89B-2A39-5A0E-A2B46264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Penetration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85EC5-7D19-F0EF-F159-DCBFDD544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Review and Present Lecture Slides </a:t>
            </a:r>
          </a:p>
          <a:p>
            <a:pPr lvl="1"/>
            <a:r>
              <a:rPr lang="en-US" dirty="0"/>
              <a:t> Lecture 8 – Steps in a Penetration Test </a:t>
            </a:r>
          </a:p>
          <a:p>
            <a:pPr lvl="1"/>
            <a:r>
              <a:rPr lang="en-US" dirty="0"/>
              <a:t> Lecture 9 – Tools of a Penetration Test </a:t>
            </a:r>
          </a:p>
          <a:p>
            <a:pPr lvl="1"/>
            <a:r>
              <a:rPr lang="en-US" dirty="0"/>
              <a:t> Lecture 10 – MITRE Framework </a:t>
            </a:r>
          </a:p>
          <a:p>
            <a:r>
              <a:rPr lang="en-US" dirty="0"/>
              <a:t> Project #2 Guide &amp; Recording</a:t>
            </a:r>
          </a:p>
          <a:p>
            <a:pPr lvl="1"/>
            <a:r>
              <a:rPr lang="en-US" dirty="0"/>
              <a:t> Penetration Test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79853-BC0A-7144-C1ED-91114232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E806-2ED2-435E-B8CA-41427196DF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5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8E62-204D-C1E4-80C7-9464B96F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Buffer Overflows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34616-C682-4461-D55F-CD8BE4978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Review and Present Lecture Slides </a:t>
            </a:r>
          </a:p>
          <a:p>
            <a:pPr lvl="1"/>
            <a:r>
              <a:rPr lang="en-US" dirty="0"/>
              <a:t> Lecture 14 – Assembly and Memory  </a:t>
            </a:r>
          </a:p>
          <a:p>
            <a:pPr lvl="1"/>
            <a:r>
              <a:rPr lang="en-US" dirty="0"/>
              <a:t> Lecture 15 – Buffer Overflows </a:t>
            </a:r>
          </a:p>
          <a:p>
            <a:pPr lvl="1"/>
            <a:r>
              <a:rPr lang="en-US" dirty="0"/>
              <a:t> Lecture 24 – Linux Forensics </a:t>
            </a:r>
          </a:p>
          <a:p>
            <a:r>
              <a:rPr lang="en-US" dirty="0"/>
              <a:t> Project #3 Guide &amp; Recording</a:t>
            </a:r>
          </a:p>
          <a:p>
            <a:pPr lvl="1"/>
            <a:r>
              <a:rPr lang="en-US" dirty="0"/>
              <a:t> Buffer Overflow Analysis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FA6BD-0197-CE4B-EC6D-D04EA108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E806-2ED2-435E-B8CA-41427196DF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4472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893</Words>
  <Application>Microsoft Office PowerPoint</Application>
  <PresentationFormat>Widescreen</PresentationFormat>
  <Paragraphs>179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ECE 497  Administrative Issues </vt:lpstr>
      <vt:lpstr>PowerPoint Presentation</vt:lpstr>
      <vt:lpstr>Meeting Structure </vt:lpstr>
      <vt:lpstr>PowerPoint Presentation</vt:lpstr>
      <vt:lpstr>Course Categories </vt:lpstr>
      <vt:lpstr>Category Pairing </vt:lpstr>
      <vt:lpstr>Cybersecurity Fundamentals </vt:lpstr>
      <vt:lpstr>Penetration Testing</vt:lpstr>
      <vt:lpstr>Buffer Overflows </vt:lpstr>
      <vt:lpstr>Defense Fundamentals </vt:lpstr>
      <vt:lpstr>Cyber Law </vt:lpstr>
      <vt:lpstr>PowerPoint Presentation</vt:lpstr>
      <vt:lpstr>Homework &amp; Exam Review </vt:lpstr>
      <vt:lpstr>Course Projects </vt:lpstr>
      <vt:lpstr>PowerPoint Presentation</vt:lpstr>
      <vt:lpstr>Cybersecurity Fundamentals </vt:lpstr>
      <vt:lpstr>Cyber Law </vt:lpstr>
      <vt:lpstr>Penetration Testing </vt:lpstr>
      <vt:lpstr>Buffer Overflows </vt:lpstr>
      <vt:lpstr>Defense Fundamentals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222  Lecture 01 – Introduction</dc:title>
  <dc:creator>David Arnold</dc:creator>
  <cp:lastModifiedBy>David Arnold</cp:lastModifiedBy>
  <cp:revision>21</cp:revision>
  <dcterms:created xsi:type="dcterms:W3CDTF">2022-12-15T22:32:05Z</dcterms:created>
  <dcterms:modified xsi:type="dcterms:W3CDTF">2023-01-10T03:09:58Z</dcterms:modified>
</cp:coreProperties>
</file>