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72704a6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72704a6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72704a6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72704a6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72704a6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72704a6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72704a6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72704a6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16c706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16c706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16c7065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16c7065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16c7065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16c7065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16c7065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16c7065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16c7065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16c7065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16c7065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16c7065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16c7065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16c7065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16c7065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16c7065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HawkStudy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E - Labib Kreidi, Mansoor Syed, Neil Bhandari, Anwar Adam, Alan Palayil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 - Software Development</a:t>
            </a:r>
            <a:endParaRPr/>
          </a:p>
        </p:txBody>
      </p:sp>
      <p:sp>
        <p:nvSpPr>
          <p:cNvPr id="343" name="Google Shape;34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JDBC Database connection with Java, PostgreSQL, and </a:t>
            </a:r>
            <a:r>
              <a:rPr lang="en"/>
              <a:t>Spring Boot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HTML references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Implementation of Bootstrap Modals</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Javascript OnClick functions for interacting with database modals.</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 - Ourselves</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Importance of time management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Organization skills with kanban board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Should take things step by step instead of looking at the full picture at once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would we do differently</a:t>
            </a:r>
            <a:endParaRPr/>
          </a:p>
        </p:txBody>
      </p:sp>
      <p:sp>
        <p:nvSpPr>
          <p:cNvPr id="355" name="Google Shape;355;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Make a availability </a:t>
            </a:r>
            <a:r>
              <a:rPr lang="en"/>
              <a:t>calendar</a:t>
            </a:r>
            <a:r>
              <a:rPr lang="en"/>
              <a:t> and set someone in charge of getting everyone to get together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Set up github repository from start to prevent issues committing</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Create stricter deadlines for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a:t>
            </a:r>
            <a:endParaRPr/>
          </a:p>
        </p:txBody>
      </p:sp>
      <p:sp>
        <p:nvSpPr>
          <p:cNvPr id="361" name="Google Shape;361;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E - Labib Kreidi, Mansoor Syed, Neil Bhandari, Anwar Adam, Alan Palayil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College Students need study spaces, to have a resourceful environment to study, learn, grow and collaborate with peers.</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Lack of an effective online space reservation system is halting student’s academic success.</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Waiting in line to find a study space increases the likelihood of contracting Covid-19 and risks the reception staff with catching the virus.</a:t>
            </a:r>
            <a:endParaRPr>
              <a:solidFill>
                <a:schemeClr val="dk1"/>
              </a:solidFill>
              <a:latin typeface="Old Standard TT"/>
              <a:ea typeface="Old Standard TT"/>
              <a:cs typeface="Old Standard TT"/>
              <a:sym typeface="Old Standard TT"/>
            </a:endParaRPr>
          </a:p>
          <a:p>
            <a:pPr indent="0" lvl="0" marL="0" rtl="0" algn="l">
              <a:spcBef>
                <a:spcPts val="1200"/>
              </a:spcBef>
              <a:spcAft>
                <a:spcPts val="1200"/>
              </a:spcAft>
              <a:buNone/>
            </a:pPr>
            <a:r>
              <a:rPr lang="en">
                <a:solidFill>
                  <a:schemeClr val="dk1"/>
                </a:solidFill>
                <a:latin typeface="Old Standard TT"/>
                <a:ea typeface="Old Standard TT"/>
                <a:cs typeface="Old Standard TT"/>
                <a:sym typeface="Old Standard TT"/>
              </a:rPr>
              <a:t>Students with busy schedules and commitments can’t afford to lose time waiting for a room, and therefore prefer a reserved space beforehand to be time efficient.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000">
                <a:latin typeface="Old Standard TT"/>
                <a:ea typeface="Old Standard TT"/>
                <a:cs typeface="Old Standard TT"/>
                <a:sym typeface="Old Standard TT"/>
              </a:rPr>
              <a:t>Customers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Students who don’t like studying in a cramped area.</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Students who would like to have access to equipment like whiteboards and monitors</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Students who don’t have the time to go around campus to find areas to study at. </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Students who want their own privacy and who want to study individually.</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Students who want to collaborate with other students to work on projects, homework, etc.</a:t>
            </a:r>
            <a:endParaRPr>
              <a:solidFill>
                <a:schemeClr val="dk1"/>
              </a:solidFill>
              <a:latin typeface="Old Standard TT"/>
              <a:ea typeface="Old Standard TT"/>
              <a:cs typeface="Old Standard TT"/>
              <a:sym typeface="Old Standard T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Personas</a:t>
            </a:r>
            <a:endParaRPr/>
          </a:p>
        </p:txBody>
      </p:sp>
      <p:sp>
        <p:nvSpPr>
          <p:cNvPr id="296" name="Google Shape;296;p16"/>
          <p:cNvSpPr txBox="1"/>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a:solidFill>
                  <a:srgbClr val="000000"/>
                </a:solidFill>
                <a:latin typeface="Old Standard TT"/>
                <a:ea typeface="Old Standard TT"/>
                <a:cs typeface="Old Standard TT"/>
                <a:sym typeface="Old Standard TT"/>
              </a:rPr>
              <a:t>Kunj the researcher, 20</a:t>
            </a:r>
            <a:endParaRPr>
              <a:solidFill>
                <a:srgbClr val="000000"/>
              </a:solidFill>
              <a:latin typeface="Old Standard TT"/>
              <a:ea typeface="Old Standard TT"/>
              <a:cs typeface="Old Standard TT"/>
              <a:sym typeface="Old Standard TT"/>
            </a:endParaRPr>
          </a:p>
          <a:p>
            <a:pPr indent="0" lvl="0" marL="0" rtl="0" algn="l">
              <a:lnSpc>
                <a:spcPct val="200000"/>
              </a:lnSpc>
              <a:spcBef>
                <a:spcPts val="1200"/>
              </a:spcBef>
              <a:spcAft>
                <a:spcPts val="1200"/>
              </a:spcAft>
              <a:buNone/>
            </a:pPr>
            <a:r>
              <a:rPr lang="en">
                <a:solidFill>
                  <a:srgbClr val="000000"/>
                </a:solidFill>
                <a:latin typeface="Old Standard TT"/>
                <a:ea typeface="Old Standard TT"/>
                <a:cs typeface="Old Standard TT"/>
                <a:sym typeface="Old Standard TT"/>
              </a:rPr>
              <a:t>Kunj is a student researcher, and has a packed schedule. His roommate is social and brings his friends over to the room, and therefore Kunj uses HawkStudy to reserve campus spaces to study, research and go over notes in his free time. HawkStudy saves him time and makes his study times be more organized and efficient.</a:t>
            </a:r>
            <a:endParaRPr>
              <a:solidFill>
                <a:srgbClr val="000000"/>
              </a:solidFill>
              <a:latin typeface="Old Standard TT"/>
              <a:ea typeface="Old Standard TT"/>
              <a:cs typeface="Old Standard TT"/>
              <a:sym typeface="Old Standard TT"/>
            </a:endParaRPr>
          </a:p>
        </p:txBody>
      </p:sp>
      <p:sp>
        <p:nvSpPr>
          <p:cNvPr id="297" name="Google Shape;297;p16"/>
          <p:cNvSpPr txBox="1"/>
          <p:nvPr/>
        </p:nvSpPr>
        <p:spPr>
          <a:xfrm>
            <a:off x="4832400" y="1171675"/>
            <a:ext cx="3999900" cy="3397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ctr">
              <a:lnSpc>
                <a:spcPct val="115000"/>
              </a:lnSpc>
              <a:spcBef>
                <a:spcPts val="0"/>
              </a:spcBef>
              <a:spcAft>
                <a:spcPts val="0"/>
              </a:spcAft>
              <a:buNone/>
            </a:pPr>
            <a:r>
              <a:rPr lang="en">
                <a:solidFill>
                  <a:srgbClr val="000000"/>
                </a:solidFill>
                <a:latin typeface="Old Standard TT"/>
                <a:ea typeface="Old Standard TT"/>
                <a:cs typeface="Old Standard TT"/>
                <a:sym typeface="Old Standard TT"/>
              </a:rPr>
              <a:t>Dillon the film director, 25</a:t>
            </a:r>
            <a:endParaRPr>
              <a:solidFill>
                <a:srgbClr val="000000"/>
              </a:solidFill>
              <a:latin typeface="Old Standard TT"/>
              <a:ea typeface="Old Standard TT"/>
              <a:cs typeface="Old Standard TT"/>
              <a:sym typeface="Old Standard TT"/>
            </a:endParaRPr>
          </a:p>
          <a:p>
            <a:pPr indent="0" lvl="0" marL="0" rtl="0" algn="l">
              <a:lnSpc>
                <a:spcPct val="200000"/>
              </a:lnSpc>
              <a:spcBef>
                <a:spcPts val="1200"/>
              </a:spcBef>
              <a:spcAft>
                <a:spcPts val="1200"/>
              </a:spcAft>
              <a:buNone/>
            </a:pPr>
            <a:r>
              <a:rPr lang="en">
                <a:solidFill>
                  <a:srgbClr val="000000"/>
                </a:solidFill>
                <a:latin typeface="Old Standard TT"/>
                <a:ea typeface="Old Standard TT"/>
                <a:cs typeface="Old Standard TT"/>
                <a:sym typeface="Old Standard TT"/>
              </a:rPr>
              <a:t>Dillon is a grad student who has a small scale youtube channel. He has a team of 6 people and doesn’t have space in his dorm room and extra equipment as monitors, whiteboards, and others. Dillon uses HawkStudy to reserve big study spaces so his team can work together on the youtube channel and can plan space reservations ahead of time rather than waiting in line with an uncertainty.</a:t>
            </a:r>
            <a:endParaRPr>
              <a:solidFill>
                <a:srgbClr val="0000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Old Standard TT"/>
                <a:ea typeface="Old Standard TT"/>
                <a:cs typeface="Old Standard TT"/>
                <a:sym typeface="Old Standard TT"/>
              </a:rPr>
              <a:t>Kira is attending his lecture and gets an assignment which is due this weekend. He decides to check ‘HawkStudy’ to check the real time availability of the study halls on campus. ‘HawkStudy’ would tell the availability of study halls near him and open the fill-up form. </a:t>
            </a:r>
            <a:endParaRPr>
              <a:solidFill>
                <a:srgbClr val="000000"/>
              </a:solidFill>
              <a:latin typeface="Old Standard TT"/>
              <a:ea typeface="Old Standard TT"/>
              <a:cs typeface="Old Standard TT"/>
              <a:sym typeface="Old Standard TT"/>
            </a:endParaRPr>
          </a:p>
          <a:p>
            <a:pPr indent="0" lvl="0" marL="0" rtl="0" algn="l">
              <a:spcBef>
                <a:spcPts val="1200"/>
              </a:spcBef>
              <a:spcAft>
                <a:spcPts val="0"/>
              </a:spcAft>
              <a:buNone/>
            </a:pPr>
            <a:r>
              <a:t/>
            </a:r>
            <a:endParaRPr>
              <a:solidFill>
                <a:srgbClr val="000000"/>
              </a:solidFill>
              <a:latin typeface="Old Standard TT"/>
              <a:ea typeface="Old Standard TT"/>
              <a:cs typeface="Old Standard TT"/>
              <a:sym typeface="Old Standard TT"/>
            </a:endParaRPr>
          </a:p>
          <a:p>
            <a:pPr indent="0" lvl="0" marL="0" rtl="0" algn="l">
              <a:spcBef>
                <a:spcPts val="1200"/>
              </a:spcBef>
              <a:spcAft>
                <a:spcPts val="0"/>
              </a:spcAft>
              <a:buNone/>
            </a:pPr>
            <a:r>
              <a:rPr lang="en">
                <a:solidFill>
                  <a:srgbClr val="000000"/>
                </a:solidFill>
                <a:latin typeface="Old Standard TT"/>
                <a:ea typeface="Old Standard TT"/>
                <a:cs typeface="Old Standard TT"/>
                <a:sym typeface="Old Standard TT"/>
              </a:rPr>
              <a:t>Kira can also check how many people can be in the room so he knows how many friends to invite to complete the assignment with him.</a:t>
            </a:r>
            <a:endParaRPr>
              <a:solidFill>
                <a:srgbClr val="000000"/>
              </a:solidFill>
              <a:latin typeface="Old Standard TT"/>
              <a:ea typeface="Old Standard TT"/>
              <a:cs typeface="Old Standard TT"/>
              <a:sym typeface="Old Standard T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Diagram</a:t>
            </a:r>
            <a:endParaRPr/>
          </a:p>
        </p:txBody>
      </p:sp>
      <p:pic>
        <p:nvPicPr>
          <p:cNvPr id="309" name="Google Shape;309;p18"/>
          <p:cNvPicPr preferRelativeResize="0"/>
          <p:nvPr/>
        </p:nvPicPr>
        <p:blipFill>
          <a:blip r:embed="rId3">
            <a:alphaModFix/>
          </a:blip>
          <a:stretch>
            <a:fillRect/>
          </a:stretch>
        </p:blipFill>
        <p:spPr>
          <a:xfrm>
            <a:off x="1149949" y="1108125"/>
            <a:ext cx="7087676" cy="394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311700" y="445025"/>
            <a:ext cx="137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pic>
        <p:nvPicPr>
          <p:cNvPr id="315" name="Google Shape;315;p19"/>
          <p:cNvPicPr preferRelativeResize="0"/>
          <p:nvPr/>
        </p:nvPicPr>
        <p:blipFill rotWithShape="1">
          <a:blip r:embed="rId3">
            <a:alphaModFix/>
          </a:blip>
          <a:srcRect b="0" l="-2560" r="2559" t="23506"/>
          <a:stretch/>
        </p:blipFill>
        <p:spPr>
          <a:xfrm>
            <a:off x="3626087" y="2709014"/>
            <a:ext cx="1677001" cy="1710397"/>
          </a:xfrm>
          <a:prstGeom prst="rect">
            <a:avLst/>
          </a:prstGeom>
          <a:noFill/>
          <a:ln>
            <a:noFill/>
          </a:ln>
        </p:spPr>
      </p:pic>
      <p:pic>
        <p:nvPicPr>
          <p:cNvPr id="316" name="Google Shape;316;p19"/>
          <p:cNvPicPr preferRelativeResize="0"/>
          <p:nvPr/>
        </p:nvPicPr>
        <p:blipFill>
          <a:blip r:embed="rId4">
            <a:alphaModFix/>
          </a:blip>
          <a:stretch>
            <a:fillRect/>
          </a:stretch>
        </p:blipFill>
        <p:spPr>
          <a:xfrm>
            <a:off x="1903996" y="213947"/>
            <a:ext cx="1740803" cy="1697476"/>
          </a:xfrm>
          <a:prstGeom prst="rect">
            <a:avLst/>
          </a:prstGeom>
          <a:noFill/>
          <a:ln>
            <a:noFill/>
          </a:ln>
        </p:spPr>
      </p:pic>
      <p:pic>
        <p:nvPicPr>
          <p:cNvPr id="317" name="Google Shape;317;p19"/>
          <p:cNvPicPr preferRelativeResize="0"/>
          <p:nvPr/>
        </p:nvPicPr>
        <p:blipFill>
          <a:blip r:embed="rId5">
            <a:alphaModFix/>
          </a:blip>
          <a:stretch>
            <a:fillRect/>
          </a:stretch>
        </p:blipFill>
        <p:spPr>
          <a:xfrm>
            <a:off x="6789125" y="2709025"/>
            <a:ext cx="1677001" cy="1653153"/>
          </a:xfrm>
          <a:prstGeom prst="rect">
            <a:avLst/>
          </a:prstGeom>
          <a:noFill/>
          <a:ln>
            <a:noFill/>
          </a:ln>
        </p:spPr>
      </p:pic>
      <p:pic>
        <p:nvPicPr>
          <p:cNvPr id="318" name="Google Shape;318;p19"/>
          <p:cNvPicPr preferRelativeResize="0"/>
          <p:nvPr/>
        </p:nvPicPr>
        <p:blipFill>
          <a:blip r:embed="rId6">
            <a:alphaModFix/>
          </a:blip>
          <a:stretch>
            <a:fillRect/>
          </a:stretch>
        </p:blipFill>
        <p:spPr>
          <a:xfrm>
            <a:off x="5399299" y="196113"/>
            <a:ext cx="1740800" cy="1733160"/>
          </a:xfrm>
          <a:prstGeom prst="rect">
            <a:avLst/>
          </a:prstGeom>
          <a:noFill/>
          <a:ln>
            <a:noFill/>
          </a:ln>
        </p:spPr>
      </p:pic>
      <p:sp>
        <p:nvSpPr>
          <p:cNvPr id="319" name="Google Shape;319;p19"/>
          <p:cNvSpPr txBox="1"/>
          <p:nvPr/>
        </p:nvSpPr>
        <p:spPr>
          <a:xfrm>
            <a:off x="2086356" y="1929275"/>
            <a:ext cx="13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Mansoor Syed</a:t>
            </a:r>
            <a:endParaRPr/>
          </a:p>
        </p:txBody>
      </p:sp>
      <p:sp>
        <p:nvSpPr>
          <p:cNvPr id="320" name="Google Shape;320;p19"/>
          <p:cNvSpPr txBox="1"/>
          <p:nvPr/>
        </p:nvSpPr>
        <p:spPr>
          <a:xfrm>
            <a:off x="3964650" y="4456325"/>
            <a:ext cx="12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Alan Palayil</a:t>
            </a:r>
            <a:endParaRPr/>
          </a:p>
        </p:txBody>
      </p:sp>
      <p:sp>
        <p:nvSpPr>
          <p:cNvPr id="321" name="Google Shape;321;p19"/>
          <p:cNvSpPr txBox="1"/>
          <p:nvPr/>
        </p:nvSpPr>
        <p:spPr>
          <a:xfrm>
            <a:off x="6992375" y="4412950"/>
            <a:ext cx="12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Neil </a:t>
            </a:r>
            <a:r>
              <a:rPr lang="en"/>
              <a:t>Bhandari</a:t>
            </a:r>
            <a:endParaRPr/>
          </a:p>
        </p:txBody>
      </p:sp>
      <p:sp>
        <p:nvSpPr>
          <p:cNvPr id="322" name="Google Shape;322;p19"/>
          <p:cNvSpPr txBox="1"/>
          <p:nvPr/>
        </p:nvSpPr>
        <p:spPr>
          <a:xfrm>
            <a:off x="5688750" y="1922750"/>
            <a:ext cx="11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Labib Kreidi</a:t>
            </a:r>
            <a:endParaRPr/>
          </a:p>
        </p:txBody>
      </p:sp>
      <p:sp>
        <p:nvSpPr>
          <p:cNvPr id="323" name="Google Shape;323;p19"/>
          <p:cNvSpPr txBox="1"/>
          <p:nvPr/>
        </p:nvSpPr>
        <p:spPr>
          <a:xfrm>
            <a:off x="869913" y="4456325"/>
            <a:ext cx="12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Anwar Adam</a:t>
            </a:r>
            <a:endParaRPr/>
          </a:p>
        </p:txBody>
      </p:sp>
      <p:sp>
        <p:nvSpPr>
          <p:cNvPr id="324" name="Google Shape;324;p19"/>
          <p:cNvSpPr txBox="1"/>
          <p:nvPr/>
        </p:nvSpPr>
        <p:spPr>
          <a:xfrm>
            <a:off x="3534927" y="862575"/>
            <a:ext cx="16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25" name="Google Shape;325;p19"/>
          <p:cNvPicPr preferRelativeResize="0"/>
          <p:nvPr/>
        </p:nvPicPr>
        <p:blipFill>
          <a:blip r:embed="rId7">
            <a:alphaModFix/>
          </a:blip>
          <a:stretch>
            <a:fillRect/>
          </a:stretch>
        </p:blipFill>
        <p:spPr>
          <a:xfrm>
            <a:off x="311700" y="2715475"/>
            <a:ext cx="2331126" cy="1697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Distribution</a:t>
            </a:r>
            <a:endParaRPr/>
          </a:p>
        </p:txBody>
      </p:sp>
      <p:sp>
        <p:nvSpPr>
          <p:cNvPr id="331" name="Google Shape;33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Neil (Sophomore in Computer Science): Personas, Scenarios, Demographics.</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Alan (Sophomore in Computer and Cybersecurity Engineering) and Anwar (Sophomore in Artificial Intelligence): Front-end GUI development and Kanban management.</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Labib (Sophomore in Computer Science) and Mansoor (Sophomore in Computer Science): Full-stack development Database management, connectivity, GUI.</a:t>
            </a:r>
            <a:endParaRPr>
              <a:solidFill>
                <a:schemeClr val="dk1"/>
              </a:solidFill>
              <a:latin typeface="Old Standard TT"/>
              <a:ea typeface="Old Standard TT"/>
              <a:cs typeface="Old Standard TT"/>
              <a:sym typeface="Old Standard TT"/>
            </a:endParaRPr>
          </a:p>
          <a:p>
            <a:pPr indent="0" lvl="0" marL="0" rtl="0" algn="l">
              <a:spcBef>
                <a:spcPts val="1200"/>
              </a:spcBef>
              <a:spcAft>
                <a:spcPts val="1200"/>
              </a:spcAft>
              <a:buNone/>
            </a:pPr>
            <a:r>
              <a:t/>
            </a:r>
            <a:endParaRPr>
              <a:solidFill>
                <a:srgbClr val="000000"/>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Kanban Board	</a:t>
            </a:r>
            <a:endParaRPr/>
          </a:p>
        </p:txBody>
      </p:sp>
      <p:sp>
        <p:nvSpPr>
          <p:cNvPr id="337" name="Google Shape;33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go to the Kanban Board together...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