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c454c2db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c454c2db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c454c2db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c454c2db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ea82f13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ea82f13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ea82f135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ea82f135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cf663d95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cf663d9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cf663d9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cf663d9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ea82f1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ea82f1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ea82f13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ea82f13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c454c2db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c454c2db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a82f135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ea82f135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c454c2d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c454c2d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c454c2db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c454c2db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HawkStudy - </a:t>
            </a:r>
            <a:r>
              <a:rPr lang="en"/>
              <a:t>Team</a:t>
            </a:r>
            <a:r>
              <a:rPr lang="en"/>
              <a:t> 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Alan P, Anwar A, Labib K, Mansoor S, Neil 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Updates</a:t>
            </a:r>
            <a:endParaRPr/>
          </a:p>
        </p:txBody>
      </p:sp>
      <p:pic>
        <p:nvPicPr>
          <p:cNvPr id="118" name="Google Shape;118;p22"/>
          <p:cNvPicPr preferRelativeResize="0"/>
          <p:nvPr/>
        </p:nvPicPr>
        <p:blipFill rotWithShape="1">
          <a:blip r:embed="rId3">
            <a:alphaModFix/>
          </a:blip>
          <a:srcRect b="34284" l="0" r="0" t="0"/>
          <a:stretch/>
        </p:blipFill>
        <p:spPr>
          <a:xfrm>
            <a:off x="1690108" y="1235844"/>
            <a:ext cx="5365967" cy="840600"/>
          </a:xfrm>
          <a:prstGeom prst="rect">
            <a:avLst/>
          </a:prstGeom>
          <a:noFill/>
          <a:ln>
            <a:noFill/>
          </a:ln>
        </p:spPr>
      </p:pic>
      <p:sp>
        <p:nvSpPr>
          <p:cNvPr id="119" name="Google Shape;119;p22"/>
          <p:cNvSpPr txBox="1"/>
          <p:nvPr/>
        </p:nvSpPr>
        <p:spPr>
          <a:xfrm>
            <a:off x="220400" y="2096606"/>
            <a:ext cx="8839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If someone reserves a room from the Application GUI then the reservation will get updated in the database. For ex: Neil reserves room 123, a group </a:t>
            </a:r>
            <a:r>
              <a:rPr lang="en" sz="1800">
                <a:solidFill>
                  <a:schemeClr val="accent3"/>
                </a:solidFill>
                <a:latin typeface="Average"/>
                <a:ea typeface="Average"/>
                <a:cs typeface="Average"/>
                <a:sym typeface="Average"/>
              </a:rPr>
              <a:t>study room, on 4/20/2021</a:t>
            </a:r>
            <a:endParaRPr sz="1800">
              <a:solidFill>
                <a:schemeClr val="accent3"/>
              </a:solidFill>
              <a:latin typeface="Average"/>
              <a:ea typeface="Average"/>
              <a:cs typeface="Average"/>
              <a:sym typeface="Average"/>
            </a:endParaRPr>
          </a:p>
        </p:txBody>
      </p:sp>
      <p:sp>
        <p:nvSpPr>
          <p:cNvPr id="120" name="Google Shape;120;p22"/>
          <p:cNvSpPr/>
          <p:nvPr/>
        </p:nvSpPr>
        <p:spPr>
          <a:xfrm>
            <a:off x="4551450" y="2960297"/>
            <a:ext cx="732600" cy="4857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p:nvPr/>
        </p:nvSpPr>
        <p:spPr>
          <a:xfrm>
            <a:off x="4447850" y="3086294"/>
            <a:ext cx="384900" cy="10287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2"/>
          <p:cNvPicPr preferRelativeResize="0"/>
          <p:nvPr/>
        </p:nvPicPr>
        <p:blipFill>
          <a:blip r:embed="rId4">
            <a:alphaModFix/>
          </a:blip>
          <a:stretch>
            <a:fillRect/>
          </a:stretch>
        </p:blipFill>
        <p:spPr>
          <a:xfrm>
            <a:off x="81475" y="2954153"/>
            <a:ext cx="4210950" cy="840600"/>
          </a:xfrm>
          <a:prstGeom prst="rect">
            <a:avLst/>
          </a:prstGeom>
          <a:noFill/>
          <a:ln>
            <a:noFill/>
          </a:ln>
        </p:spPr>
      </p:pic>
      <p:pic>
        <p:nvPicPr>
          <p:cNvPr id="123" name="Google Shape;123;p22"/>
          <p:cNvPicPr preferRelativeResize="0"/>
          <p:nvPr/>
        </p:nvPicPr>
        <p:blipFill>
          <a:blip r:embed="rId5">
            <a:alphaModFix/>
          </a:blip>
          <a:stretch>
            <a:fillRect/>
          </a:stretch>
        </p:blipFill>
        <p:spPr>
          <a:xfrm>
            <a:off x="162950" y="4122375"/>
            <a:ext cx="8765501" cy="423850"/>
          </a:xfrm>
          <a:prstGeom prst="rect">
            <a:avLst/>
          </a:prstGeom>
          <a:noFill/>
          <a:ln>
            <a:noFill/>
          </a:ln>
        </p:spPr>
      </p:pic>
      <p:pic>
        <p:nvPicPr>
          <p:cNvPr id="124" name="Google Shape;124;p22"/>
          <p:cNvPicPr preferRelativeResize="0"/>
          <p:nvPr/>
        </p:nvPicPr>
        <p:blipFill>
          <a:blip r:embed="rId6">
            <a:alphaModFix/>
          </a:blip>
          <a:stretch>
            <a:fillRect/>
          </a:stretch>
        </p:blipFill>
        <p:spPr>
          <a:xfrm>
            <a:off x="5406675" y="2941041"/>
            <a:ext cx="3622225" cy="65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Layout</a:t>
            </a:r>
            <a:endParaRPr/>
          </a:p>
        </p:txBody>
      </p:sp>
      <p:sp>
        <p:nvSpPr>
          <p:cNvPr id="130" name="Google Shape;13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311700" y="1152475"/>
            <a:ext cx="8520600" cy="3597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#2	 </a:t>
            </a:r>
            <a:endParaRPr/>
          </a:p>
        </p:txBody>
      </p:sp>
      <p:sp>
        <p:nvSpPr>
          <p:cNvPr id="137" name="Google Shape;137;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Armin and Sasha want to study for their exam, but they can’t focus because their </a:t>
            </a:r>
            <a:r>
              <a:rPr lang="en"/>
              <a:t>roommate, Eren, is busy partying. They go to ‘HawkStudy’ and search for available spaces on campus to study. Sasha also wants to have some food during the study session, so she asks Armin to find a room that allows food. They find the nearest building that is free near their dorm and book it for 1 hour. They receive reminder emails about the reservation to study in the location.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#3	</a:t>
            </a:r>
            <a:endParaRPr/>
          </a:p>
        </p:txBody>
      </p:sp>
      <p:sp>
        <p:nvSpPr>
          <p:cNvPr id="143" name="Google Shape;143;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Reiner is a commuter student on campus and </a:t>
            </a:r>
            <a:r>
              <a:rPr lang="en"/>
              <a:t>always</a:t>
            </a:r>
            <a:r>
              <a:rPr lang="en"/>
              <a:t> has a hard time finding a place to study during his breaks. He looks at the ‘HawkStudy’ website advertised on campus and is able to find a wide variety of study rooms that are open for him to reserve and study without ha</a:t>
            </a:r>
            <a:r>
              <a:rPr lang="en"/>
              <a:t>ving to worry about the place </a:t>
            </a:r>
            <a:r>
              <a:rPr lang="en"/>
              <a:t>already</a:t>
            </a:r>
            <a:r>
              <a:rPr lang="en"/>
              <a:t> being used. Reiner is also trying to be very COVID-19 safe so he looks for rooms shown on the </a:t>
            </a:r>
            <a:r>
              <a:rPr lang="en"/>
              <a:t>website that are labeled as not busy through the realtime data shown.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College Students need study spaces, to have a resourceful environment to study, learn, grow and collaborate with peers.</a:t>
            </a:r>
            <a:endParaRPr/>
          </a:p>
          <a:p>
            <a:pPr indent="0" lvl="0" marL="0" rtl="0" algn="l">
              <a:spcBef>
                <a:spcPts val="1200"/>
              </a:spcBef>
              <a:spcAft>
                <a:spcPts val="0"/>
              </a:spcAft>
              <a:buNone/>
            </a:pPr>
            <a:r>
              <a:rPr lang="en"/>
              <a:t>Lack of an effective online space reservation system is halting student’s academic success.</a:t>
            </a:r>
            <a:endParaRPr/>
          </a:p>
          <a:p>
            <a:pPr indent="0" lvl="0" marL="0" rtl="0" algn="l">
              <a:spcBef>
                <a:spcPts val="1200"/>
              </a:spcBef>
              <a:spcAft>
                <a:spcPts val="0"/>
              </a:spcAft>
              <a:buNone/>
            </a:pPr>
            <a:r>
              <a:rPr lang="en"/>
              <a:t>Waiting in line to find a study space increases the likelihood of contracting Covid-19 and risks the reception staff with catching the virus.</a:t>
            </a:r>
            <a:endParaRPr/>
          </a:p>
          <a:p>
            <a:pPr indent="0" lvl="0" marL="0" rtl="0" algn="l">
              <a:spcBef>
                <a:spcPts val="1200"/>
              </a:spcBef>
              <a:spcAft>
                <a:spcPts val="0"/>
              </a:spcAft>
              <a:buNone/>
            </a:pPr>
            <a:r>
              <a:rPr lang="en"/>
              <a:t>Students with busy </a:t>
            </a:r>
            <a:r>
              <a:rPr lang="en"/>
              <a:t>schedules and commitments can’t afford to lose time waiting for a room, and therefore prefer a reserved space beforehand to be time efficient.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Customers </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who don’t like studying in a cramped area.</a:t>
            </a:r>
            <a:endParaRPr/>
          </a:p>
          <a:p>
            <a:pPr indent="0" lvl="0" marL="0" rtl="0" algn="l">
              <a:spcBef>
                <a:spcPts val="1200"/>
              </a:spcBef>
              <a:spcAft>
                <a:spcPts val="0"/>
              </a:spcAft>
              <a:buNone/>
            </a:pPr>
            <a:r>
              <a:rPr lang="en"/>
              <a:t>Students who would like to have access to equipment like whiteboards and monitors</a:t>
            </a:r>
            <a:endParaRPr/>
          </a:p>
          <a:p>
            <a:pPr indent="0" lvl="0" marL="0" rtl="0" algn="l">
              <a:spcBef>
                <a:spcPts val="1200"/>
              </a:spcBef>
              <a:spcAft>
                <a:spcPts val="0"/>
              </a:spcAft>
              <a:buNone/>
            </a:pPr>
            <a:r>
              <a:rPr lang="en"/>
              <a:t>Students who don’t have the time to go around campus to find areas to study at. </a:t>
            </a:r>
            <a:endParaRPr/>
          </a:p>
          <a:p>
            <a:pPr indent="0" lvl="0" marL="0" rtl="0" algn="l">
              <a:spcBef>
                <a:spcPts val="1200"/>
              </a:spcBef>
              <a:spcAft>
                <a:spcPts val="0"/>
              </a:spcAft>
              <a:buNone/>
            </a:pPr>
            <a:r>
              <a:rPr lang="en"/>
              <a:t>Students who want their own privacy and who want to study individually.</a:t>
            </a:r>
            <a:endParaRPr/>
          </a:p>
          <a:p>
            <a:pPr indent="0" lvl="0" marL="0" rtl="0" algn="l">
              <a:spcBef>
                <a:spcPts val="1200"/>
              </a:spcBef>
              <a:spcAft>
                <a:spcPts val="1200"/>
              </a:spcAft>
              <a:buNone/>
            </a:pPr>
            <a:r>
              <a:rPr lang="en"/>
              <a:t>Students who want to collaborate with other students to work on projects, homework,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Personas </a:t>
            </a:r>
            <a:endParaRPr/>
          </a:p>
        </p:txBody>
      </p:sp>
      <p:sp>
        <p:nvSpPr>
          <p:cNvPr id="78" name="Google Shape;78;p16"/>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Kunj the researcher, 20</a:t>
            </a:r>
            <a:endParaRPr/>
          </a:p>
          <a:p>
            <a:pPr indent="0" lvl="0" marL="0" rtl="0" algn="l">
              <a:spcBef>
                <a:spcPts val="1200"/>
              </a:spcBef>
              <a:spcAft>
                <a:spcPts val="1200"/>
              </a:spcAft>
              <a:buNone/>
            </a:pPr>
            <a:r>
              <a:rPr lang="en"/>
              <a:t>Kunj is a </a:t>
            </a:r>
            <a:r>
              <a:rPr lang="en"/>
              <a:t>student researcher, and has a packed schedule. His roommate is social and brings his friends over to the room, and therefore Kunj uses HawkStudy to reserve campus spaces to study, research and go over notes in his free time. HawkStudy saves him time and makes his study times be more organized and efficient.</a:t>
            </a:r>
            <a:endParaRPr/>
          </a:p>
        </p:txBody>
      </p:sp>
      <p:sp>
        <p:nvSpPr>
          <p:cNvPr id="79" name="Google Shape;79;p16"/>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Dillon the film director, 25</a:t>
            </a:r>
            <a:endParaRPr/>
          </a:p>
          <a:p>
            <a:pPr indent="0" lvl="0" marL="0" rtl="0" algn="l">
              <a:spcBef>
                <a:spcPts val="1200"/>
              </a:spcBef>
              <a:spcAft>
                <a:spcPts val="1200"/>
              </a:spcAft>
              <a:buNone/>
            </a:pPr>
            <a:r>
              <a:rPr lang="en"/>
              <a:t>Dillon is a grad </a:t>
            </a:r>
            <a:r>
              <a:rPr lang="en"/>
              <a:t>student who has a small scale youtube channel. He has a team of 6 people and doesn’t have space in his dorm room and extra equipment as monitors, whiteboards, and others. Dillon uses HawkStudy to reserve big study spaces so his team can work together on the youtube channel and can plan space reservations ahead of time rather than waiting in line with an uncertainty.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Kira is attending his lecture and gets an assignment which is due this weekend. He decides to chec ‘HawkStudy’ to check the real time availability of the study halls on campus. ‘HawkStudy’ would tell the availability of study halls near him and open the fill-up form. It sends a barcode which Kira can scan at the reception to get his access to the room. Kira can also check how many people can be in the room so he knows how many friends to invite to complete the assignment with him.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Distribution </a:t>
            </a:r>
            <a:endParaRPr/>
          </a:p>
        </p:txBody>
      </p:sp>
      <p:sp>
        <p:nvSpPr>
          <p:cNvPr id="91" name="Google Shape;91;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Neil (</a:t>
            </a:r>
            <a:r>
              <a:rPr lang="en"/>
              <a:t>Sophomore</a:t>
            </a:r>
            <a:r>
              <a:rPr lang="en"/>
              <a:t> in Computer Science): Personas, Scenarios, Demographics.</a:t>
            </a:r>
            <a:endParaRPr/>
          </a:p>
          <a:p>
            <a:pPr indent="0" lvl="0" marL="0" rtl="0" algn="l">
              <a:spcBef>
                <a:spcPts val="1200"/>
              </a:spcBef>
              <a:spcAft>
                <a:spcPts val="0"/>
              </a:spcAft>
              <a:buNone/>
            </a:pPr>
            <a:r>
              <a:rPr lang="en"/>
              <a:t>Alan (</a:t>
            </a:r>
            <a:r>
              <a:rPr lang="en"/>
              <a:t>Sophomore in Computer and Cybersecurity Engineering) </a:t>
            </a:r>
            <a:r>
              <a:rPr lang="en"/>
              <a:t>and Anwar </a:t>
            </a:r>
            <a:r>
              <a:rPr lang="en"/>
              <a:t>(Sophomore in Artificial Intelligence)</a:t>
            </a:r>
            <a:r>
              <a:rPr lang="en"/>
              <a:t>: Front-end GUI development.</a:t>
            </a:r>
            <a:endParaRPr/>
          </a:p>
          <a:p>
            <a:pPr indent="0" lvl="0" marL="0" rtl="0" algn="l">
              <a:spcBef>
                <a:spcPts val="1200"/>
              </a:spcBef>
              <a:spcAft>
                <a:spcPts val="1200"/>
              </a:spcAft>
              <a:buNone/>
            </a:pPr>
            <a:r>
              <a:rPr lang="en"/>
              <a:t>Labib </a:t>
            </a:r>
            <a:r>
              <a:rPr lang="en"/>
              <a:t>(Sophomore in Computer Science) </a:t>
            </a:r>
            <a:r>
              <a:rPr lang="en"/>
              <a:t>and Mansoor </a:t>
            </a:r>
            <a:r>
              <a:rPr lang="en"/>
              <a:t>(Sophomore in Computer Science)</a:t>
            </a:r>
            <a:r>
              <a:rPr lang="en"/>
              <a:t>: Database management and connectivity.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5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Kanban</a:t>
            </a:r>
            <a:r>
              <a:rPr lang="en"/>
              <a:t> board</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208682" y="739313"/>
            <a:ext cx="8726645" cy="424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953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p:txBody>
      </p:sp>
      <p:pic>
        <p:nvPicPr>
          <p:cNvPr id="104" name="Google Shape;104;p20"/>
          <p:cNvPicPr preferRelativeResize="0"/>
          <p:nvPr/>
        </p:nvPicPr>
        <p:blipFill>
          <a:blip r:embed="rId3">
            <a:alphaModFix/>
          </a:blip>
          <a:stretch>
            <a:fillRect/>
          </a:stretch>
        </p:blipFill>
        <p:spPr>
          <a:xfrm>
            <a:off x="394789" y="808525"/>
            <a:ext cx="7622436" cy="424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a:t>
            </a:r>
            <a:r>
              <a:rPr lang="en"/>
              <a:t> Application Layout</a:t>
            </a:r>
            <a:endParaRPr/>
          </a:p>
          <a:p>
            <a:pPr indent="0" lvl="0" marL="0" rtl="0" algn="l">
              <a:spcBef>
                <a:spcPts val="0"/>
              </a:spcBef>
              <a:spcAft>
                <a:spcPts val="0"/>
              </a:spcAft>
              <a:buNone/>
            </a:pPr>
            <a:r>
              <a:t/>
            </a:r>
            <a:endParaRPr/>
          </a:p>
        </p:txBody>
      </p:sp>
      <p:pic>
        <p:nvPicPr>
          <p:cNvPr id="110" name="Google Shape;110;p21"/>
          <p:cNvPicPr preferRelativeResize="0"/>
          <p:nvPr/>
        </p:nvPicPr>
        <p:blipFill>
          <a:blip r:embed="rId3">
            <a:alphaModFix/>
          </a:blip>
          <a:stretch>
            <a:fillRect/>
          </a:stretch>
        </p:blipFill>
        <p:spPr>
          <a:xfrm>
            <a:off x="311700" y="1152470"/>
            <a:ext cx="2189950" cy="2437975"/>
          </a:xfrm>
          <a:prstGeom prst="rect">
            <a:avLst/>
          </a:prstGeom>
          <a:noFill/>
          <a:ln>
            <a:noFill/>
          </a:ln>
        </p:spPr>
      </p:pic>
      <p:pic>
        <p:nvPicPr>
          <p:cNvPr id="111" name="Google Shape;111;p21"/>
          <p:cNvPicPr preferRelativeResize="0"/>
          <p:nvPr/>
        </p:nvPicPr>
        <p:blipFill>
          <a:blip r:embed="rId4">
            <a:alphaModFix/>
          </a:blip>
          <a:stretch>
            <a:fillRect/>
          </a:stretch>
        </p:blipFill>
        <p:spPr>
          <a:xfrm>
            <a:off x="2990825" y="1174738"/>
            <a:ext cx="2580175" cy="2437975"/>
          </a:xfrm>
          <a:prstGeom prst="rect">
            <a:avLst/>
          </a:prstGeom>
          <a:noFill/>
          <a:ln>
            <a:noFill/>
          </a:ln>
        </p:spPr>
      </p:pic>
      <p:pic>
        <p:nvPicPr>
          <p:cNvPr id="112" name="Google Shape;112;p21"/>
          <p:cNvPicPr preferRelativeResize="0"/>
          <p:nvPr/>
        </p:nvPicPr>
        <p:blipFill>
          <a:blip r:embed="rId5">
            <a:alphaModFix/>
          </a:blip>
          <a:stretch>
            <a:fillRect/>
          </a:stretch>
        </p:blipFill>
        <p:spPr>
          <a:xfrm>
            <a:off x="6129992" y="1174750"/>
            <a:ext cx="2702309" cy="241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