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Lora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C395CA-1C02-4A15-A957-A5E0534BD61F}">
  <a:tblStyle styleId="{86C395CA-1C02-4A15-A957-A5E0534BD61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b18997219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g33b1899721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b1899721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g33b189972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b18997219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33b1899721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b18997219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33b1899721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b1899721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g33b1899721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b18997219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33b1899721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b18997219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7" name="Google Shape;277;g33b1899721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5" name="Google Shape;2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3" name="Google Shape;2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b51e5d8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g33b51e5d8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b51e5d8e8_2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9" name="Google Shape;309;g33b51e5d8e8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b18997219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g33b1899721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3000" y="1538243"/>
            <a:ext cx="6858000" cy="109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2903434" y="4492952"/>
            <a:ext cx="319826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-VN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ĐẠI HỌC QUỐC GIA THÀNH PHỐ HỒ CHÍ MINH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-VN" sz="1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TRƯỜNG ĐẠI HỌC BÁCH KHOA</a:t>
            </a:r>
            <a:endParaRPr sz="1200" b="1" i="0" u="none" strike="noStrike" cap="non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3887391" y="0"/>
            <a:ext cx="525660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  <a:defRPr sz="2400"/>
            </a:lvl1pPr>
            <a:lvl2pPr marL="914400" lvl="1" indent="-431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2100"/>
            </a:lvl2pPr>
            <a:lvl3pPr marL="1371600" lvl="2" indent="-400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  <a:defRPr sz="1800"/>
            </a:lvl3pPr>
            <a:lvl4pPr marL="1828800" lvl="3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Char char="•"/>
              <a:defRPr sz="1500"/>
            </a:lvl4pPr>
            <a:lvl5pPr marL="2286000" lvl="4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91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cxnSp>
        <p:nvCxnSpPr>
          <p:cNvPr id="66" name="Google Shape;66;p12"/>
          <p:cNvCxnSpPr/>
          <p:nvPr/>
        </p:nvCxnSpPr>
        <p:spPr>
          <a:xfrm>
            <a:off x="628650" y="1410867"/>
            <a:ext cx="2950369" cy="0"/>
          </a:xfrm>
          <a:prstGeom prst="straightConnector1">
            <a:avLst/>
          </a:prstGeom>
          <a:noFill/>
          <a:ln w="9525" cap="flat" cmpd="sng">
            <a:solidFill>
              <a:srgbClr val="637D9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628650" y="1811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72076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>
            <a:spLocks noGrp="1"/>
          </p:cNvSpPr>
          <p:nvPr>
            <p:ph type="pic" idx="2"/>
          </p:nvPr>
        </p:nvSpPr>
        <p:spPr>
          <a:xfrm>
            <a:off x="1204230" y="1143951"/>
            <a:ext cx="2058293" cy="2058292"/>
          </a:xfrm>
          <a:prstGeom prst="ellipse">
            <a:avLst/>
          </a:prstGeom>
          <a:solidFill>
            <a:srgbClr val="50637E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1381550" y="3650224"/>
            <a:ext cx="1786951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>
            <a:spLocks noGrp="1"/>
          </p:cNvSpPr>
          <p:nvPr>
            <p:ph type="pic" idx="3"/>
          </p:nvPr>
        </p:nvSpPr>
        <p:spPr>
          <a:xfrm>
            <a:off x="3650034" y="1143951"/>
            <a:ext cx="2058292" cy="2058292"/>
          </a:xfrm>
          <a:prstGeom prst="ellipse">
            <a:avLst/>
          </a:prstGeom>
          <a:solidFill>
            <a:srgbClr val="50637E"/>
          </a:solidFill>
          <a:ln w="762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5"/>
          <p:cNvSpPr txBox="1">
            <a:spLocks noGrp="1"/>
          </p:cNvSpPr>
          <p:nvPr>
            <p:ph type="body" idx="4"/>
          </p:nvPr>
        </p:nvSpPr>
        <p:spPr>
          <a:xfrm>
            <a:off x="3785705" y="3650224"/>
            <a:ext cx="1786951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>
            <a:spLocks noGrp="1"/>
          </p:cNvSpPr>
          <p:nvPr>
            <p:ph type="pic" idx="5"/>
          </p:nvPr>
        </p:nvSpPr>
        <p:spPr>
          <a:xfrm>
            <a:off x="6054190" y="1143951"/>
            <a:ext cx="2058293" cy="2058292"/>
          </a:xfrm>
          <a:prstGeom prst="ellipse">
            <a:avLst/>
          </a:prstGeom>
          <a:solidFill>
            <a:srgbClr val="50637E"/>
          </a:solidFill>
          <a:ln w="762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5"/>
          <p:cNvSpPr txBox="1">
            <a:spLocks noGrp="1"/>
          </p:cNvSpPr>
          <p:nvPr>
            <p:ph type="body" idx="6"/>
          </p:nvPr>
        </p:nvSpPr>
        <p:spPr>
          <a:xfrm>
            <a:off x="6189862" y="3650226"/>
            <a:ext cx="1786951" cy="83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6"/>
          <p:cNvCxnSpPr/>
          <p:nvPr/>
        </p:nvCxnSpPr>
        <p:spPr>
          <a:xfrm>
            <a:off x="1321594" y="681171"/>
            <a:ext cx="3128963" cy="0"/>
          </a:xfrm>
          <a:prstGeom prst="straightConnector1">
            <a:avLst/>
          </a:prstGeom>
          <a:noFill/>
          <a:ln w="9525" cap="flat" cmpd="sng">
            <a:solidFill>
              <a:srgbClr val="F6F9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78619" y="100013"/>
            <a:ext cx="5279231" cy="58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600"/>
              <a:buNone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2"/>
          </p:nvPr>
        </p:nvSpPr>
        <p:spPr>
          <a:xfrm>
            <a:off x="1321594" y="778669"/>
            <a:ext cx="3186113" cy="58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i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>
            <a:spLocks noGrp="1"/>
          </p:cNvSpPr>
          <p:nvPr>
            <p:ph type="chart" idx="3"/>
          </p:nvPr>
        </p:nvSpPr>
        <p:spPr>
          <a:xfrm>
            <a:off x="150019" y="1233755"/>
            <a:ext cx="5336381" cy="3216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5B5"/>
              </a:buClr>
              <a:buSzPts val="27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C2E5"/>
              </a:buClr>
              <a:buSzPts val="2300"/>
              <a:buFont typeface="Calibri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BD6EE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4"/>
          </p:nvPr>
        </p:nvSpPr>
        <p:spPr>
          <a:xfrm>
            <a:off x="5751910" y="1233754"/>
            <a:ext cx="2949178" cy="375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7"/>
          <p:cNvCxnSpPr/>
          <p:nvPr/>
        </p:nvCxnSpPr>
        <p:spPr>
          <a:xfrm>
            <a:off x="1321594" y="681171"/>
            <a:ext cx="3128963" cy="0"/>
          </a:xfrm>
          <a:prstGeom prst="straightConnector1">
            <a:avLst/>
          </a:prstGeom>
          <a:noFill/>
          <a:ln w="9525" cap="flat" cmpd="sng">
            <a:solidFill>
              <a:srgbClr val="F6F9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78619" y="100013"/>
            <a:ext cx="5279231" cy="58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600"/>
              <a:buNone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2"/>
          </p:nvPr>
        </p:nvSpPr>
        <p:spPr>
          <a:xfrm>
            <a:off x="1321594" y="778669"/>
            <a:ext cx="3186113" cy="58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i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>
            <a:spLocks noGrp="1"/>
          </p:cNvSpPr>
          <p:nvPr>
            <p:ph type="chart" idx="3"/>
          </p:nvPr>
        </p:nvSpPr>
        <p:spPr>
          <a:xfrm>
            <a:off x="150019" y="1233755"/>
            <a:ext cx="5336381" cy="3216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5B5"/>
              </a:buClr>
              <a:buSzPts val="27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C2E5"/>
              </a:buClr>
              <a:buSzPts val="2300"/>
              <a:buFont typeface="Calibri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BD6EE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4"/>
          </p:nvPr>
        </p:nvSpPr>
        <p:spPr>
          <a:xfrm>
            <a:off x="5751910" y="1233754"/>
            <a:ext cx="2949178" cy="375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>
            <a:spLocks noGrp="1"/>
          </p:cNvSpPr>
          <p:nvPr>
            <p:ph type="pic" idx="2"/>
          </p:nvPr>
        </p:nvSpPr>
        <p:spPr>
          <a:xfrm flipH="1">
            <a:off x="569046" y="872835"/>
            <a:ext cx="1817896" cy="2456411"/>
          </a:xfrm>
          <a:prstGeom prst="rect">
            <a:avLst/>
          </a:prstGeom>
          <a:solidFill>
            <a:srgbClr val="1F3864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1960"/>
              </a:srgbClr>
            </a:outerShdw>
          </a:effectLst>
        </p:spPr>
      </p:sp>
      <p:sp>
        <p:nvSpPr>
          <p:cNvPr id="104" name="Google Shape;104;p18"/>
          <p:cNvSpPr>
            <a:spLocks noGrp="1"/>
          </p:cNvSpPr>
          <p:nvPr>
            <p:ph type="pic" idx="3"/>
          </p:nvPr>
        </p:nvSpPr>
        <p:spPr>
          <a:xfrm flipH="1">
            <a:off x="2673352" y="872835"/>
            <a:ext cx="1817896" cy="2456411"/>
          </a:xfrm>
          <a:prstGeom prst="rect">
            <a:avLst/>
          </a:prstGeom>
          <a:solidFill>
            <a:srgbClr val="1F3864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1960"/>
              </a:srgbClr>
            </a:outerShdw>
          </a:effectLst>
        </p:spPr>
      </p:sp>
      <p:sp>
        <p:nvSpPr>
          <p:cNvPr id="105" name="Google Shape;105;p18"/>
          <p:cNvSpPr>
            <a:spLocks noGrp="1"/>
          </p:cNvSpPr>
          <p:nvPr>
            <p:ph type="pic" idx="4"/>
          </p:nvPr>
        </p:nvSpPr>
        <p:spPr>
          <a:xfrm flipH="1">
            <a:off x="4802150" y="872834"/>
            <a:ext cx="1817896" cy="2456411"/>
          </a:xfrm>
          <a:prstGeom prst="rect">
            <a:avLst/>
          </a:prstGeom>
          <a:solidFill>
            <a:srgbClr val="1F3864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1960"/>
              </a:srgbClr>
            </a:outerShdw>
          </a:effectLst>
        </p:spPr>
      </p:sp>
      <p:sp>
        <p:nvSpPr>
          <p:cNvPr id="106" name="Google Shape;106;p18"/>
          <p:cNvSpPr>
            <a:spLocks noGrp="1"/>
          </p:cNvSpPr>
          <p:nvPr>
            <p:ph type="pic" idx="5"/>
          </p:nvPr>
        </p:nvSpPr>
        <p:spPr>
          <a:xfrm flipH="1">
            <a:off x="6828076" y="872833"/>
            <a:ext cx="1817896" cy="2456411"/>
          </a:xfrm>
          <a:prstGeom prst="rect">
            <a:avLst/>
          </a:prstGeom>
          <a:solidFill>
            <a:srgbClr val="1F3864"/>
          </a:solidFill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1960"/>
              </a:srgbClr>
            </a:outerShdw>
          </a:effectLst>
        </p:spPr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569046" y="3468977"/>
            <a:ext cx="1717036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6"/>
          </p:nvPr>
        </p:nvSpPr>
        <p:spPr>
          <a:xfrm>
            <a:off x="2723781" y="3468977"/>
            <a:ext cx="1717036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7"/>
          </p:nvPr>
        </p:nvSpPr>
        <p:spPr>
          <a:xfrm>
            <a:off x="4852580" y="3468977"/>
            <a:ext cx="1717036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8"/>
          </p:nvPr>
        </p:nvSpPr>
        <p:spPr>
          <a:xfrm>
            <a:off x="6928936" y="3468977"/>
            <a:ext cx="1717036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28650" y="1811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628650" y="1339522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1675311"/>
            <a:ext cx="7886700" cy="12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302571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ctrTitle"/>
          </p:nvPr>
        </p:nvSpPr>
        <p:spPr>
          <a:xfrm>
            <a:off x="1143000" y="1538243"/>
            <a:ext cx="6858000" cy="109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2903434" y="4492952"/>
            <a:ext cx="319826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-VN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NATIONAL UNIVERSITY OF HO CHI MINH CITY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-VN" sz="1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UNIVERSITY OF TECHNOLOGY</a:t>
            </a:r>
            <a:endParaRPr sz="1200" b="1" i="0" u="none" strike="noStrike" cap="non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"/>
            <a:ext cx="9144230" cy="514337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>
            <a:spLocks noGrp="1"/>
          </p:cNvSpPr>
          <p:nvPr>
            <p:ph type="ctrTitle"/>
          </p:nvPr>
        </p:nvSpPr>
        <p:spPr>
          <a:xfrm>
            <a:off x="1143000" y="1538243"/>
            <a:ext cx="6858000" cy="109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2903434" y="4492952"/>
            <a:ext cx="319826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-VN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ĐẠI HỌC QUỐC GIA THÀNH PHỐ HỒ CHÍ MINH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-VN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TRƯỜNG ĐẠI HỌC BÁCH KHOA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28650" y="1675311"/>
            <a:ext cx="7886700" cy="12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628650" y="302571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>
                <a:solidFill>
                  <a:srgbClr val="FFC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"/>
            <a:ext cx="9144230" cy="514337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ctrTitle"/>
          </p:nvPr>
        </p:nvSpPr>
        <p:spPr>
          <a:xfrm>
            <a:off x="1143000" y="1538243"/>
            <a:ext cx="6858000" cy="109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903434" y="4492952"/>
            <a:ext cx="319826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-VN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NATIONAL UNIVERSITY OF HO CHI MINH CITY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-VN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TECHNOLOGY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628650" y="1811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1811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39522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5B5"/>
              </a:buClr>
              <a:buSzPts val="27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C2E5"/>
              </a:buClr>
              <a:buSzPts val="2300"/>
              <a:buFont typeface="Calibri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BD6EE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89" y="0"/>
            <a:ext cx="9142021" cy="5143500"/>
          </a:xfrm>
          <a:prstGeom prst="rect">
            <a:avLst/>
          </a:prstGeom>
          <a:gradFill>
            <a:gsLst>
              <a:gs pos="0">
                <a:srgbClr val="F6F9FC">
                  <a:alpha val="0"/>
                </a:srgbClr>
              </a:gs>
              <a:gs pos="38000">
                <a:srgbClr val="FFFFFF">
                  <a:alpha val="14117"/>
                </a:srgbClr>
              </a:gs>
              <a:gs pos="84000">
                <a:srgbClr val="E7E6E6">
                  <a:alpha val="29019"/>
                </a:srgbClr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uR6aj5EVVoPD_cJEDXKvhBMT--L2HD-z/view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ctrTitle"/>
          </p:nvPr>
        </p:nvSpPr>
        <p:spPr>
          <a:xfrm>
            <a:off x="646550" y="1535375"/>
            <a:ext cx="81300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ct val="111111"/>
              <a:buFont typeface="Calibri"/>
              <a:buNone/>
            </a:pPr>
            <a:r>
              <a:rPr lang="vi-VN">
                <a:latin typeface="Lora"/>
                <a:ea typeface="Lora"/>
                <a:cs typeface="Lora"/>
                <a:sym typeface="Lora"/>
              </a:rPr>
              <a:t>Data Compression Algorithms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1"/>
          </p:nvPr>
        </p:nvSpPr>
        <p:spPr>
          <a:xfrm>
            <a:off x="1186325" y="1597242"/>
            <a:ext cx="6858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vi-VN" sz="1900">
                <a:latin typeface="Lora"/>
                <a:ea typeface="Lora"/>
                <a:cs typeface="Lora"/>
                <a:sym typeface="Lora"/>
              </a:rPr>
              <a:t>Literature Review on</a:t>
            </a:r>
            <a:endParaRPr sz="19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3448" y="166398"/>
            <a:ext cx="760916" cy="69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4562" y="275912"/>
            <a:ext cx="1430753" cy="5078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1186337" y="3023456"/>
            <a:ext cx="7822752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</a:pPr>
            <a:r>
              <a:rPr lang="vi-VN" sz="1600" b="1" i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Students:					Advisors:</a:t>
            </a:r>
            <a:endParaRPr sz="1600" b="1" i="1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</a:pPr>
            <a:r>
              <a:rPr lang="vi-VN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Phạm Nguyễn Hải Khánh			Assoc.Prof. Thoại Nam</a:t>
            </a:r>
            <a:endParaRPr sz="16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</a:pPr>
            <a:r>
              <a:rPr lang="vi-VN" sz="1600" i="0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Trần Tuấn Kiệt 		 		Ph.D. Di</a:t>
            </a:r>
            <a:r>
              <a:rPr lang="vi-VN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ệp Thanh Đăng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</a:pPr>
            <a:r>
              <a:rPr lang="vi-VN" sz="1600" i="0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Phạm Duy Tường Phước			B.Sc La Qu</a:t>
            </a:r>
            <a:r>
              <a:rPr lang="vi-VN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ốc Nhựt Huân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</a:pPr>
            <a:r>
              <a:rPr lang="vi-VN" sz="1600" i="0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Phan Hồng Quân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457386" y="366003"/>
            <a:ext cx="8686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>
                <a:latin typeface="Lora"/>
                <a:ea typeface="Lora"/>
                <a:cs typeface="Lora"/>
                <a:sym typeface="Lora"/>
              </a:rPr>
              <a:t>Piecewise Aggregate Approximation (PAA)</a:t>
            </a:r>
            <a:endParaRPr b="1"/>
          </a:p>
        </p:txBody>
      </p:sp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10</a:t>
            </a:fld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683100" y="1258650"/>
            <a:ext cx="6599400" cy="26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100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Advantages:</a:t>
            </a:r>
            <a:endParaRPr sz="2100" i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ora"/>
              <a:buChar char="-"/>
            </a:pP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Simple to implement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ora"/>
              <a:buChar char="-"/>
            </a:pP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Efficient for uniformly distributed data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ora"/>
              <a:buChar char="-"/>
            </a:pP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Fast computation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100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Disadvantages:</a:t>
            </a:r>
            <a:endParaRPr sz="2100" i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ora"/>
              <a:buChar char="-"/>
            </a:pP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Fixed sized segment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ora"/>
              <a:buChar char="-"/>
            </a:pP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Less efficient for data with irregular pattern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457386" y="366003"/>
            <a:ext cx="8686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Adaptive Piecewise Constant Approximation (APCA)</a:t>
            </a:r>
            <a:endParaRPr b="1"/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11</a:t>
            </a:fld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537450" y="931750"/>
            <a:ext cx="8069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Lora"/>
                <a:ea typeface="Lora"/>
                <a:cs typeface="Lora"/>
                <a:sym typeface="Lora"/>
              </a:rPr>
              <a:t>Same as PCA, but relax the constraint of fixed-size segment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Lora"/>
                <a:ea typeface="Lora"/>
                <a:cs typeface="Lora"/>
                <a:sym typeface="Lora"/>
              </a:rPr>
              <a:t>How: Incrementally appending data point to a window until the approximation error (the differences between actual values and segment mean) exceed a given threshold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96" name="Google Shape;196;p29" title="Screenshot 2025-03-24 at 10.39.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75" y="2079013"/>
            <a:ext cx="7857452" cy="2505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/>
        </p:nvSpPr>
        <p:spPr>
          <a:xfrm>
            <a:off x="457386" y="366003"/>
            <a:ext cx="8686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Adaptive Piecewise Constant Approximation (APCA)</a:t>
            </a:r>
            <a:endParaRPr sz="24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2" name="Google Shape;202;p30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12</a:t>
            </a:fld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683100" y="1107625"/>
            <a:ext cx="7537200" cy="3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100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Advantages:</a:t>
            </a:r>
            <a:endParaRPr sz="2100" i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ora"/>
              <a:buChar char="●"/>
            </a:pP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Adaptive segment size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ora"/>
              <a:buChar char="●"/>
            </a:pP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Efficient compression while maintaining accuracy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Disadvantages: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ora"/>
              <a:buChar char="●"/>
            </a:pP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Computationally expensive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ora"/>
              <a:buChar char="●"/>
            </a:pP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Complex to implement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ora"/>
              <a:buChar char="●"/>
            </a:pP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Adaptive segment logics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457386" y="366003"/>
            <a:ext cx="8686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Adaptive Piecewise Constant Approximation (APCA)</a:t>
            </a:r>
            <a:endParaRPr b="1"/>
          </a:p>
        </p:txBody>
      </p:sp>
      <p:sp>
        <p:nvSpPr>
          <p:cNvPr id="209" name="Google Shape;209;p31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13</a:t>
            </a:fld>
            <a:endParaRPr/>
          </a:p>
        </p:txBody>
      </p:sp>
      <p:graphicFrame>
        <p:nvGraphicFramePr>
          <p:cNvPr id="210" name="Google Shape;210;p31"/>
          <p:cNvGraphicFramePr/>
          <p:nvPr/>
        </p:nvGraphicFramePr>
        <p:xfrm>
          <a:off x="1524000" y="184222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{86C395CA-1C02-4A15-A957-A5E0534BD61F}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strike="noStrike" cap="none"/>
                        <a:t>APCA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strike="noStrike" cap="none"/>
                        <a:t>PCA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strike="noStrike" cap="none"/>
                        <a:t>Varying window size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strike="noStrike" cap="none"/>
                        <a:t>Fixed – size windows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strike="noStrike" cap="none"/>
                        <a:t>Fewer data points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strike="noStrike" cap="none"/>
                        <a:t>More data points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strike="noStrike" cap="none"/>
                        <a:t>High delay 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strike="noStrike" cap="none"/>
                        <a:t>Low delay time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/>
        </p:nvSpPr>
        <p:spPr>
          <a:xfrm>
            <a:off x="365946" y="92159"/>
            <a:ext cx="8686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Poor Man Compression (PMC)</a:t>
            </a:r>
            <a:endParaRPr b="1"/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14</a:t>
            </a:fld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454800" y="934513"/>
            <a:ext cx="82344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ora"/>
              <a:buChar char="●"/>
            </a:pPr>
            <a:r>
              <a:rPr lang="vi-VN" sz="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Like APCA, however it segmentizes the data based on a min-max approach:</a:t>
            </a:r>
            <a:endParaRPr sz="1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ora"/>
              <a:buChar char="●"/>
            </a:pPr>
            <a:r>
              <a:rPr lang="vi-VN" sz="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For each incoming data, it incrementally updates min and max values of the segment while:</a:t>
            </a:r>
            <a:endParaRPr sz="1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501225" y="4295875"/>
            <a:ext cx="81483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The PMC representation of the data would be the same as APCA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9" name="Google Shape;219;p32" title="Screenshot 2025-03-26 at 14.49.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00" y="1970525"/>
            <a:ext cx="8148300" cy="22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/>
        </p:nvSpPr>
        <p:spPr>
          <a:xfrm>
            <a:off x="365946" y="92159"/>
            <a:ext cx="8686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Poor Man Compression (PMC)</a:t>
            </a:r>
            <a:endParaRPr b="1"/>
          </a:p>
        </p:txBody>
      </p:sp>
      <p:sp>
        <p:nvSpPr>
          <p:cNvPr id="225" name="Google Shape;225;p33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15</a:t>
            </a:fld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 rotWithShape="1">
          <a:blip r:embed="rId3">
            <a:alphaModFix/>
          </a:blip>
          <a:srcRect b="10128"/>
          <a:stretch/>
        </p:blipFill>
        <p:spPr>
          <a:xfrm>
            <a:off x="2239575" y="654501"/>
            <a:ext cx="4939249" cy="35920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5886900" y="4166475"/>
            <a:ext cx="3199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2715325" y="4189575"/>
            <a:ext cx="363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Fig 2. PMC-MR Algorithm [5]</a:t>
            </a:r>
            <a:endParaRPr sz="1800" i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365946" y="332209"/>
            <a:ext cx="8686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Poor Man Compression (PMC)</a:t>
            </a:r>
            <a:endParaRPr b="1"/>
          </a:p>
        </p:txBody>
      </p:sp>
      <p:sp>
        <p:nvSpPr>
          <p:cNvPr id="234" name="Google Shape;234;p34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16</a:t>
            </a:fld>
            <a:endParaRPr/>
          </a:p>
        </p:txBody>
      </p:sp>
      <p:sp>
        <p:nvSpPr>
          <p:cNvPr id="235" name="Google Shape;235;p34"/>
          <p:cNvSpPr txBox="1"/>
          <p:nvPr/>
        </p:nvSpPr>
        <p:spPr>
          <a:xfrm>
            <a:off x="438150" y="1252125"/>
            <a:ext cx="7946700" cy="28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100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Advantages:</a:t>
            </a:r>
            <a:endParaRPr sz="2100" i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ora"/>
              <a:buChar char="●"/>
            </a:pP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Efficient compression 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ora"/>
              <a:buChar char="●"/>
            </a:pP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Work well for data with small noise fluctuations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100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Disadvantages:</a:t>
            </a:r>
            <a:endParaRPr sz="2100" i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ora"/>
              <a:buChar char="●"/>
            </a:pP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Not optimal for high-precision applications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ora"/>
              <a:buChar char="●"/>
            </a:pP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Long delay → data loss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457386" y="366003"/>
            <a:ext cx="86865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Hybrid – PCA</a:t>
            </a:r>
            <a:endParaRPr i="1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(Principle)</a:t>
            </a:r>
            <a:endParaRPr i="1"/>
          </a:p>
        </p:txBody>
      </p:sp>
      <p:sp>
        <p:nvSpPr>
          <p:cNvPr id="241" name="Google Shape;241;p35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17</a:t>
            </a:fld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3">
            <a:alphaModFix/>
          </a:blip>
          <a:srcRect t="4133" b="4816"/>
          <a:stretch/>
        </p:blipFill>
        <p:spPr>
          <a:xfrm>
            <a:off x="3326500" y="605650"/>
            <a:ext cx="2948374" cy="3484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/>
        </p:nvSpPr>
        <p:spPr>
          <a:xfrm>
            <a:off x="2670088" y="4220100"/>
            <a:ext cx="426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600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Fig. 3. Flowchart of the Main Procedure [2]</a:t>
            </a:r>
            <a:endParaRPr sz="1600" i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/>
        </p:nvSpPr>
        <p:spPr>
          <a:xfrm>
            <a:off x="457386" y="366003"/>
            <a:ext cx="86865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Hybrid – PCA</a:t>
            </a:r>
            <a:endParaRPr i="1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(Merge phase)</a:t>
            </a:r>
            <a:endParaRPr i="1"/>
          </a:p>
        </p:txBody>
      </p:sp>
      <p:sp>
        <p:nvSpPr>
          <p:cNvPr id="249" name="Google Shape;249;p36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18</a:t>
            </a:fld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 rotWithShape="1">
          <a:blip r:embed="rId3">
            <a:alphaModFix/>
          </a:blip>
          <a:srcRect t="7220" b="3969"/>
          <a:stretch/>
        </p:blipFill>
        <p:spPr>
          <a:xfrm>
            <a:off x="3021050" y="551225"/>
            <a:ext cx="3101900" cy="347967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/>
        </p:nvSpPr>
        <p:spPr>
          <a:xfrm>
            <a:off x="2670088" y="4220100"/>
            <a:ext cx="426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Fig. 4. Flowchart of the Merge Phase [2]</a:t>
            </a:r>
            <a:endParaRPr sz="1600" i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/>
        </p:nvSpPr>
        <p:spPr>
          <a:xfrm>
            <a:off x="457386" y="366003"/>
            <a:ext cx="86865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Hybrid – PCA</a:t>
            </a:r>
            <a:endParaRPr i="1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(Split phase)</a:t>
            </a:r>
            <a:endParaRPr i="1"/>
          </a:p>
        </p:txBody>
      </p:sp>
      <p:sp>
        <p:nvSpPr>
          <p:cNvPr id="257" name="Google Shape;257;p37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19</a:t>
            </a:fld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 t="5235" b="4340"/>
          <a:stretch/>
        </p:blipFill>
        <p:spPr>
          <a:xfrm>
            <a:off x="3368950" y="366000"/>
            <a:ext cx="2534299" cy="38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2670088" y="4220100"/>
            <a:ext cx="426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Fig. 5. Flowchart of the Split Phase [2]</a:t>
            </a:r>
            <a:endParaRPr sz="1600" i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628650" y="57585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300"/>
              <a:buFont typeface="Calibri"/>
              <a:buNone/>
            </a:pPr>
            <a:r>
              <a:rPr lang="vi-VN">
                <a:latin typeface="Lora"/>
                <a:ea typeface="Lora"/>
                <a:cs typeface="Lora"/>
                <a:sym typeface="Lora"/>
              </a:rPr>
              <a:t>Table of contents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1257300" y="1570024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vi-VN">
                <a:latin typeface="Lora"/>
                <a:ea typeface="Lora"/>
                <a:cs typeface="Lora"/>
                <a:sym typeface="Lora"/>
              </a:rPr>
              <a:t>Overview on Data Compression Algorithms</a:t>
            </a:r>
            <a:endParaRPr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vi-VN">
                <a:latin typeface="Lora"/>
                <a:ea typeface="Lora"/>
                <a:cs typeface="Lora"/>
                <a:sym typeface="Lora"/>
              </a:rPr>
              <a:t>Data </a:t>
            </a:r>
            <a:r>
              <a:rPr lang="vi-VN" sz="2100">
                <a:latin typeface="Lora"/>
                <a:ea typeface="Lora"/>
                <a:cs typeface="Lora"/>
                <a:sym typeface="Lora"/>
              </a:rPr>
              <a:t>Compression Algorithms</a:t>
            </a:r>
            <a:endParaRPr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vi-VN" sz="2100">
                <a:latin typeface="Lora"/>
                <a:ea typeface="Lora"/>
                <a:cs typeface="Lora"/>
                <a:sym typeface="Lora"/>
              </a:rPr>
              <a:t>Results and Comparison</a:t>
            </a:r>
            <a:endParaRPr sz="2100"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628650" y="1279922"/>
            <a:ext cx="7886700" cy="12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500"/>
              <a:buFont typeface="Calibri"/>
              <a:buNone/>
            </a:pPr>
            <a:r>
              <a:rPr lang="vi-VN" sz="3000"/>
              <a:t>3. </a:t>
            </a:r>
            <a:r>
              <a:rPr lang="vi-VN" sz="3000">
                <a:latin typeface="Lora"/>
                <a:ea typeface="Lora"/>
                <a:cs typeface="Lora"/>
                <a:sym typeface="Lora"/>
              </a:rPr>
              <a:t>Results and Comparison</a:t>
            </a:r>
            <a:endParaRPr sz="3000"/>
          </a:p>
        </p:txBody>
      </p:sp>
      <p:sp>
        <p:nvSpPr>
          <p:cNvPr id="265" name="Google Shape;265;p38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20</a:t>
            </a:fld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1268730" y="2875868"/>
            <a:ext cx="7182938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vi-VN"/>
              <a:t>Metrics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vi-VN"/>
              <a:t>Results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/>
        </p:nvSpPr>
        <p:spPr>
          <a:xfrm>
            <a:off x="457386" y="536578"/>
            <a:ext cx="8686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Metrics</a:t>
            </a:r>
            <a:endParaRPr b="1"/>
          </a:p>
        </p:txBody>
      </p:sp>
      <p:sp>
        <p:nvSpPr>
          <p:cNvPr id="272" name="Google Shape;272;p39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21</a:t>
            </a:fld>
            <a:endParaRPr/>
          </a:p>
        </p:txBody>
      </p:sp>
      <p:sp>
        <p:nvSpPr>
          <p:cNvPr id="273" name="Google Shape;273;p39"/>
          <p:cNvSpPr txBox="1"/>
          <p:nvPr/>
        </p:nvSpPr>
        <p:spPr>
          <a:xfrm>
            <a:off x="1411592" y="1678956"/>
            <a:ext cx="7182938" cy="194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228742" y="1424615"/>
            <a:ext cx="86865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lang="vi-VN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Compressed Data Points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lang="vi-VN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Compression Ratio</a:t>
            </a:r>
            <a:endParaRPr sz="2400">
              <a:latin typeface="Lora"/>
              <a:ea typeface="Lora"/>
              <a:cs typeface="Lora"/>
              <a:sym typeface="Lor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lang="vi-VN"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RMSE of Compression</a:t>
            </a:r>
            <a:endParaRPr sz="24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•"/>
            </a:pPr>
            <a:r>
              <a:rPr lang="vi-VN" sz="2400">
                <a:latin typeface="Lora"/>
                <a:ea typeface="Lora"/>
                <a:cs typeface="Lora"/>
                <a:sym typeface="Lora"/>
              </a:rPr>
              <a:t>…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/>
        </p:nvSpPr>
        <p:spPr>
          <a:xfrm>
            <a:off x="457386" y="366003"/>
            <a:ext cx="8686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Metrics</a:t>
            </a:r>
            <a:endParaRPr b="1"/>
          </a:p>
        </p:txBody>
      </p:sp>
      <p:sp>
        <p:nvSpPr>
          <p:cNvPr id="280" name="Google Shape;280;p40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22</a:t>
            </a:fld>
            <a:endParaRPr/>
          </a:p>
        </p:txBody>
      </p:sp>
      <p:pic>
        <p:nvPicPr>
          <p:cNvPr id="281" name="Google Shape;281;p40" title="Screenshot 2025-03-24 at 12.01.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77" y="804600"/>
            <a:ext cx="6549677" cy="17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0" title="Screenshot 2025-03-24 at 12.03.0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75" y="2724150"/>
            <a:ext cx="6950700" cy="1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23</a:t>
            </a:fld>
            <a:endParaRPr/>
          </a:p>
        </p:txBody>
      </p:sp>
      <p:graphicFrame>
        <p:nvGraphicFramePr>
          <p:cNvPr id="288" name="Google Shape;288;p41"/>
          <p:cNvGraphicFramePr/>
          <p:nvPr/>
        </p:nvGraphicFramePr>
        <p:xfrm>
          <a:off x="268223" y="16997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{86C395CA-1C02-4A15-A957-A5E0534BD61F}</a:tableStyleId>
              </a:tblPr>
              <a:tblGrid>
                <a:gridCol w="224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91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u="none" strike="noStrike" cap="none"/>
                        <a:t>PCA</a:t>
                      </a:r>
                      <a:endParaRPr sz="11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u="none" strike="noStrike" cap="none"/>
                        <a:t>APCA</a:t>
                      </a:r>
                      <a:endParaRPr sz="11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u="none" strike="noStrike" cap="none"/>
                        <a:t>Hybrid-PCA</a:t>
                      </a:r>
                      <a:endParaRPr sz="1100" b="1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0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u="none" strike="noStrike" cap="none"/>
                        <a:t>Dataset 1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u="none" strike="noStrike" cap="none"/>
                        <a:t>Dataset 2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u="none" strike="noStrike" cap="none"/>
                        <a:t>Dataset 3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u="none" strike="noStrike" cap="none"/>
                        <a:t>Dataset 1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u="none" strike="noStrike" cap="none"/>
                        <a:t>Dataset 2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u="none" strike="noStrike" cap="none"/>
                        <a:t>Dataset 3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u="none" strike="noStrike" cap="none"/>
                        <a:t>Dataset 1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u="none" strike="noStrike" cap="none"/>
                        <a:t>Dataset 2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u="none" strike="noStrike" cap="none"/>
                        <a:t>Dataset 3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u="none" strike="noStrike" cap="none"/>
                        <a:t>Compressed Data Points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4765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4453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12519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1606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1387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4911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2332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2244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6712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u="none" strike="noStrike" cap="none"/>
                        <a:t>Compression Ratio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2,27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2,41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1,71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6,67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7,74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4,35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4,55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4,78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3,18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 u="none" strike="noStrike" cap="none"/>
                        <a:t>RMSE of compression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0,21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0,2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0,3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0,28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0,31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0,46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0,21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0,29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u="none" strike="noStrike" cap="none"/>
                        <a:t>0,41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00" marR="7600" marT="7600" marB="0" anchor="ctr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9" name="Google Shape;289;p41"/>
          <p:cNvSpPr txBox="1"/>
          <p:nvPr/>
        </p:nvSpPr>
        <p:spPr>
          <a:xfrm>
            <a:off x="2161350" y="3448575"/>
            <a:ext cx="499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Table 1: </a:t>
            </a:r>
            <a:r>
              <a:rPr lang="vi-VN" i="1">
                <a:latin typeface="Lora"/>
                <a:ea typeface="Lora"/>
                <a:cs typeface="Lora"/>
                <a:sym typeface="Lora"/>
              </a:rPr>
              <a:t>A comparison of Hybrid - PCA over PCA, APCA [1]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457384" y="366000"/>
            <a:ext cx="1429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Results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24</a:t>
            </a:fld>
            <a:endParaRPr/>
          </a:p>
        </p:txBody>
      </p:sp>
      <p:pic>
        <p:nvPicPr>
          <p:cNvPr id="296" name="Google Shape;29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303" y="1110967"/>
            <a:ext cx="8643393" cy="232400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2"/>
          <p:cNvSpPr txBox="1"/>
          <p:nvPr/>
        </p:nvSpPr>
        <p:spPr>
          <a:xfrm>
            <a:off x="2282253" y="3519112"/>
            <a:ext cx="457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Table 2: A </a:t>
            </a:r>
            <a:r>
              <a:rPr lang="vi-VN" i="1">
                <a:latin typeface="Lora"/>
                <a:ea typeface="Lora"/>
                <a:cs typeface="Lora"/>
                <a:sym typeface="Lora"/>
              </a:rPr>
              <a:t>comparison on PMC, Hybrid-PCA</a:t>
            </a:r>
            <a:r>
              <a:rPr lang="vi-VN" sz="140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[</a:t>
            </a:r>
            <a:r>
              <a:rPr lang="vi-VN" i="1"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vi-VN" sz="140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]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8" name="Google Shape;298;p42"/>
          <p:cNvSpPr txBox="1"/>
          <p:nvPr/>
        </p:nvSpPr>
        <p:spPr>
          <a:xfrm>
            <a:off x="457384" y="366000"/>
            <a:ext cx="1348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Results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25</a:t>
            </a:fld>
            <a:endParaRPr/>
          </a:p>
        </p:txBody>
      </p:sp>
      <p:sp>
        <p:nvSpPr>
          <p:cNvPr id="304" name="Google Shape;304;p43"/>
          <p:cNvSpPr txBox="1"/>
          <p:nvPr/>
        </p:nvSpPr>
        <p:spPr>
          <a:xfrm>
            <a:off x="2282253" y="3741362"/>
            <a:ext cx="457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i="1">
                <a:latin typeface="Lora"/>
                <a:ea typeface="Lora"/>
                <a:cs typeface="Lora"/>
                <a:sym typeface="Lora"/>
              </a:rPr>
              <a:t>NodeMCU ESP8266 with sensor DHT11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05" name="Google Shape;305;p43"/>
          <p:cNvSpPr txBox="1"/>
          <p:nvPr/>
        </p:nvSpPr>
        <p:spPr>
          <a:xfrm>
            <a:off x="457375" y="366000"/>
            <a:ext cx="187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>
                <a:latin typeface="Lora"/>
                <a:ea typeface="Lora"/>
                <a:cs typeface="Lora"/>
                <a:sym typeface="Lora"/>
              </a:rPr>
              <a:t>Schematic</a:t>
            </a:r>
            <a:endParaRPr b="1"/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197" y="925750"/>
            <a:ext cx="7033614" cy="281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26</a:t>
            </a:fld>
            <a:endParaRPr/>
          </a:p>
        </p:txBody>
      </p:sp>
      <p:sp>
        <p:nvSpPr>
          <p:cNvPr id="312" name="Google Shape;312;p44"/>
          <p:cNvSpPr txBox="1"/>
          <p:nvPr/>
        </p:nvSpPr>
        <p:spPr>
          <a:xfrm>
            <a:off x="1234303" y="4835712"/>
            <a:ext cx="457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44"/>
          <p:cNvSpPr txBox="1"/>
          <p:nvPr/>
        </p:nvSpPr>
        <p:spPr>
          <a:xfrm>
            <a:off x="457373" y="366000"/>
            <a:ext cx="5703583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>
                <a:latin typeface="Lora"/>
                <a:ea typeface="Lora"/>
                <a:cs typeface="Lora"/>
                <a:sym typeface="Lora"/>
              </a:rPr>
              <a:t>Publish to MQTT Broker over LAN</a:t>
            </a:r>
            <a:endParaRPr b="1" dirty="0"/>
          </a:p>
        </p:txBody>
      </p:sp>
      <p:pic>
        <p:nvPicPr>
          <p:cNvPr id="314" name="Google Shape;314;p44" title="IMG_2125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063" y="999775"/>
            <a:ext cx="6853876" cy="34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27</a:t>
            </a:fld>
            <a:endParaRPr/>
          </a:p>
        </p:txBody>
      </p:sp>
      <p:sp>
        <p:nvSpPr>
          <p:cNvPr id="320" name="Google Shape;320;p45"/>
          <p:cNvSpPr txBox="1"/>
          <p:nvPr/>
        </p:nvSpPr>
        <p:spPr>
          <a:xfrm>
            <a:off x="457386" y="203921"/>
            <a:ext cx="8686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References</a:t>
            </a:r>
            <a:endParaRPr b="1"/>
          </a:p>
        </p:txBody>
      </p:sp>
      <p:sp>
        <p:nvSpPr>
          <p:cNvPr id="321" name="Google Shape;321;p45"/>
          <p:cNvSpPr txBox="1"/>
          <p:nvPr/>
        </p:nvSpPr>
        <p:spPr>
          <a:xfrm>
            <a:off x="786984" y="827138"/>
            <a:ext cx="7809900" cy="40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[1] Huan, Thanh-Dang Diep, and Nam Thoai. A Performance Study of Piecewise Constant Approximation in Streaming Data Compression </a:t>
            </a:r>
            <a:endParaRPr sz="1600" b="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[2] Atik Mahbub, Farhana Haque, Habibul Bashar, Mohammad Rezwanul Huq. (2019). Improved Piecewise Constant Approximation. Method for Compressing Data Streams</a:t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[3] Arijit Ukil, Soma Bandyopadhyay, Aniruddha Sinha, Arpan Pal. (2015). Adaptive Sensor Data Compression In Iot Systems: Sensor Data Analytics Based Approach</a:t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vi-VN" sz="16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[4]  Nguyen Quoc Viet Hung, Hoyoung Jeung, and Karl Aberer, Member. (2013). An Evaluation of Model-Based Approaches to Sensor Data Compression </a:t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[</a:t>
            </a:r>
            <a:r>
              <a:rPr lang="vi-VN" sz="1600">
                <a:latin typeface="Lora"/>
                <a:ea typeface="Lora"/>
                <a:cs typeface="Lora"/>
                <a:sym typeface="Lora"/>
              </a:rPr>
              <a:t>5</a:t>
            </a:r>
            <a:r>
              <a:rPr lang="vi-VN" sz="16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] Iosif Lazaridis, Sharad Mehrotra. (2003). Capturing Sensor-Generated Time Series with Quality Guarantees.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628650" y="1279925"/>
            <a:ext cx="86769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500"/>
              <a:buFont typeface="Calibri"/>
              <a:buNone/>
            </a:pPr>
            <a:r>
              <a:rPr lang="vi-VN" sz="3000"/>
              <a:t>1. </a:t>
            </a:r>
            <a:r>
              <a:rPr lang="vi-VN" sz="3000">
                <a:latin typeface="Lora"/>
                <a:ea typeface="Lora"/>
                <a:cs typeface="Lora"/>
                <a:sym typeface="Lora"/>
              </a:rPr>
              <a:t>Overview on Data Compression Algorithms</a:t>
            </a:r>
            <a:endParaRPr sz="3000"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1268730" y="2875868"/>
            <a:ext cx="7182938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vi-VN"/>
              <a:t>Introduction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vi-VN"/>
              <a:t>Scope Hierarchy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532355" y="649975"/>
            <a:ext cx="3288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vi-VN" sz="3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sz="30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698198" y="1534221"/>
            <a:ext cx="5295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“Compression algorithms are often categorized as either lossless or lossy techniques.” – Huan et al.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1603947" y="2272885"/>
            <a:ext cx="6733800" cy="17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Lossless Technique:  </a:t>
            </a:r>
            <a:r>
              <a:rPr lang="vi-V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data can be completely reconstructed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Lossy Technique: </a:t>
            </a:r>
            <a:r>
              <a:rPr lang="vi-V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trade off some data errors to achieve better performance (execution time, compression ratio)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532337" y="649985"/>
            <a:ext cx="3327629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vi-VN" sz="3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Scope Hierarchy</a:t>
            </a:r>
            <a:endParaRPr sz="30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5</a:t>
            </a:fld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396" y="1625098"/>
            <a:ext cx="7772403" cy="220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457386" y="366003"/>
            <a:ext cx="3327629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vi-VN" sz="3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Scope Hierarchy</a:t>
            </a:r>
            <a:endParaRPr sz="30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6</a:t>
            </a:fld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25" y="1192881"/>
            <a:ext cx="8515352" cy="3504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457362" y="366000"/>
            <a:ext cx="7260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vi-VN" sz="3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Data Compression Algorithm Overview</a:t>
            </a:r>
            <a:endParaRPr sz="30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7</a:t>
            </a:fld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494100" y="3229788"/>
            <a:ext cx="8155800" cy="15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"/>
              <a:buChar char="●"/>
            </a:pPr>
            <a:r>
              <a:rPr lang="vi-VN" sz="21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PCA</a:t>
            </a: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PAA, APCA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"/>
              <a:buChar char="●"/>
            </a:pPr>
            <a:r>
              <a:rPr lang="vi-VN" sz="21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PLA</a:t>
            </a: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PWLH(Piecewise Linear Histogram), SF(Slide Filter)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"/>
              <a:buChar char="●"/>
            </a:pPr>
            <a:r>
              <a:rPr lang="vi-VN" sz="2100">
                <a:solidFill>
                  <a:schemeClr val="accent2"/>
                </a:solidFill>
                <a:latin typeface="Lora"/>
                <a:ea typeface="Lora"/>
                <a:cs typeface="Lora"/>
                <a:sym typeface="Lora"/>
              </a:rPr>
              <a:t>PPA</a:t>
            </a:r>
            <a:r>
              <a:rPr lang="vi-VN"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CHEBYSHEV Polynomial</a:t>
            </a:r>
            <a:endParaRPr sz="2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3423600" y="2975150"/>
            <a:ext cx="5742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9400"/>
            <a:ext cx="8839198" cy="152360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383750" y="2629500"/>
            <a:ext cx="8518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Fig. 1. A comparison of sensor data representations using different compression algorithms [4]</a:t>
            </a:r>
            <a:endParaRPr sz="1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492575" y="1146311"/>
            <a:ext cx="78867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4074"/>
              <a:buNone/>
            </a:pPr>
            <a:r>
              <a:rPr lang="vi-VN" sz="4800">
                <a:latin typeface="Lora"/>
                <a:ea typeface="Lora"/>
                <a:cs typeface="Lora"/>
                <a:sym typeface="Lora"/>
              </a:rPr>
              <a:t>2. Compression Algorithms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914925" y="2440450"/>
            <a:ext cx="6692700" cy="20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285750" lvl="0" indent="-29965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19"/>
              <a:buFont typeface="Lora"/>
              <a:buChar char="•"/>
            </a:pPr>
            <a:r>
              <a:rPr lang="vi-VN">
                <a:latin typeface="Lora"/>
                <a:ea typeface="Lora"/>
                <a:cs typeface="Lora"/>
                <a:sym typeface="Lora"/>
              </a:rPr>
              <a:t>Piecewise Aggregate Approximation (PAA) </a:t>
            </a:r>
            <a:endParaRPr>
              <a:solidFill>
                <a:srgbClr val="FF0000"/>
              </a:solidFill>
              <a:latin typeface="Lora"/>
              <a:ea typeface="Lora"/>
              <a:cs typeface="Lora"/>
              <a:sym typeface="Lora"/>
            </a:endParaRPr>
          </a:p>
          <a:p>
            <a:pPr marL="285750" lvl="0" indent="-29965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19"/>
              <a:buFont typeface="Lora"/>
              <a:buChar char="•"/>
            </a:pPr>
            <a:r>
              <a:rPr lang="vi-VN">
                <a:latin typeface="Lora"/>
                <a:ea typeface="Lora"/>
                <a:cs typeface="Lora"/>
                <a:sym typeface="Lora"/>
              </a:rPr>
              <a:t>Adaptive Piecewise Constant Approximation (APCA)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285750" lvl="0" indent="-29965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19"/>
              <a:buFont typeface="Lora"/>
              <a:buChar char="•"/>
            </a:pPr>
            <a:r>
              <a:rPr lang="vi-VN">
                <a:latin typeface="Lora"/>
                <a:ea typeface="Lora"/>
                <a:cs typeface="Lora"/>
                <a:sym typeface="Lora"/>
              </a:rPr>
              <a:t>Poor Man Compression (PMC)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285750" lvl="0" indent="-29965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19"/>
              <a:buFont typeface="Lora"/>
              <a:buChar char="•"/>
            </a:pPr>
            <a:r>
              <a:rPr lang="vi-VN">
                <a:latin typeface="Lora"/>
                <a:ea typeface="Lora"/>
                <a:cs typeface="Lora"/>
                <a:sym typeface="Lora"/>
              </a:rPr>
              <a:t>Hybrid - PCA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457386" y="366003"/>
            <a:ext cx="8686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>
                <a:latin typeface="Lora"/>
                <a:ea typeface="Lora"/>
                <a:cs typeface="Lora"/>
                <a:sym typeface="Lora"/>
              </a:rPr>
              <a:t>Piecewise Aggregate Approximation (PAA)</a:t>
            </a:r>
            <a:endParaRPr b="1"/>
          </a:p>
        </p:txBody>
      </p:sp>
      <p:sp>
        <p:nvSpPr>
          <p:cNvPr id="179" name="Google Shape;179;p27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vi-VN"/>
              <a:t>9</a:t>
            </a:fld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807900" y="1309275"/>
            <a:ext cx="7528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vi-VN" sz="1600"/>
              <a:t>Divide the data of length N into n segments of equal length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vi-VN" sz="1600"/>
              <a:t>Approximate each segment with its </a:t>
            </a:r>
            <a:r>
              <a:rPr lang="vi-VN" sz="1600">
                <a:solidFill>
                  <a:srgbClr val="FF9900"/>
                </a:solidFill>
              </a:rPr>
              <a:t>average value (a constant)</a:t>
            </a:r>
            <a:endParaRPr sz="1600">
              <a:solidFill>
                <a:srgbClr val="FF9900"/>
              </a:solidFill>
            </a:endParaRPr>
          </a:p>
        </p:txBody>
      </p:sp>
      <p:pic>
        <p:nvPicPr>
          <p:cNvPr id="181" name="Google Shape;181;p27" title="Screenshot 2025-03-24 at 12.11.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13" y="2644974"/>
            <a:ext cx="8101974" cy="14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Office PowerPoint</Application>
  <PresentationFormat>On-screen Show (16:9)</PresentationFormat>
  <Paragraphs>178</Paragraphs>
  <Slides>27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Lora</vt:lpstr>
      <vt:lpstr>Arial</vt:lpstr>
      <vt:lpstr>Office Theme</vt:lpstr>
      <vt:lpstr>Data Compression Algorithms</vt:lpstr>
      <vt:lpstr>Table of contents</vt:lpstr>
      <vt:lpstr>1. Overview on Data Compression Algorithms</vt:lpstr>
      <vt:lpstr>PowerPoint Presentation</vt:lpstr>
      <vt:lpstr>PowerPoint Presentation</vt:lpstr>
      <vt:lpstr>PowerPoint Presentation</vt:lpstr>
      <vt:lpstr>PowerPoint Presentation</vt:lpstr>
      <vt:lpstr>2. Compression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Results and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Hồng Quân Phan</cp:lastModifiedBy>
  <cp:revision>1</cp:revision>
  <dcterms:modified xsi:type="dcterms:W3CDTF">2025-03-27T04:30:08Z</dcterms:modified>
</cp:coreProperties>
</file>