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8" r:id="rId1"/>
  </p:sldMasterIdLst>
  <p:notesMasterIdLst>
    <p:notesMasterId r:id="rId25"/>
  </p:notesMasterIdLst>
  <p:sldIdLst>
    <p:sldId id="256" r:id="rId2"/>
    <p:sldId id="259" r:id="rId3"/>
    <p:sldId id="264" r:id="rId4"/>
    <p:sldId id="258" r:id="rId5"/>
    <p:sldId id="266" r:id="rId6"/>
    <p:sldId id="267" r:id="rId7"/>
    <p:sldId id="25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7" r:id="rId16"/>
    <p:sldId id="265" r:id="rId17"/>
    <p:sldId id="276" r:id="rId18"/>
    <p:sldId id="278" r:id="rId19"/>
    <p:sldId id="275" r:id="rId20"/>
    <p:sldId id="263" r:id="rId21"/>
    <p:sldId id="260" r:id="rId22"/>
    <p:sldId id="261" r:id="rId23"/>
    <p:sldId id="262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0" name="Google Shape;13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>
          <a:extLst>
            <a:ext uri="{FF2B5EF4-FFF2-40B4-BE49-F238E27FC236}">
              <a16:creationId xmlns:a16="http://schemas.microsoft.com/office/drawing/2014/main" id="{ECD9F22C-52BF-870F-4718-40B2B5543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4:notes">
            <a:extLst>
              <a:ext uri="{FF2B5EF4-FFF2-40B4-BE49-F238E27FC236}">
                <a16:creationId xmlns:a16="http://schemas.microsoft.com/office/drawing/2014/main" id="{3959F0B5-8A9E-7847-8D87-3EC4EEC58F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" name="Google Shape;145;p34:notes">
            <a:extLst>
              <a:ext uri="{FF2B5EF4-FFF2-40B4-BE49-F238E27FC236}">
                <a16:creationId xmlns:a16="http://schemas.microsoft.com/office/drawing/2014/main" id="{42BD9369-68ED-69E3-BA84-30DEC6FEFB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7110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>
          <a:extLst>
            <a:ext uri="{FF2B5EF4-FFF2-40B4-BE49-F238E27FC236}">
              <a16:creationId xmlns:a16="http://schemas.microsoft.com/office/drawing/2014/main" id="{236C7688-EF07-B2DC-F836-DF114ADE4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4:notes">
            <a:extLst>
              <a:ext uri="{FF2B5EF4-FFF2-40B4-BE49-F238E27FC236}">
                <a16:creationId xmlns:a16="http://schemas.microsoft.com/office/drawing/2014/main" id="{D2914FC9-92B7-2018-3CAD-FF321D23EB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" name="Google Shape;145;p34:notes">
            <a:extLst>
              <a:ext uri="{FF2B5EF4-FFF2-40B4-BE49-F238E27FC236}">
                <a16:creationId xmlns:a16="http://schemas.microsoft.com/office/drawing/2014/main" id="{3F1D1C17-755A-1BCD-83F0-35875F68A4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94484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>
          <a:extLst>
            <a:ext uri="{FF2B5EF4-FFF2-40B4-BE49-F238E27FC236}">
              <a16:creationId xmlns:a16="http://schemas.microsoft.com/office/drawing/2014/main" id="{A35C32C9-A021-7F46-AB23-B5EB1BA9A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4:notes">
            <a:extLst>
              <a:ext uri="{FF2B5EF4-FFF2-40B4-BE49-F238E27FC236}">
                <a16:creationId xmlns:a16="http://schemas.microsoft.com/office/drawing/2014/main" id="{CE4A1CC5-F383-B9F0-248B-792AD809CC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" name="Google Shape;145;p34:notes">
            <a:extLst>
              <a:ext uri="{FF2B5EF4-FFF2-40B4-BE49-F238E27FC236}">
                <a16:creationId xmlns:a16="http://schemas.microsoft.com/office/drawing/2014/main" id="{9931D16D-98FB-7A21-5C3D-10F1FA4B8F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413696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>
          <a:extLst>
            <a:ext uri="{FF2B5EF4-FFF2-40B4-BE49-F238E27FC236}">
              <a16:creationId xmlns:a16="http://schemas.microsoft.com/office/drawing/2014/main" id="{A720BAA3-FC14-1861-D7E4-C5810B56C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4:notes">
            <a:extLst>
              <a:ext uri="{FF2B5EF4-FFF2-40B4-BE49-F238E27FC236}">
                <a16:creationId xmlns:a16="http://schemas.microsoft.com/office/drawing/2014/main" id="{DCB7B905-DC65-C9F3-39A4-BB204CDDC8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" name="Google Shape;145;p34:notes">
            <a:extLst>
              <a:ext uri="{FF2B5EF4-FFF2-40B4-BE49-F238E27FC236}">
                <a16:creationId xmlns:a16="http://schemas.microsoft.com/office/drawing/2014/main" id="{387EA292-5B69-50D3-C6EB-936A2776B8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953849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>
          <a:extLst>
            <a:ext uri="{FF2B5EF4-FFF2-40B4-BE49-F238E27FC236}">
              <a16:creationId xmlns:a16="http://schemas.microsoft.com/office/drawing/2014/main" id="{5A6D1CDA-8197-5FCC-B749-A2B2B1596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3:notes">
            <a:extLst>
              <a:ext uri="{FF2B5EF4-FFF2-40B4-BE49-F238E27FC236}">
                <a16:creationId xmlns:a16="http://schemas.microsoft.com/office/drawing/2014/main" id="{E3BEBEAB-C11C-6C2C-E183-7D353ECE2F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8" name="Google Shape;138;p33:notes">
            <a:extLst>
              <a:ext uri="{FF2B5EF4-FFF2-40B4-BE49-F238E27FC236}">
                <a16:creationId xmlns:a16="http://schemas.microsoft.com/office/drawing/2014/main" id="{10C7A67D-C254-CBAC-C481-5F1FA5E48B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180079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>
          <a:extLst>
            <a:ext uri="{FF2B5EF4-FFF2-40B4-BE49-F238E27FC236}">
              <a16:creationId xmlns:a16="http://schemas.microsoft.com/office/drawing/2014/main" id="{7E2C86D3-0A23-627A-A585-A3DD9B3D4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4:notes">
            <a:extLst>
              <a:ext uri="{FF2B5EF4-FFF2-40B4-BE49-F238E27FC236}">
                <a16:creationId xmlns:a16="http://schemas.microsoft.com/office/drawing/2014/main" id="{94A4105F-693D-3339-8962-9DF2934B36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" name="Google Shape;145;p34:notes">
            <a:extLst>
              <a:ext uri="{FF2B5EF4-FFF2-40B4-BE49-F238E27FC236}">
                <a16:creationId xmlns:a16="http://schemas.microsoft.com/office/drawing/2014/main" id="{CCAD3B4A-29DD-E523-7933-67987F7965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354031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>
          <a:extLst>
            <a:ext uri="{FF2B5EF4-FFF2-40B4-BE49-F238E27FC236}">
              <a16:creationId xmlns:a16="http://schemas.microsoft.com/office/drawing/2014/main" id="{1593F6EC-9A40-558F-27B6-08770D76C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4:notes">
            <a:extLst>
              <a:ext uri="{FF2B5EF4-FFF2-40B4-BE49-F238E27FC236}">
                <a16:creationId xmlns:a16="http://schemas.microsoft.com/office/drawing/2014/main" id="{4E5EFBFB-C413-1542-1DAA-1475D2595F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" name="Google Shape;145;p34:notes">
            <a:extLst>
              <a:ext uri="{FF2B5EF4-FFF2-40B4-BE49-F238E27FC236}">
                <a16:creationId xmlns:a16="http://schemas.microsoft.com/office/drawing/2014/main" id="{5814EF5A-C7C9-D544-01D3-CC63A83069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69770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>
          <a:extLst>
            <a:ext uri="{FF2B5EF4-FFF2-40B4-BE49-F238E27FC236}">
              <a16:creationId xmlns:a16="http://schemas.microsoft.com/office/drawing/2014/main" id="{905C6A2C-F865-12F9-1B87-69EF5B494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4:notes">
            <a:extLst>
              <a:ext uri="{FF2B5EF4-FFF2-40B4-BE49-F238E27FC236}">
                <a16:creationId xmlns:a16="http://schemas.microsoft.com/office/drawing/2014/main" id="{B8AC2C4F-9E62-1E47-5718-87EC2FC09C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" name="Google Shape;145;p34:notes">
            <a:extLst>
              <a:ext uri="{FF2B5EF4-FFF2-40B4-BE49-F238E27FC236}">
                <a16:creationId xmlns:a16="http://schemas.microsoft.com/office/drawing/2014/main" id="{98904F7C-DD32-B8A8-9386-5D69CCF6C4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210435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>
          <a:extLst>
            <a:ext uri="{FF2B5EF4-FFF2-40B4-BE49-F238E27FC236}">
              <a16:creationId xmlns:a16="http://schemas.microsoft.com/office/drawing/2014/main" id="{08F2BDE0-4DE2-10E4-11E6-E16304173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4:notes">
            <a:extLst>
              <a:ext uri="{FF2B5EF4-FFF2-40B4-BE49-F238E27FC236}">
                <a16:creationId xmlns:a16="http://schemas.microsoft.com/office/drawing/2014/main" id="{E8EF0DED-3758-FF6D-FBD9-B1B0AE9254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" name="Google Shape;145;p34:notes">
            <a:extLst>
              <a:ext uri="{FF2B5EF4-FFF2-40B4-BE49-F238E27FC236}">
                <a16:creationId xmlns:a16="http://schemas.microsoft.com/office/drawing/2014/main" id="{8472614C-CABE-A094-507E-BB6B038EB6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843608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>
          <a:extLst>
            <a:ext uri="{FF2B5EF4-FFF2-40B4-BE49-F238E27FC236}">
              <a16:creationId xmlns:a16="http://schemas.microsoft.com/office/drawing/2014/main" id="{F870A2EC-3181-308D-F328-827B6DA7A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4:notes">
            <a:extLst>
              <a:ext uri="{FF2B5EF4-FFF2-40B4-BE49-F238E27FC236}">
                <a16:creationId xmlns:a16="http://schemas.microsoft.com/office/drawing/2014/main" id="{759AA5C6-122E-6E18-0BD0-0F756B9F2C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" name="Google Shape;145;p34:notes">
            <a:extLst>
              <a:ext uri="{FF2B5EF4-FFF2-40B4-BE49-F238E27FC236}">
                <a16:creationId xmlns:a16="http://schemas.microsoft.com/office/drawing/2014/main" id="{4B1992A9-3870-2FD3-3F03-5D2E39491E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49522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1" name="Google Shape;15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>
          <a:extLst>
            <a:ext uri="{FF2B5EF4-FFF2-40B4-BE49-F238E27FC236}">
              <a16:creationId xmlns:a16="http://schemas.microsoft.com/office/drawing/2014/main" id="{8B9E9394-392F-F844-3AF6-ADF6806B4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5:notes">
            <a:extLst>
              <a:ext uri="{FF2B5EF4-FFF2-40B4-BE49-F238E27FC236}">
                <a16:creationId xmlns:a16="http://schemas.microsoft.com/office/drawing/2014/main" id="{531AA914-35ED-D667-F225-12B5A6B1B6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1" name="Google Shape;151;p35:notes">
            <a:extLst>
              <a:ext uri="{FF2B5EF4-FFF2-40B4-BE49-F238E27FC236}">
                <a16:creationId xmlns:a16="http://schemas.microsoft.com/office/drawing/2014/main" id="{87AA6A49-FB58-A012-E921-090D228E94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658655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9" name="Google Shape;15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8" name="Google Shape;168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8" name="Google Shape;17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>
          <a:extLst>
            <a:ext uri="{FF2B5EF4-FFF2-40B4-BE49-F238E27FC236}">
              <a16:creationId xmlns:a16="http://schemas.microsoft.com/office/drawing/2014/main" id="{42ABE364-EF2E-561B-612F-E739B61FC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3:notes">
            <a:extLst>
              <a:ext uri="{FF2B5EF4-FFF2-40B4-BE49-F238E27FC236}">
                <a16:creationId xmlns:a16="http://schemas.microsoft.com/office/drawing/2014/main" id="{27F745C7-9CF0-BB9F-3C3F-B8306A2D0C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8" name="Google Shape;138;p33:notes">
            <a:extLst>
              <a:ext uri="{FF2B5EF4-FFF2-40B4-BE49-F238E27FC236}">
                <a16:creationId xmlns:a16="http://schemas.microsoft.com/office/drawing/2014/main" id="{5301D97E-2A1B-B661-8F10-628533A1F1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60718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" name="Google Shape;145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>
          <a:extLst>
            <a:ext uri="{FF2B5EF4-FFF2-40B4-BE49-F238E27FC236}">
              <a16:creationId xmlns:a16="http://schemas.microsoft.com/office/drawing/2014/main" id="{7972EC04-F41B-9B8F-1CCE-2AED09784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4:notes">
            <a:extLst>
              <a:ext uri="{FF2B5EF4-FFF2-40B4-BE49-F238E27FC236}">
                <a16:creationId xmlns:a16="http://schemas.microsoft.com/office/drawing/2014/main" id="{B0171019-309A-308A-53D2-CA6E60C425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" name="Google Shape;145;p34:notes">
            <a:extLst>
              <a:ext uri="{FF2B5EF4-FFF2-40B4-BE49-F238E27FC236}">
                <a16:creationId xmlns:a16="http://schemas.microsoft.com/office/drawing/2014/main" id="{DF9F65C9-05F9-CE8B-D86D-8EEB1DE627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95112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>
          <a:extLst>
            <a:ext uri="{FF2B5EF4-FFF2-40B4-BE49-F238E27FC236}">
              <a16:creationId xmlns:a16="http://schemas.microsoft.com/office/drawing/2014/main" id="{73741FEE-2508-B27E-967D-432F2599F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4:notes">
            <a:extLst>
              <a:ext uri="{FF2B5EF4-FFF2-40B4-BE49-F238E27FC236}">
                <a16:creationId xmlns:a16="http://schemas.microsoft.com/office/drawing/2014/main" id="{FAA090BC-847D-8462-86EF-8B5789402E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" name="Google Shape;145;p34:notes">
            <a:extLst>
              <a:ext uri="{FF2B5EF4-FFF2-40B4-BE49-F238E27FC236}">
                <a16:creationId xmlns:a16="http://schemas.microsoft.com/office/drawing/2014/main" id="{02B34FE5-F284-FC10-274A-7232250A4F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90504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8" name="Google Shape;13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>
          <a:extLst>
            <a:ext uri="{FF2B5EF4-FFF2-40B4-BE49-F238E27FC236}">
              <a16:creationId xmlns:a16="http://schemas.microsoft.com/office/drawing/2014/main" id="{3675C94A-C10C-50BA-7570-BE28D05B9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4:notes">
            <a:extLst>
              <a:ext uri="{FF2B5EF4-FFF2-40B4-BE49-F238E27FC236}">
                <a16:creationId xmlns:a16="http://schemas.microsoft.com/office/drawing/2014/main" id="{D2D98CCA-95E5-25BD-ADBE-A642BE1F2E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" name="Google Shape;145;p34:notes">
            <a:extLst>
              <a:ext uri="{FF2B5EF4-FFF2-40B4-BE49-F238E27FC236}">
                <a16:creationId xmlns:a16="http://schemas.microsoft.com/office/drawing/2014/main" id="{21887AA6-1E91-05A1-D684-C89F7B0431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08308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>
          <a:extLst>
            <a:ext uri="{FF2B5EF4-FFF2-40B4-BE49-F238E27FC236}">
              <a16:creationId xmlns:a16="http://schemas.microsoft.com/office/drawing/2014/main" id="{AE09CA6F-5B8E-290E-B015-BBFC4124A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4:notes">
            <a:extLst>
              <a:ext uri="{FF2B5EF4-FFF2-40B4-BE49-F238E27FC236}">
                <a16:creationId xmlns:a16="http://schemas.microsoft.com/office/drawing/2014/main" id="{6E289214-B619-B674-B9B6-88C0802FA3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" name="Google Shape;145;p34:notes">
            <a:extLst>
              <a:ext uri="{FF2B5EF4-FFF2-40B4-BE49-F238E27FC236}">
                <a16:creationId xmlns:a16="http://schemas.microsoft.com/office/drawing/2014/main" id="{9715BBB3-4DE0-BDFC-8978-F331005785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49521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143000" y="1538243"/>
            <a:ext cx="6858000" cy="1094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7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3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2" name="Google Shape;12;p2"/>
          <p:cNvSpPr txBox="1"/>
          <p:nvPr/>
        </p:nvSpPr>
        <p:spPr>
          <a:xfrm>
            <a:off x="2903434" y="4492952"/>
            <a:ext cx="3198263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vi"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ĐẠI HỌC QUỐC GIA THÀNH PHỐ HỒ CHÍ MINH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vi" sz="1200" b="1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TRƯỜNG ĐẠI HỌC BÁCH KHOA</a:t>
            </a:r>
            <a:endParaRPr sz="1200" b="1" i="0" u="none" strike="noStrike" cap="none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Section Header">
  <p:cSld name="1_Section 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628650" y="1675311"/>
            <a:ext cx="7886700" cy="1207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628650" y="302571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700"/>
              <a:buNone/>
              <a:defRPr sz="1800">
                <a:solidFill>
                  <a:srgbClr val="FFC000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3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628650" y="477238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3028950" y="477749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6457950" y="477749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8"/>
            <a:ext cx="9144230" cy="5143372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1143000" y="1538243"/>
            <a:ext cx="6858000" cy="1094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700"/>
              <a:buNone/>
              <a:defRPr sz="1800">
                <a:solidFill>
                  <a:schemeClr val="accent4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3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2" name="Google Shape;72;p12"/>
          <p:cNvSpPr txBox="1"/>
          <p:nvPr/>
        </p:nvSpPr>
        <p:spPr>
          <a:xfrm>
            <a:off x="2903434" y="4492952"/>
            <a:ext cx="3198263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vi"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NATIONAL UNIVERSITY OF HO CHI MINH CITY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vi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UNIVERSITY OF TECHNOLOGY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628650" y="18111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dt" idx="10"/>
          </p:nvPr>
        </p:nvSpPr>
        <p:spPr>
          <a:xfrm>
            <a:off x="628650" y="477238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ftr" idx="11"/>
          </p:nvPr>
        </p:nvSpPr>
        <p:spPr>
          <a:xfrm>
            <a:off x="3028950" y="477749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ldNum" idx="12"/>
          </p:nvPr>
        </p:nvSpPr>
        <p:spPr>
          <a:xfrm>
            <a:off x="6457950" y="477749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dt" idx="10"/>
          </p:nvPr>
        </p:nvSpPr>
        <p:spPr>
          <a:xfrm>
            <a:off x="628650" y="477238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ftr" idx="11"/>
          </p:nvPr>
        </p:nvSpPr>
        <p:spPr>
          <a:xfrm>
            <a:off x="3028950" y="477749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6457950" y="477749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body" idx="1"/>
          </p:nvPr>
        </p:nvSpPr>
        <p:spPr>
          <a:xfrm>
            <a:off x="3887391" y="0"/>
            <a:ext cx="5256609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600"/>
              <a:buChar char="•"/>
              <a:defRPr sz="2400"/>
            </a:lvl1pPr>
            <a:lvl2pPr marL="914400" lvl="1" indent="-431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3200"/>
              <a:buChar char="•"/>
              <a:defRPr sz="2100"/>
            </a:lvl2pPr>
            <a:lvl3pPr marL="1371600" lvl="2" indent="-4000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700"/>
              <a:buChar char="•"/>
              <a:defRPr sz="1800"/>
            </a:lvl3pPr>
            <a:lvl4pPr marL="1828800" lvl="3" indent="-3746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300"/>
              <a:buChar char="•"/>
              <a:defRPr sz="1500"/>
            </a:lvl4pPr>
            <a:lvl5pPr marL="2286000" lvl="4" indent="-3746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3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dt" idx="10"/>
          </p:nvPr>
        </p:nvSpPr>
        <p:spPr>
          <a:xfrm>
            <a:off x="628650" y="477238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916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cxnSp>
        <p:nvCxnSpPr>
          <p:cNvPr id="87" name="Google Shape;87;p15"/>
          <p:cNvCxnSpPr/>
          <p:nvPr/>
        </p:nvCxnSpPr>
        <p:spPr>
          <a:xfrm>
            <a:off x="628650" y="1410867"/>
            <a:ext cx="2950369" cy="0"/>
          </a:xfrm>
          <a:prstGeom prst="straightConnector1">
            <a:avLst/>
          </a:prstGeom>
          <a:noFill/>
          <a:ln w="9525" cap="flat" cmpd="sng">
            <a:solidFill>
              <a:srgbClr val="637D9C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628650" y="18111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1"/>
          </p:nvPr>
        </p:nvSpPr>
        <p:spPr>
          <a:xfrm rot="5400000">
            <a:off x="2940248" y="-972076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dt" idx="10"/>
          </p:nvPr>
        </p:nvSpPr>
        <p:spPr>
          <a:xfrm>
            <a:off x="628650" y="477238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ftr" idx="11"/>
          </p:nvPr>
        </p:nvSpPr>
        <p:spPr>
          <a:xfrm>
            <a:off x="3028950" y="477749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sldNum" idx="12"/>
          </p:nvPr>
        </p:nvSpPr>
        <p:spPr>
          <a:xfrm>
            <a:off x="6457950" y="477749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dt" idx="10"/>
          </p:nvPr>
        </p:nvSpPr>
        <p:spPr>
          <a:xfrm>
            <a:off x="628650" y="477238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ftr" idx="11"/>
          </p:nvPr>
        </p:nvSpPr>
        <p:spPr>
          <a:xfrm>
            <a:off x="3028950" y="477749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ldNum" idx="12"/>
          </p:nvPr>
        </p:nvSpPr>
        <p:spPr>
          <a:xfrm>
            <a:off x="6457950" y="477749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>
            <a:spLocks noGrp="1"/>
          </p:cNvSpPr>
          <p:nvPr>
            <p:ph type="pic" idx="2"/>
          </p:nvPr>
        </p:nvSpPr>
        <p:spPr>
          <a:xfrm>
            <a:off x="1204230" y="1143951"/>
            <a:ext cx="2058293" cy="2058292"/>
          </a:xfrm>
          <a:prstGeom prst="ellipse">
            <a:avLst/>
          </a:prstGeom>
          <a:solidFill>
            <a:srgbClr val="50637E"/>
          </a:solidFill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18"/>
          <p:cNvSpPr txBox="1">
            <a:spLocks noGrp="1"/>
          </p:cNvSpPr>
          <p:nvPr>
            <p:ph type="body" idx="1"/>
          </p:nvPr>
        </p:nvSpPr>
        <p:spPr>
          <a:xfrm>
            <a:off x="1381550" y="3650224"/>
            <a:ext cx="1786951" cy="835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1400"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1400"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1400"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1400"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8"/>
          <p:cNvSpPr>
            <a:spLocks noGrp="1"/>
          </p:cNvSpPr>
          <p:nvPr>
            <p:ph type="pic" idx="3"/>
          </p:nvPr>
        </p:nvSpPr>
        <p:spPr>
          <a:xfrm>
            <a:off x="3650034" y="1143951"/>
            <a:ext cx="2058292" cy="2058292"/>
          </a:xfrm>
          <a:prstGeom prst="ellipse">
            <a:avLst/>
          </a:prstGeom>
          <a:solidFill>
            <a:srgbClr val="50637E"/>
          </a:solidFill>
          <a:ln w="7620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18"/>
          <p:cNvSpPr txBox="1">
            <a:spLocks noGrp="1"/>
          </p:cNvSpPr>
          <p:nvPr>
            <p:ph type="body" idx="4"/>
          </p:nvPr>
        </p:nvSpPr>
        <p:spPr>
          <a:xfrm>
            <a:off x="3785705" y="3650224"/>
            <a:ext cx="1786951" cy="835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1400"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1400"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1400"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1400"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8"/>
          <p:cNvSpPr>
            <a:spLocks noGrp="1"/>
          </p:cNvSpPr>
          <p:nvPr>
            <p:ph type="pic" idx="5"/>
          </p:nvPr>
        </p:nvSpPr>
        <p:spPr>
          <a:xfrm>
            <a:off x="6054190" y="1143951"/>
            <a:ext cx="2058293" cy="2058292"/>
          </a:xfrm>
          <a:prstGeom prst="ellipse">
            <a:avLst/>
          </a:prstGeom>
          <a:solidFill>
            <a:srgbClr val="50637E"/>
          </a:solidFill>
          <a:ln w="762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18"/>
          <p:cNvSpPr txBox="1">
            <a:spLocks noGrp="1"/>
          </p:cNvSpPr>
          <p:nvPr>
            <p:ph type="body" idx="6"/>
          </p:nvPr>
        </p:nvSpPr>
        <p:spPr>
          <a:xfrm>
            <a:off x="6189862" y="3650226"/>
            <a:ext cx="1786951" cy="835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1400"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1400"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1400"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1400"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" name="Google Shape;108;p19"/>
          <p:cNvCxnSpPr/>
          <p:nvPr/>
        </p:nvCxnSpPr>
        <p:spPr>
          <a:xfrm>
            <a:off x="1321594" y="681171"/>
            <a:ext cx="3128963" cy="0"/>
          </a:xfrm>
          <a:prstGeom prst="straightConnector1">
            <a:avLst/>
          </a:prstGeom>
          <a:noFill/>
          <a:ln w="9525" cap="flat" cmpd="sng">
            <a:solidFill>
              <a:srgbClr val="F6F9F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378619" y="100013"/>
            <a:ext cx="5279231" cy="581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600"/>
              <a:buNone/>
              <a:defRPr sz="2400" b="1"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2"/>
          </p:nvPr>
        </p:nvSpPr>
        <p:spPr>
          <a:xfrm>
            <a:off x="1321594" y="778669"/>
            <a:ext cx="3186113" cy="581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1400" i="1"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19"/>
          <p:cNvSpPr>
            <a:spLocks noGrp="1"/>
          </p:cNvSpPr>
          <p:nvPr>
            <p:ph type="chart" idx="3"/>
          </p:nvPr>
        </p:nvSpPr>
        <p:spPr>
          <a:xfrm>
            <a:off x="150019" y="1233755"/>
            <a:ext cx="5336381" cy="3216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E4E79"/>
              </a:buClr>
              <a:buSzPts val="3200"/>
              <a:buFont typeface="Calibri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5B5"/>
              </a:buClr>
              <a:buSzPts val="27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C2E5"/>
              </a:buClr>
              <a:buSzPts val="2300"/>
              <a:buFont typeface="Calibri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BD6EE"/>
              </a:buClr>
              <a:buSzPts val="2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4"/>
          </p:nvPr>
        </p:nvSpPr>
        <p:spPr>
          <a:xfrm>
            <a:off x="5751910" y="1233754"/>
            <a:ext cx="2949178" cy="375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None/>
              <a:defRPr sz="15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Google Shape;114;p20"/>
          <p:cNvCxnSpPr/>
          <p:nvPr/>
        </p:nvCxnSpPr>
        <p:spPr>
          <a:xfrm>
            <a:off x="1321594" y="681171"/>
            <a:ext cx="3128963" cy="0"/>
          </a:xfrm>
          <a:prstGeom prst="straightConnector1">
            <a:avLst/>
          </a:prstGeom>
          <a:noFill/>
          <a:ln w="9525" cap="flat" cmpd="sng">
            <a:solidFill>
              <a:srgbClr val="F6F9F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5" name="Google Shape;115;p20"/>
          <p:cNvSpPr txBox="1">
            <a:spLocks noGrp="1"/>
          </p:cNvSpPr>
          <p:nvPr>
            <p:ph type="body" idx="1"/>
          </p:nvPr>
        </p:nvSpPr>
        <p:spPr>
          <a:xfrm>
            <a:off x="378619" y="100013"/>
            <a:ext cx="5279231" cy="581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600"/>
              <a:buNone/>
              <a:defRPr sz="2400" b="1"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2"/>
          </p:nvPr>
        </p:nvSpPr>
        <p:spPr>
          <a:xfrm>
            <a:off x="1321594" y="778669"/>
            <a:ext cx="3186113" cy="581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1400" i="1"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20"/>
          <p:cNvSpPr>
            <a:spLocks noGrp="1"/>
          </p:cNvSpPr>
          <p:nvPr>
            <p:ph type="chart" idx="3"/>
          </p:nvPr>
        </p:nvSpPr>
        <p:spPr>
          <a:xfrm>
            <a:off x="150019" y="1233755"/>
            <a:ext cx="5336381" cy="3216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E4E79"/>
              </a:buClr>
              <a:buSzPts val="3200"/>
              <a:buFont typeface="Calibri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5B5"/>
              </a:buClr>
              <a:buSzPts val="27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C2E5"/>
              </a:buClr>
              <a:buSzPts val="2300"/>
              <a:buFont typeface="Calibri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BD6EE"/>
              </a:buClr>
              <a:buSzPts val="2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body" idx="4"/>
          </p:nvPr>
        </p:nvSpPr>
        <p:spPr>
          <a:xfrm>
            <a:off x="5751910" y="1233754"/>
            <a:ext cx="2949178" cy="3750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300"/>
              <a:buNone/>
              <a:defRPr sz="15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628650" y="1675311"/>
            <a:ext cx="7886700" cy="1207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628650" y="302571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7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3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628650" y="477238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3028950" y="477749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6457950" y="477749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>
            <a:spLocks noGrp="1"/>
          </p:cNvSpPr>
          <p:nvPr>
            <p:ph type="pic" idx="2"/>
          </p:nvPr>
        </p:nvSpPr>
        <p:spPr>
          <a:xfrm flipH="1">
            <a:off x="569046" y="872835"/>
            <a:ext cx="1817896" cy="2456411"/>
          </a:xfrm>
          <a:prstGeom prst="rect">
            <a:avLst/>
          </a:prstGeom>
          <a:solidFill>
            <a:srgbClr val="1F3864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ctr" rotWithShape="0">
              <a:srgbClr val="000000">
                <a:alpha val="62352"/>
              </a:srgbClr>
            </a:outerShdw>
          </a:effectLst>
        </p:spPr>
      </p:sp>
      <p:sp>
        <p:nvSpPr>
          <p:cNvPr id="121" name="Google Shape;121;p21"/>
          <p:cNvSpPr>
            <a:spLocks noGrp="1"/>
          </p:cNvSpPr>
          <p:nvPr>
            <p:ph type="pic" idx="3"/>
          </p:nvPr>
        </p:nvSpPr>
        <p:spPr>
          <a:xfrm flipH="1">
            <a:off x="2673352" y="872835"/>
            <a:ext cx="1817896" cy="2456411"/>
          </a:xfrm>
          <a:prstGeom prst="rect">
            <a:avLst/>
          </a:prstGeom>
          <a:solidFill>
            <a:srgbClr val="1F3864"/>
          </a:solidFill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ctr" rotWithShape="0">
              <a:srgbClr val="000000">
                <a:alpha val="62352"/>
              </a:srgbClr>
            </a:outerShdw>
          </a:effectLst>
        </p:spPr>
      </p:sp>
      <p:sp>
        <p:nvSpPr>
          <p:cNvPr id="122" name="Google Shape;122;p21"/>
          <p:cNvSpPr>
            <a:spLocks noGrp="1"/>
          </p:cNvSpPr>
          <p:nvPr>
            <p:ph type="pic" idx="4"/>
          </p:nvPr>
        </p:nvSpPr>
        <p:spPr>
          <a:xfrm flipH="1">
            <a:off x="4802150" y="872834"/>
            <a:ext cx="1817896" cy="2456411"/>
          </a:xfrm>
          <a:prstGeom prst="rect">
            <a:avLst/>
          </a:prstGeom>
          <a:solidFill>
            <a:srgbClr val="1F3864"/>
          </a:solidFill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ctr" rotWithShape="0">
              <a:srgbClr val="000000">
                <a:alpha val="62352"/>
              </a:srgbClr>
            </a:outerShdw>
          </a:effectLst>
        </p:spPr>
      </p:sp>
      <p:sp>
        <p:nvSpPr>
          <p:cNvPr id="123" name="Google Shape;123;p21"/>
          <p:cNvSpPr>
            <a:spLocks noGrp="1"/>
          </p:cNvSpPr>
          <p:nvPr>
            <p:ph type="pic" idx="5"/>
          </p:nvPr>
        </p:nvSpPr>
        <p:spPr>
          <a:xfrm flipH="1">
            <a:off x="6828076" y="872833"/>
            <a:ext cx="1817896" cy="2456411"/>
          </a:xfrm>
          <a:prstGeom prst="rect">
            <a:avLst/>
          </a:prstGeom>
          <a:solidFill>
            <a:srgbClr val="1F3864"/>
          </a:solidFill>
          <a:ln w="381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ctr" rotWithShape="0">
              <a:srgbClr val="000000">
                <a:alpha val="62352"/>
              </a:srgbClr>
            </a:outerShdw>
          </a:effectLst>
        </p:spPr>
      </p:sp>
      <p:sp>
        <p:nvSpPr>
          <p:cNvPr id="124" name="Google Shape;124;p21"/>
          <p:cNvSpPr txBox="1">
            <a:spLocks noGrp="1"/>
          </p:cNvSpPr>
          <p:nvPr>
            <p:ph type="body" idx="1"/>
          </p:nvPr>
        </p:nvSpPr>
        <p:spPr>
          <a:xfrm>
            <a:off x="569046" y="3468977"/>
            <a:ext cx="1717036" cy="835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1400" b="1"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1400"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1400"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1400"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body" idx="6"/>
          </p:nvPr>
        </p:nvSpPr>
        <p:spPr>
          <a:xfrm>
            <a:off x="2723781" y="3468977"/>
            <a:ext cx="1717036" cy="835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1400" b="1"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1400"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1400"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1400"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body" idx="7"/>
          </p:nvPr>
        </p:nvSpPr>
        <p:spPr>
          <a:xfrm>
            <a:off x="4852580" y="3468977"/>
            <a:ext cx="1717036" cy="835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1400" b="1"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1400"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1400"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1400"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8"/>
          </p:nvPr>
        </p:nvSpPr>
        <p:spPr>
          <a:xfrm>
            <a:off x="6928936" y="3468977"/>
            <a:ext cx="1717036" cy="835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1400" b="1"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1400"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1400"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1400"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628650" y="18111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628650" y="1339522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dt" idx="10"/>
          </p:nvPr>
        </p:nvSpPr>
        <p:spPr>
          <a:xfrm>
            <a:off x="628650" y="477238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6457950" y="477749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629842" y="408214"/>
            <a:ext cx="3607424" cy="587828"/>
          </a:xfrm>
          <a:prstGeom prst="rect">
            <a:avLst/>
          </a:prstGeom>
          <a:solidFill>
            <a:srgbClr val="1E4E79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700"/>
              <a:buNone/>
              <a:defRPr sz="18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3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629841" y="1216478"/>
            <a:ext cx="3607424" cy="3425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3"/>
          </p:nvPr>
        </p:nvSpPr>
        <p:spPr>
          <a:xfrm>
            <a:off x="4950823" y="408214"/>
            <a:ext cx="3598375" cy="587829"/>
          </a:xfrm>
          <a:prstGeom prst="rect">
            <a:avLst/>
          </a:prstGeom>
          <a:solidFill>
            <a:srgbClr val="1E4E79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700"/>
              <a:buNone/>
              <a:defRPr sz="18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3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4"/>
          </p:nvPr>
        </p:nvSpPr>
        <p:spPr>
          <a:xfrm>
            <a:off x="4918166" y="1216478"/>
            <a:ext cx="3598376" cy="3425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dt" idx="10"/>
          </p:nvPr>
        </p:nvSpPr>
        <p:spPr>
          <a:xfrm>
            <a:off x="628650" y="477238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ftr" idx="11"/>
          </p:nvPr>
        </p:nvSpPr>
        <p:spPr>
          <a:xfrm>
            <a:off x="3028950" y="477749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6457950" y="477749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cxnSp>
        <p:nvCxnSpPr>
          <p:cNvPr id="32" name="Google Shape;32;p5"/>
          <p:cNvCxnSpPr/>
          <p:nvPr/>
        </p:nvCxnSpPr>
        <p:spPr>
          <a:xfrm>
            <a:off x="4585059" y="408215"/>
            <a:ext cx="0" cy="4127863"/>
          </a:xfrm>
          <a:prstGeom prst="straightConnector1">
            <a:avLst/>
          </a:prstGeom>
          <a:noFill/>
          <a:ln w="19050" cap="flat" cmpd="sng">
            <a:solidFill>
              <a:srgbClr val="F6F9FC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916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>
            <a:spLocks noGrp="1"/>
          </p:cNvSpPr>
          <p:nvPr>
            <p:ph type="pic" idx="2"/>
          </p:nvPr>
        </p:nvSpPr>
        <p:spPr>
          <a:xfrm>
            <a:off x="3921918" y="0"/>
            <a:ext cx="5222081" cy="5143500"/>
          </a:xfrm>
          <a:prstGeom prst="rect">
            <a:avLst/>
          </a:prstGeom>
          <a:solidFill>
            <a:srgbClr val="1F3864"/>
          </a:solidFill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628650" y="477238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028950" y="477749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457950" y="477749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628650" y="1410867"/>
            <a:ext cx="2950369" cy="0"/>
          </a:xfrm>
          <a:prstGeom prst="straightConnector1">
            <a:avLst/>
          </a:prstGeom>
          <a:noFill/>
          <a:ln w="9525" cap="flat" cmpd="sng">
            <a:solidFill>
              <a:srgbClr val="637D9C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628650" y="477238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3028950" y="477749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6457950" y="477749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628650" y="18111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608615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2"/>
          </p:nvPr>
        </p:nvSpPr>
        <p:spPr>
          <a:xfrm>
            <a:off x="4913267" y="1369219"/>
            <a:ext cx="3602083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dt" idx="10"/>
          </p:nvPr>
        </p:nvSpPr>
        <p:spPr>
          <a:xfrm>
            <a:off x="628650" y="4772380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ftr" idx="11"/>
          </p:nvPr>
        </p:nvSpPr>
        <p:spPr>
          <a:xfrm>
            <a:off x="3028950" y="4777497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6457950" y="477749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cxnSp>
        <p:nvCxnSpPr>
          <p:cNvPr id="52" name="Google Shape;52;p8"/>
          <p:cNvCxnSpPr/>
          <p:nvPr/>
        </p:nvCxnSpPr>
        <p:spPr>
          <a:xfrm>
            <a:off x="4585059" y="1369219"/>
            <a:ext cx="0" cy="3166859"/>
          </a:xfrm>
          <a:prstGeom prst="straightConnector1">
            <a:avLst/>
          </a:prstGeom>
          <a:noFill/>
          <a:ln w="19050" cap="flat" cmpd="sng">
            <a:solidFill>
              <a:srgbClr val="F6F9FC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ctrTitle"/>
          </p:nvPr>
        </p:nvSpPr>
        <p:spPr>
          <a:xfrm>
            <a:off x="1143000" y="1538243"/>
            <a:ext cx="6858000" cy="1094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7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3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6" name="Google Shape;56;p9"/>
          <p:cNvSpPr txBox="1"/>
          <p:nvPr/>
        </p:nvSpPr>
        <p:spPr>
          <a:xfrm>
            <a:off x="2903434" y="4492952"/>
            <a:ext cx="3198263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vi"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NATIONAL UNIVERSITY OF HO CHI MINH CITY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vi" sz="1200" b="1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UNIVERSITY OF TECHNOLOGY</a:t>
            </a:r>
            <a:endParaRPr sz="1200" b="1" i="0" u="none" strike="noStrike" cap="none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8"/>
            <a:ext cx="9144230" cy="5143372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0"/>
          <p:cNvSpPr txBox="1">
            <a:spLocks noGrp="1"/>
          </p:cNvSpPr>
          <p:nvPr>
            <p:ph type="ctrTitle"/>
          </p:nvPr>
        </p:nvSpPr>
        <p:spPr>
          <a:xfrm>
            <a:off x="1143000" y="1538243"/>
            <a:ext cx="6858000" cy="1094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Calibri"/>
              <a:buNone/>
              <a:defRPr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700"/>
              <a:buNone/>
              <a:defRPr sz="1800">
                <a:solidFill>
                  <a:schemeClr val="accent4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3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1" name="Google Shape;61;p10"/>
          <p:cNvSpPr txBox="1"/>
          <p:nvPr/>
        </p:nvSpPr>
        <p:spPr>
          <a:xfrm>
            <a:off x="2903434" y="4492952"/>
            <a:ext cx="3198263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vi" sz="1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ĐẠI HỌC QUỐC GIA THÀNH PHỐ HỒ CHÍ MINH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vi" sz="1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TRƯỜNG ĐẠI HỌC BÁCH KHOA</a:t>
            </a:r>
            <a:endParaRPr sz="1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18111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300"/>
              <a:buFont typeface="Calibri"/>
              <a:buNone/>
              <a:defRPr sz="3300" b="1" i="0" u="none" strike="noStrike" cap="non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39522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E4E79"/>
              </a:buClr>
              <a:buSzPts val="3200"/>
              <a:buFont typeface="Calibri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0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5B5"/>
              </a:buClr>
              <a:buSzPts val="27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46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C2E5"/>
              </a:buClr>
              <a:buSzPts val="2300"/>
              <a:buFont typeface="Calibri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BD6EE"/>
              </a:buClr>
              <a:buSzPts val="2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989" y="0"/>
            <a:ext cx="9142021" cy="5143500"/>
          </a:xfrm>
          <a:prstGeom prst="rect">
            <a:avLst/>
          </a:prstGeom>
          <a:gradFill>
            <a:gsLst>
              <a:gs pos="0">
                <a:srgbClr val="F6F9FC">
                  <a:alpha val="0"/>
                </a:srgbClr>
              </a:gs>
              <a:gs pos="38000">
                <a:srgbClr val="FFFFFF">
                  <a:alpha val="14509"/>
                </a:srgbClr>
              </a:gs>
              <a:gs pos="84000">
                <a:srgbClr val="E7E6E6">
                  <a:alpha val="29411"/>
                </a:srgbClr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ctrTitle"/>
          </p:nvPr>
        </p:nvSpPr>
        <p:spPr>
          <a:xfrm>
            <a:off x="1143000" y="1538243"/>
            <a:ext cx="6858000" cy="10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4500"/>
              <a:buFont typeface="Calibri"/>
              <a:buNone/>
            </a:pPr>
            <a:r>
              <a:rPr lang="en-US" dirty="0"/>
              <a:t>Data Compression Algorithms</a:t>
            </a:r>
            <a:endParaRPr dirty="0"/>
          </a:p>
        </p:txBody>
      </p:sp>
      <p:sp>
        <p:nvSpPr>
          <p:cNvPr id="133" name="Google Shape;133;p22"/>
          <p:cNvSpPr txBox="1">
            <a:spLocks noGrp="1"/>
          </p:cNvSpPr>
          <p:nvPr>
            <p:ph type="subTitle" idx="1"/>
          </p:nvPr>
        </p:nvSpPr>
        <p:spPr>
          <a:xfrm>
            <a:off x="1186315" y="159723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US" dirty="0"/>
              <a:t>Literature Review on</a:t>
            </a:r>
            <a:endParaRPr dirty="0"/>
          </a:p>
        </p:txBody>
      </p:sp>
      <p:pic>
        <p:nvPicPr>
          <p:cNvPr id="134" name="Google Shape;13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83448" y="166398"/>
            <a:ext cx="760916" cy="691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84562" y="275912"/>
            <a:ext cx="1430753" cy="50786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3;p22">
            <a:extLst>
              <a:ext uri="{FF2B5EF4-FFF2-40B4-BE49-F238E27FC236}">
                <a16:creationId xmlns:a16="http://schemas.microsoft.com/office/drawing/2014/main" id="{5F391A5B-5E5E-9D80-E385-C63CF266BDC9}"/>
              </a:ext>
            </a:extLst>
          </p:cNvPr>
          <p:cNvSpPr txBox="1">
            <a:spLocks/>
          </p:cNvSpPr>
          <p:nvPr/>
        </p:nvSpPr>
        <p:spPr>
          <a:xfrm>
            <a:off x="2649512" y="3003831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E4E79"/>
              </a:buClr>
              <a:buSzPts val="2700"/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00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E75B5"/>
              </a:buClr>
              <a:buSzPts val="2300"/>
              <a:buFont typeface="Calibri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465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C2E5"/>
              </a:buClr>
              <a:buSzPts val="20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BD6EE"/>
              </a:buClr>
              <a:buSzPts val="18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spcBef>
                <a:spcPts val="0"/>
              </a:spcBef>
            </a:pPr>
            <a:r>
              <a:rPr lang="en-US" dirty="0" err="1"/>
              <a:t>Trần</a:t>
            </a:r>
            <a:r>
              <a:rPr lang="en-US" dirty="0"/>
              <a:t> Tuấn Kiệt 		 </a:t>
            </a:r>
          </a:p>
          <a:p>
            <a:pPr marL="0" indent="0" algn="just">
              <a:spcBef>
                <a:spcPts val="0"/>
              </a:spcBef>
            </a:pPr>
            <a:r>
              <a:rPr lang="en-US" dirty="0"/>
              <a:t>Phạm Duy </a:t>
            </a:r>
            <a:r>
              <a:rPr lang="en-US" dirty="0" err="1"/>
              <a:t>Tường</a:t>
            </a:r>
            <a:r>
              <a:rPr lang="en-US" dirty="0"/>
              <a:t> </a:t>
            </a:r>
            <a:r>
              <a:rPr lang="en-US" dirty="0" err="1"/>
              <a:t>Phước</a:t>
            </a:r>
            <a:r>
              <a:rPr lang="en-US" dirty="0"/>
              <a:t> 	 2252662</a:t>
            </a:r>
          </a:p>
          <a:p>
            <a:pPr marL="0" indent="0" algn="just">
              <a:spcBef>
                <a:spcPts val="0"/>
              </a:spcBef>
            </a:pPr>
            <a:r>
              <a:rPr lang="en-US" dirty="0"/>
              <a:t>Phan Hồng Quân		 2252685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>
          <a:extLst>
            <a:ext uri="{FF2B5EF4-FFF2-40B4-BE49-F238E27FC236}">
              <a16:creationId xmlns:a16="http://schemas.microsoft.com/office/drawing/2014/main" id="{B234805F-9549-D308-EEA9-1B73441A7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>
            <a:extLst>
              <a:ext uri="{FF2B5EF4-FFF2-40B4-BE49-F238E27FC236}">
                <a16:creationId xmlns:a16="http://schemas.microsoft.com/office/drawing/2014/main" id="{7F2CB278-3C63-A955-E75B-42575E9807F5}"/>
              </a:ext>
            </a:extLst>
          </p:cNvPr>
          <p:cNvSpPr txBox="1"/>
          <p:nvPr/>
        </p:nvSpPr>
        <p:spPr>
          <a:xfrm>
            <a:off x="457386" y="366003"/>
            <a:ext cx="8686614" cy="623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</a:pPr>
            <a:r>
              <a:rPr lang="en-US" sz="2400" dirty="0">
                <a:latin typeface="Lora" pitchFamily="2" charset="0"/>
              </a:rPr>
              <a:t>Poor Man Compression (PMC)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13155-956E-9801-9355-19C8C2733F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10</a:t>
            </a:fld>
            <a:endParaRPr lang="vi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36930D6A-8672-DCF6-A423-F9A1F491C4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4533156"/>
                  </p:ext>
                </p:extLst>
              </p:nvPr>
            </p:nvGraphicFramePr>
            <p:xfrm>
              <a:off x="618744" y="1421707"/>
              <a:ext cx="7468674" cy="27850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338072">
                      <a:extLst>
                        <a:ext uri="{9D8B030D-6E8A-4147-A177-3AD203B41FA5}">
                          <a16:colId xmlns:a16="http://schemas.microsoft.com/office/drawing/2014/main" val="2943210657"/>
                        </a:ext>
                      </a:extLst>
                    </a:gridCol>
                    <a:gridCol w="2987040">
                      <a:extLst>
                        <a:ext uri="{9D8B030D-6E8A-4147-A177-3AD203B41FA5}">
                          <a16:colId xmlns:a16="http://schemas.microsoft.com/office/drawing/2014/main" val="3925289383"/>
                        </a:ext>
                      </a:extLst>
                    </a:gridCol>
                    <a:gridCol w="3143562">
                      <a:extLst>
                        <a:ext uri="{9D8B030D-6E8A-4147-A177-3AD203B41FA5}">
                          <a16:colId xmlns:a16="http://schemas.microsoft.com/office/drawing/2014/main" val="3142662044"/>
                        </a:ext>
                      </a:extLst>
                    </a:gridCol>
                  </a:tblGrid>
                  <a:tr h="18065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vi-VN" sz="1100" u="none" strike="noStrike">
                              <a:effectLst/>
                            </a:rPr>
                            <a:t> </a:t>
                          </a:r>
                          <a:endParaRPr lang="vi-VN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Lora" pitchFamily="2" charset="0"/>
                          </a:endParaRPr>
                        </a:p>
                      </a:txBody>
                      <a:tcPr marL="7608" marR="7608" marT="7608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vi-VN" sz="1100" u="none" strike="noStrike">
                              <a:effectLst/>
                            </a:rPr>
                            <a:t>PMC-MR</a:t>
                          </a:r>
                          <a:endParaRPr lang="vi-VN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Lora" pitchFamily="2" charset="0"/>
                          </a:endParaRPr>
                        </a:p>
                      </a:txBody>
                      <a:tcPr marL="7608" marR="7608" marT="7608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vi-VN" sz="1100" u="none" strike="noStrike">
                              <a:effectLst/>
                            </a:rPr>
                            <a:t>PMC-Mean</a:t>
                          </a:r>
                          <a:endParaRPr lang="vi-VN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Lora" pitchFamily="2" charset="0"/>
                          </a:endParaRPr>
                        </a:p>
                      </a:txBody>
                      <a:tcPr marL="7608" marR="7608" marT="7608" marB="0" anchor="ctr"/>
                    </a:tc>
                    <a:extLst>
                      <a:ext uri="{0D108BD9-81ED-4DB2-BD59-A6C34878D82A}">
                        <a16:rowId xmlns:a16="http://schemas.microsoft.com/office/drawing/2014/main" val="4021111369"/>
                      </a:ext>
                    </a:extLst>
                  </a:tr>
                  <a:tr h="46661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vi-VN" sz="1100" u="none" strike="noStrike">
                              <a:effectLst/>
                            </a:rPr>
                            <a:t>Description</a:t>
                          </a:r>
                          <a:endParaRPr lang="vi-VN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Lora" pitchFamily="2" charset="0"/>
                          </a:endParaRPr>
                        </a:p>
                      </a:txBody>
                      <a:tcPr marL="7608" marR="7608" marT="7608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 dirty="0">
                              <a:effectLst/>
                            </a:rPr>
                            <a:t>Compressed until the </a:t>
                          </a:r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1100" b="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100" b="0" i="0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r>
                                    <a:rPr lang="en-US" sz="1100" b="0" i="1" u="none" strike="noStrike" dirty="0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en-US" sz="1100" b="0" i="1" u="none" strike="noStrike" dirty="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100" b="0" i="0" u="none" strike="noStrike" dirty="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fName>
                                    <m:e>
                                      <m:r>
                                        <a:rPr lang="en-US" sz="1100" b="0" i="1" u="none" strike="noStrike" dirty="0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&gt;2</m:t>
                                      </m:r>
                                    </m:e>
                                  </m:func>
                                </m:e>
                              </m:func>
                              <m:r>
                                <a:rPr lang="en-US" sz="1100" i="1" u="none" strike="noStrike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oMath>
                          </a14:m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Lora" pitchFamily="2" charset="0"/>
                          </a:endParaRPr>
                        </a:p>
                      </a:txBody>
                      <a:tcPr marL="7608" marR="7608" marT="7608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>
                              <a:effectLst/>
                            </a:rPr>
                            <a:t>Compressed until the mean of observed points is far from max (or min)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Lora" pitchFamily="2" charset="0"/>
                          </a:endParaRPr>
                        </a:p>
                      </a:txBody>
                      <a:tcPr marL="7608" marR="7608" marT="7608" marB="0" anchor="ctr"/>
                    </a:tc>
                    <a:extLst>
                      <a:ext uri="{0D108BD9-81ED-4DB2-BD59-A6C34878D82A}">
                        <a16:rowId xmlns:a16="http://schemas.microsoft.com/office/drawing/2014/main" val="1368074789"/>
                      </a:ext>
                    </a:extLst>
                  </a:tr>
                  <a:tr h="18065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vi-VN" sz="1100" u="none" strike="noStrike">
                              <a:effectLst/>
                            </a:rPr>
                            <a:t>Space</a:t>
                          </a:r>
                          <a:endParaRPr lang="vi-VN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Lora" pitchFamily="2" charset="0"/>
                          </a:endParaRPr>
                        </a:p>
                      </a:txBody>
                      <a:tcPr marL="7608" marR="7608" marT="7608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vi-VN" sz="1100" u="none" strike="noStrike">
                              <a:effectLst/>
                            </a:rPr>
                            <a:t>O(1)</a:t>
                          </a:r>
                          <a:endParaRPr lang="vi-VN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Lora" pitchFamily="2" charset="0"/>
                          </a:endParaRPr>
                        </a:p>
                      </a:txBody>
                      <a:tcPr marL="7608" marR="7608" marT="7608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vi-VN" sz="1100" u="none" strike="noStrike">
                              <a:effectLst/>
                            </a:rPr>
                            <a:t>O(1)</a:t>
                          </a:r>
                          <a:endParaRPr lang="vi-VN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Lora" pitchFamily="2" charset="0"/>
                          </a:endParaRPr>
                        </a:p>
                      </a:txBody>
                      <a:tcPr marL="7608" marR="7608" marT="7608" marB="0" anchor="ctr"/>
                    </a:tc>
                    <a:extLst>
                      <a:ext uri="{0D108BD9-81ED-4DB2-BD59-A6C34878D82A}">
                        <a16:rowId xmlns:a16="http://schemas.microsoft.com/office/drawing/2014/main" val="1173164929"/>
                      </a:ext>
                    </a:extLst>
                  </a:tr>
                  <a:tr h="18065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vi-VN" sz="1100" u="none" strike="noStrike">
                              <a:effectLst/>
                            </a:rPr>
                            <a:t>Computation</a:t>
                          </a:r>
                          <a:endParaRPr lang="vi-VN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Lora" pitchFamily="2" charset="0"/>
                          </a:endParaRPr>
                        </a:p>
                      </a:txBody>
                      <a:tcPr marL="7608" marR="7608" marT="7608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vi-VN" sz="1100" u="none" strike="noStrike">
                              <a:effectLst/>
                            </a:rPr>
                            <a:t>O(1)</a:t>
                          </a:r>
                          <a:endParaRPr lang="vi-VN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Lora" pitchFamily="2" charset="0"/>
                          </a:endParaRPr>
                        </a:p>
                      </a:txBody>
                      <a:tcPr marL="7608" marR="7608" marT="7608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vi-VN" sz="1100" u="none" strike="noStrike">
                              <a:effectLst/>
                            </a:rPr>
                            <a:t>O(1)</a:t>
                          </a:r>
                          <a:endParaRPr lang="vi-VN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Lora" pitchFamily="2" charset="0"/>
                          </a:endParaRPr>
                        </a:p>
                      </a:txBody>
                      <a:tcPr marL="7608" marR="7608" marT="7608" marB="0" anchor="ctr"/>
                    </a:tc>
                    <a:extLst>
                      <a:ext uri="{0D108BD9-81ED-4DB2-BD59-A6C34878D82A}">
                        <a16:rowId xmlns:a16="http://schemas.microsoft.com/office/drawing/2014/main" val="1069775540"/>
                      </a:ext>
                    </a:extLst>
                  </a:tr>
                  <a:tr h="653063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vi-VN" sz="1100" u="none" strike="noStrike">
                              <a:effectLst/>
                            </a:rPr>
                            <a:t>Disadvantages</a:t>
                          </a:r>
                          <a:endParaRPr lang="vi-VN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Lora" pitchFamily="2" charset="0"/>
                          </a:endParaRPr>
                        </a:p>
                      </a:txBody>
                      <a:tcPr marL="7608" marR="7608" marT="7608" marB="0"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Anomalous data points at each stage are not detected as they are converted into common values.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Lora" pitchFamily="2" charset="0"/>
                          </a:endParaRPr>
                        </a:p>
                      </a:txBody>
                      <a:tcPr marL="7608" marR="7608" marT="7608" marB="0" anchor="ctr"/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vi-VN" sz="1100" u="none" strike="noStrike" dirty="0">
                              <a:effectLst/>
                            </a:rPr>
                            <a:t>Create more segments</a:t>
                          </a:r>
                          <a:r>
                            <a:rPr lang="en-US" sz="1100" u="none" strike="noStrike" dirty="0">
                              <a:effectLst/>
                            </a:rPr>
                            <a:t> than PMC - MR</a:t>
                          </a:r>
                          <a:endParaRPr lang="vi-V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Lora" pitchFamily="2" charset="0"/>
                          </a:endParaRPr>
                        </a:p>
                      </a:txBody>
                      <a:tcPr marL="7608" marR="7608" marT="7608" marB="0" anchor="ctr"/>
                    </a:tc>
                    <a:extLst>
                      <a:ext uri="{0D108BD9-81ED-4DB2-BD59-A6C34878D82A}">
                        <a16:rowId xmlns:a16="http://schemas.microsoft.com/office/drawing/2014/main" val="1834050666"/>
                      </a:ext>
                    </a:extLst>
                  </a:tr>
                  <a:tr h="1123417">
                    <a:tc vMerge="1"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Data points with excessively large deviations </a:t>
                          </a:r>
                        </a:p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→ Error close to the threshold.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Lora" pitchFamily="2" charset="0"/>
                          </a:endParaRPr>
                        </a:p>
                      </a:txBody>
                      <a:tcPr marL="7608" marR="7608" marT="7608" marB="0" anchor="ctr"/>
                    </a:tc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vi-V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Lora" pitchFamily="2" charset="0"/>
                          </a:endParaRPr>
                        </a:p>
                      </a:txBody>
                      <a:tcPr marL="7608" marR="7608" marT="7608" marB="0" anchor="ctr"/>
                    </a:tc>
                    <a:extLst>
                      <a:ext uri="{0D108BD9-81ED-4DB2-BD59-A6C34878D82A}">
                        <a16:rowId xmlns:a16="http://schemas.microsoft.com/office/drawing/2014/main" val="364472161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36930D6A-8672-DCF6-A423-F9A1F491C4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4533156"/>
                  </p:ext>
                </p:extLst>
              </p:nvPr>
            </p:nvGraphicFramePr>
            <p:xfrm>
              <a:off x="618744" y="1421707"/>
              <a:ext cx="7468674" cy="278504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338072">
                      <a:extLst>
                        <a:ext uri="{9D8B030D-6E8A-4147-A177-3AD203B41FA5}">
                          <a16:colId xmlns:a16="http://schemas.microsoft.com/office/drawing/2014/main" val="2943210657"/>
                        </a:ext>
                      </a:extLst>
                    </a:gridCol>
                    <a:gridCol w="2987040">
                      <a:extLst>
                        <a:ext uri="{9D8B030D-6E8A-4147-A177-3AD203B41FA5}">
                          <a16:colId xmlns:a16="http://schemas.microsoft.com/office/drawing/2014/main" val="3925289383"/>
                        </a:ext>
                      </a:extLst>
                    </a:gridCol>
                    <a:gridCol w="3143562">
                      <a:extLst>
                        <a:ext uri="{9D8B030D-6E8A-4147-A177-3AD203B41FA5}">
                          <a16:colId xmlns:a16="http://schemas.microsoft.com/office/drawing/2014/main" val="3142662044"/>
                        </a:ext>
                      </a:extLst>
                    </a:gridCol>
                  </a:tblGrid>
                  <a:tr h="18065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vi-VN" sz="1100" u="none" strike="noStrike">
                              <a:effectLst/>
                            </a:rPr>
                            <a:t> </a:t>
                          </a:r>
                          <a:endParaRPr lang="vi-VN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Lora" pitchFamily="2" charset="0"/>
                          </a:endParaRPr>
                        </a:p>
                      </a:txBody>
                      <a:tcPr marL="7608" marR="7608" marT="7608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vi-VN" sz="1100" u="none" strike="noStrike">
                              <a:effectLst/>
                            </a:rPr>
                            <a:t>PMC-MR</a:t>
                          </a:r>
                          <a:endParaRPr lang="vi-VN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Lora" pitchFamily="2" charset="0"/>
                          </a:endParaRPr>
                        </a:p>
                      </a:txBody>
                      <a:tcPr marL="7608" marR="7608" marT="7608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vi-VN" sz="1100" u="none" strike="noStrike">
                              <a:effectLst/>
                            </a:rPr>
                            <a:t>PMC-Mean</a:t>
                          </a:r>
                          <a:endParaRPr lang="vi-VN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Lora" pitchFamily="2" charset="0"/>
                          </a:endParaRPr>
                        </a:p>
                      </a:txBody>
                      <a:tcPr marL="7608" marR="7608" marT="7608" marB="0" anchor="ctr"/>
                    </a:tc>
                    <a:extLst>
                      <a:ext uri="{0D108BD9-81ED-4DB2-BD59-A6C34878D82A}">
                        <a16:rowId xmlns:a16="http://schemas.microsoft.com/office/drawing/2014/main" val="4021111369"/>
                      </a:ext>
                    </a:extLst>
                  </a:tr>
                  <a:tr h="46661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vi-VN" sz="1100" u="none" strike="noStrike">
                              <a:effectLst/>
                            </a:rPr>
                            <a:t>Description</a:t>
                          </a:r>
                          <a:endParaRPr lang="vi-VN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Lora" pitchFamily="2" charset="0"/>
                          </a:endParaRPr>
                        </a:p>
                      </a:txBody>
                      <a:tcPr marL="7608" marR="7608" marT="7608" marB="0" anchor="ctr"/>
                    </a:tc>
                    <a:tc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 marL="7608" marR="7608" marT="7608" marB="0" anchor="ctr">
                        <a:blipFill>
                          <a:blip r:embed="rId3"/>
                          <a:stretch>
                            <a:fillRect l="-45102" t="-47368" r="-105714" b="-4657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100" u="none" strike="noStrike">
                              <a:effectLst/>
                            </a:rPr>
                            <a:t>Compressed until the mean of observed points is far from max (or min)</a:t>
                          </a:r>
                          <a:endParaRPr lang="en-US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Lora" pitchFamily="2" charset="0"/>
                          </a:endParaRPr>
                        </a:p>
                      </a:txBody>
                      <a:tcPr marL="7608" marR="7608" marT="7608" marB="0" anchor="ctr"/>
                    </a:tc>
                    <a:extLst>
                      <a:ext uri="{0D108BD9-81ED-4DB2-BD59-A6C34878D82A}">
                        <a16:rowId xmlns:a16="http://schemas.microsoft.com/office/drawing/2014/main" val="1368074789"/>
                      </a:ext>
                    </a:extLst>
                  </a:tr>
                  <a:tr h="18065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vi-VN" sz="1100" u="none" strike="noStrike">
                              <a:effectLst/>
                            </a:rPr>
                            <a:t>Space</a:t>
                          </a:r>
                          <a:endParaRPr lang="vi-VN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Lora" pitchFamily="2" charset="0"/>
                          </a:endParaRPr>
                        </a:p>
                      </a:txBody>
                      <a:tcPr marL="7608" marR="7608" marT="7608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vi-VN" sz="1100" u="none" strike="noStrike">
                              <a:effectLst/>
                            </a:rPr>
                            <a:t>O(1)</a:t>
                          </a:r>
                          <a:endParaRPr lang="vi-VN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Lora" pitchFamily="2" charset="0"/>
                          </a:endParaRPr>
                        </a:p>
                      </a:txBody>
                      <a:tcPr marL="7608" marR="7608" marT="7608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vi-VN" sz="1100" u="none" strike="noStrike">
                              <a:effectLst/>
                            </a:rPr>
                            <a:t>O(1)</a:t>
                          </a:r>
                          <a:endParaRPr lang="vi-VN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Lora" pitchFamily="2" charset="0"/>
                          </a:endParaRPr>
                        </a:p>
                      </a:txBody>
                      <a:tcPr marL="7608" marR="7608" marT="7608" marB="0" anchor="ctr"/>
                    </a:tc>
                    <a:extLst>
                      <a:ext uri="{0D108BD9-81ED-4DB2-BD59-A6C34878D82A}">
                        <a16:rowId xmlns:a16="http://schemas.microsoft.com/office/drawing/2014/main" val="1173164929"/>
                      </a:ext>
                    </a:extLst>
                  </a:tr>
                  <a:tr h="180650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vi-VN" sz="1100" u="none" strike="noStrike">
                              <a:effectLst/>
                            </a:rPr>
                            <a:t>Computation</a:t>
                          </a:r>
                          <a:endParaRPr lang="vi-VN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Lora" pitchFamily="2" charset="0"/>
                          </a:endParaRPr>
                        </a:p>
                      </a:txBody>
                      <a:tcPr marL="7608" marR="7608" marT="7608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vi-VN" sz="1100" u="none" strike="noStrike">
                              <a:effectLst/>
                            </a:rPr>
                            <a:t>O(1)</a:t>
                          </a:r>
                          <a:endParaRPr lang="vi-VN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Lora" pitchFamily="2" charset="0"/>
                          </a:endParaRPr>
                        </a:p>
                      </a:txBody>
                      <a:tcPr marL="7608" marR="7608" marT="7608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vi-VN" sz="1100" u="none" strike="noStrike">
                              <a:effectLst/>
                            </a:rPr>
                            <a:t>O(1)</a:t>
                          </a:r>
                          <a:endParaRPr lang="vi-VN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Lora" pitchFamily="2" charset="0"/>
                          </a:endParaRPr>
                        </a:p>
                      </a:txBody>
                      <a:tcPr marL="7608" marR="7608" marT="7608" marB="0" anchor="ctr"/>
                    </a:tc>
                    <a:extLst>
                      <a:ext uri="{0D108BD9-81ED-4DB2-BD59-A6C34878D82A}">
                        <a16:rowId xmlns:a16="http://schemas.microsoft.com/office/drawing/2014/main" val="1069775540"/>
                      </a:ext>
                    </a:extLst>
                  </a:tr>
                  <a:tr h="653063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vi-VN" sz="1100" u="none" strike="noStrike">
                              <a:effectLst/>
                            </a:rPr>
                            <a:t>Disadvantages</a:t>
                          </a:r>
                          <a:endParaRPr lang="vi-VN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Lora" pitchFamily="2" charset="0"/>
                          </a:endParaRPr>
                        </a:p>
                      </a:txBody>
                      <a:tcPr marL="7608" marR="7608" marT="7608" marB="0" anchor="ctr"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Anomalous data points at each stage are not detected as they are converted into common values.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Lora" pitchFamily="2" charset="0"/>
                          </a:endParaRPr>
                        </a:p>
                      </a:txBody>
                      <a:tcPr marL="7608" marR="7608" marT="7608" marB="0" anchor="ctr"/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vi-VN" sz="1100" u="none" strike="noStrike" dirty="0">
                              <a:effectLst/>
                            </a:rPr>
                            <a:t>Create more segments</a:t>
                          </a:r>
                          <a:r>
                            <a:rPr lang="en-US" sz="1100" u="none" strike="noStrike" dirty="0">
                              <a:effectLst/>
                            </a:rPr>
                            <a:t> than PMC - MR</a:t>
                          </a:r>
                          <a:endParaRPr lang="vi-V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Lora" pitchFamily="2" charset="0"/>
                          </a:endParaRPr>
                        </a:p>
                      </a:txBody>
                      <a:tcPr marL="7608" marR="7608" marT="7608" marB="0" anchor="ctr"/>
                    </a:tc>
                    <a:extLst>
                      <a:ext uri="{0D108BD9-81ED-4DB2-BD59-A6C34878D82A}">
                        <a16:rowId xmlns:a16="http://schemas.microsoft.com/office/drawing/2014/main" val="1834050666"/>
                      </a:ext>
                    </a:extLst>
                  </a:tr>
                  <a:tr h="1123417">
                    <a:tc vMerge="1">
                      <a:txBody>
                        <a:bodyPr/>
                        <a:lstStyle/>
                        <a:p>
                          <a:endParaRPr lang="vi-V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Data points with excessively large deviations </a:t>
                          </a:r>
                        </a:p>
                        <a:p>
                          <a:pPr algn="l" fontAlgn="ctr"/>
                          <a:r>
                            <a:rPr lang="en-US" sz="1100" u="none" strike="noStrike" dirty="0">
                              <a:effectLst/>
                            </a:rPr>
                            <a:t>→ Error close to the threshold.</a:t>
                          </a:r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Lora" pitchFamily="2" charset="0"/>
                          </a:endParaRPr>
                        </a:p>
                      </a:txBody>
                      <a:tcPr marL="7608" marR="7608" marT="7608" marB="0" anchor="ctr"/>
                    </a:tc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vi-VN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Lora" pitchFamily="2" charset="0"/>
                          </a:endParaRPr>
                        </a:p>
                      </a:txBody>
                      <a:tcPr marL="7608" marR="7608" marT="7608" marB="0" anchor="ctr"/>
                    </a:tc>
                    <a:extLst>
                      <a:ext uri="{0D108BD9-81ED-4DB2-BD59-A6C34878D82A}">
                        <a16:rowId xmlns:a16="http://schemas.microsoft.com/office/drawing/2014/main" val="36447216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01416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>
          <a:extLst>
            <a:ext uri="{FF2B5EF4-FFF2-40B4-BE49-F238E27FC236}">
              <a16:creationId xmlns:a16="http://schemas.microsoft.com/office/drawing/2014/main" id="{74D4ECCD-74CA-33F5-5097-376938F01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>
            <a:extLst>
              <a:ext uri="{FF2B5EF4-FFF2-40B4-BE49-F238E27FC236}">
                <a16:creationId xmlns:a16="http://schemas.microsoft.com/office/drawing/2014/main" id="{0F51C0D2-125B-7B69-9F93-CC3E7CAE4312}"/>
              </a:ext>
            </a:extLst>
          </p:cNvPr>
          <p:cNvSpPr txBox="1"/>
          <p:nvPr/>
        </p:nvSpPr>
        <p:spPr>
          <a:xfrm>
            <a:off x="457386" y="366003"/>
            <a:ext cx="8686614" cy="1177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</a:pPr>
            <a:r>
              <a:rPr lang="en-US" sz="2400" dirty="0">
                <a:latin typeface="Lora" pitchFamily="2" charset="0"/>
              </a:rPr>
              <a:t>Hybrid – PCA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</a:pPr>
            <a:r>
              <a:rPr lang="en-US" sz="2400" dirty="0">
                <a:latin typeface="Lora" pitchFamily="2" charset="0"/>
              </a:rPr>
              <a:t>(Principle)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47F64-5C9E-7230-07E2-4DF70E6095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11</a:t>
            </a:fld>
            <a:endParaRPr lang="vi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F9A07E-1FE7-253D-2290-1F3B11734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510" y="371337"/>
            <a:ext cx="2948365" cy="382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691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>
          <a:extLst>
            <a:ext uri="{FF2B5EF4-FFF2-40B4-BE49-F238E27FC236}">
              <a16:creationId xmlns:a16="http://schemas.microsoft.com/office/drawing/2014/main" id="{A345C4C7-62E1-3AAC-D9FE-A94AFD6DD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>
            <a:extLst>
              <a:ext uri="{FF2B5EF4-FFF2-40B4-BE49-F238E27FC236}">
                <a16:creationId xmlns:a16="http://schemas.microsoft.com/office/drawing/2014/main" id="{CC76B2AC-B29A-7EBF-5785-79746C406DFF}"/>
              </a:ext>
            </a:extLst>
          </p:cNvPr>
          <p:cNvSpPr txBox="1"/>
          <p:nvPr/>
        </p:nvSpPr>
        <p:spPr>
          <a:xfrm>
            <a:off x="457386" y="366003"/>
            <a:ext cx="8686614" cy="1177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</a:pPr>
            <a:r>
              <a:rPr lang="en-US" sz="2400" dirty="0">
                <a:latin typeface="Lora" pitchFamily="2" charset="0"/>
              </a:rPr>
              <a:t>Hybrid – PCA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</a:pPr>
            <a:r>
              <a:rPr lang="en-US" sz="2400" dirty="0">
                <a:latin typeface="Lora" pitchFamily="2" charset="0"/>
              </a:rPr>
              <a:t>(Merge phase)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E2A1F-088D-3A4B-1649-CD02869F7A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12</a:t>
            </a:fld>
            <a:endParaRPr lang="vi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845574-D649-D1B9-5872-245237F5B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044" y="268224"/>
            <a:ext cx="3101912" cy="391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561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>
          <a:extLst>
            <a:ext uri="{FF2B5EF4-FFF2-40B4-BE49-F238E27FC236}">
              <a16:creationId xmlns:a16="http://schemas.microsoft.com/office/drawing/2014/main" id="{6F86B695-12FA-809E-8057-11DFE8541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>
            <a:extLst>
              <a:ext uri="{FF2B5EF4-FFF2-40B4-BE49-F238E27FC236}">
                <a16:creationId xmlns:a16="http://schemas.microsoft.com/office/drawing/2014/main" id="{B6D058EF-EA81-FA7D-6726-8E23D13C6535}"/>
              </a:ext>
            </a:extLst>
          </p:cNvPr>
          <p:cNvSpPr txBox="1"/>
          <p:nvPr/>
        </p:nvSpPr>
        <p:spPr>
          <a:xfrm>
            <a:off x="457386" y="366003"/>
            <a:ext cx="8686614" cy="1177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</a:pPr>
            <a:r>
              <a:rPr lang="en-US" sz="2400" dirty="0">
                <a:latin typeface="Lora" pitchFamily="2" charset="0"/>
              </a:rPr>
              <a:t>Hybrid – PCA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</a:pPr>
            <a:r>
              <a:rPr lang="en-US" sz="2400" dirty="0">
                <a:latin typeface="Lora" pitchFamily="2" charset="0"/>
              </a:rPr>
              <a:t>(Split phase)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BAD96-8546-E9C0-B23A-79B52FA1CD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13</a:t>
            </a:fld>
            <a:endParaRPr lang="vi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7891E5-0DDC-E9E6-2D89-89E4F3210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940" y="140208"/>
            <a:ext cx="2534322" cy="430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059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>
          <a:extLst>
            <a:ext uri="{FF2B5EF4-FFF2-40B4-BE49-F238E27FC236}">
              <a16:creationId xmlns:a16="http://schemas.microsoft.com/office/drawing/2014/main" id="{00D23DDF-2881-BB1C-5904-B87030469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>
            <a:extLst>
              <a:ext uri="{FF2B5EF4-FFF2-40B4-BE49-F238E27FC236}">
                <a16:creationId xmlns:a16="http://schemas.microsoft.com/office/drawing/2014/main" id="{22DA9998-9642-5C7F-AAE9-62D3066735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1279922"/>
            <a:ext cx="7886700" cy="1207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r>
              <a:rPr lang="en-US" sz="3000" dirty="0"/>
              <a:t>3</a:t>
            </a:r>
            <a:r>
              <a:rPr lang="vi" sz="3000" dirty="0"/>
              <a:t>. </a:t>
            </a:r>
            <a:r>
              <a:rPr lang="en-US" sz="3000" dirty="0">
                <a:latin typeface="Lora" pitchFamily="2" charset="0"/>
              </a:rPr>
              <a:t>Results and Comparison</a:t>
            </a:r>
            <a:endParaRPr sz="3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C82A1-8AA3-27F7-3620-B1ABD7A287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14</a:t>
            </a:fld>
            <a:endParaRPr lang="vi"/>
          </a:p>
        </p:txBody>
      </p:sp>
      <p:sp>
        <p:nvSpPr>
          <p:cNvPr id="2" name="Google Shape;141;p23">
            <a:extLst>
              <a:ext uri="{FF2B5EF4-FFF2-40B4-BE49-F238E27FC236}">
                <a16:creationId xmlns:a16="http://schemas.microsoft.com/office/drawing/2014/main" id="{D0C59913-4FFF-66AC-2C5D-0539DDF348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68730" y="2875868"/>
            <a:ext cx="7182938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 panose="020B0604020202020204" pitchFamily="34" charset="0"/>
              <a:buChar char="•"/>
            </a:pPr>
            <a:r>
              <a:rPr lang="en-US" dirty="0"/>
              <a:t>Metrics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 panose="020B0604020202020204" pitchFamily="34" charset="0"/>
              <a:buChar char="•"/>
            </a:pPr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386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>
          <a:extLst>
            <a:ext uri="{FF2B5EF4-FFF2-40B4-BE49-F238E27FC236}">
              <a16:creationId xmlns:a16="http://schemas.microsoft.com/office/drawing/2014/main" id="{302438C0-22DB-9124-2E9A-D1C830FE7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>
            <a:extLst>
              <a:ext uri="{FF2B5EF4-FFF2-40B4-BE49-F238E27FC236}">
                <a16:creationId xmlns:a16="http://schemas.microsoft.com/office/drawing/2014/main" id="{72FB8941-B652-CECE-799A-809583EB3573}"/>
              </a:ext>
            </a:extLst>
          </p:cNvPr>
          <p:cNvSpPr txBox="1"/>
          <p:nvPr/>
        </p:nvSpPr>
        <p:spPr>
          <a:xfrm>
            <a:off x="457386" y="366003"/>
            <a:ext cx="8686614" cy="623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</a:pPr>
            <a:r>
              <a:rPr lang="en-US" sz="2400" dirty="0">
                <a:latin typeface="Lora" pitchFamily="2" charset="0"/>
              </a:rPr>
              <a:t>Metrics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A13AC-A514-C62C-15AC-B61CA46B0A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15</a:t>
            </a:fld>
            <a:endParaRPr lang="vi"/>
          </a:p>
        </p:txBody>
      </p:sp>
      <p:sp>
        <p:nvSpPr>
          <p:cNvPr id="2" name="Google Shape;141;p23">
            <a:extLst>
              <a:ext uri="{FF2B5EF4-FFF2-40B4-BE49-F238E27FC236}">
                <a16:creationId xmlns:a16="http://schemas.microsoft.com/office/drawing/2014/main" id="{19D3B308-2412-5D98-9FAA-293D4FAB057F}"/>
              </a:ext>
            </a:extLst>
          </p:cNvPr>
          <p:cNvSpPr txBox="1">
            <a:spLocks/>
          </p:cNvSpPr>
          <p:nvPr/>
        </p:nvSpPr>
        <p:spPr>
          <a:xfrm>
            <a:off x="1411592" y="1678956"/>
            <a:ext cx="7182938" cy="1948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R="0" algn="just" rtl="0" fontAlgn="ctr"/>
            <a:endParaRPr lang="vi-VN" sz="280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Google Shape;148;p24">
            <a:extLst>
              <a:ext uri="{FF2B5EF4-FFF2-40B4-BE49-F238E27FC236}">
                <a16:creationId xmlns:a16="http://schemas.microsoft.com/office/drawing/2014/main" id="{6C7171A7-A108-5F0E-EB64-64EAA3B5C52D}"/>
              </a:ext>
            </a:extLst>
          </p:cNvPr>
          <p:cNvSpPr txBox="1"/>
          <p:nvPr/>
        </p:nvSpPr>
        <p:spPr>
          <a:xfrm>
            <a:off x="1411592" y="1551540"/>
            <a:ext cx="8686614" cy="2285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 panose="020B0604020202020204" pitchFamily="34" charset="0"/>
              <a:buChar char="•"/>
            </a:pPr>
            <a:r>
              <a:rPr lang="en-US" sz="2400" dirty="0">
                <a:latin typeface="Lora" pitchFamily="2" charset="0"/>
              </a:rPr>
              <a:t>Compressed Data Points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 panose="020B0604020202020204" pitchFamily="34" charset="0"/>
              <a:buChar char="•"/>
            </a:pPr>
            <a:r>
              <a:rPr lang="en-US" sz="2400" dirty="0">
                <a:latin typeface="Lora" pitchFamily="2" charset="0"/>
              </a:rPr>
              <a:t>Compression Ratio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 panose="020B0604020202020204" pitchFamily="34" charset="0"/>
              <a:buChar char="•"/>
            </a:pPr>
            <a:r>
              <a:rPr lang="en-US" sz="2400" dirty="0">
                <a:latin typeface="Lora" pitchFamily="2" charset="0"/>
              </a:rPr>
              <a:t>RMSE of Compression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 panose="020B0604020202020204" pitchFamily="34" charset="0"/>
              <a:buChar char="•"/>
            </a:pPr>
            <a:r>
              <a:rPr lang="en-US" sz="2400" dirty="0">
                <a:latin typeface="Lora" pitchFamily="2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59255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>
          <a:extLst>
            <a:ext uri="{FF2B5EF4-FFF2-40B4-BE49-F238E27FC236}">
              <a16:creationId xmlns:a16="http://schemas.microsoft.com/office/drawing/2014/main" id="{7F850EDE-9A29-D090-A94F-EE8383750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A8B86-CE71-453E-C162-62418D74E8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16</a:t>
            </a:fld>
            <a:endParaRPr lang="vi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C8678D7-8119-A979-948B-202E37EC00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002334"/>
              </p:ext>
            </p:extLst>
          </p:nvPr>
        </p:nvGraphicFramePr>
        <p:xfrm>
          <a:off x="268223" y="1699784"/>
          <a:ext cx="8607554" cy="15955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42745">
                  <a:extLst>
                    <a:ext uri="{9D8B030D-6E8A-4147-A177-3AD203B41FA5}">
                      <a16:colId xmlns:a16="http://schemas.microsoft.com/office/drawing/2014/main" val="226002509"/>
                    </a:ext>
                  </a:extLst>
                </a:gridCol>
                <a:gridCol w="707201">
                  <a:extLst>
                    <a:ext uri="{9D8B030D-6E8A-4147-A177-3AD203B41FA5}">
                      <a16:colId xmlns:a16="http://schemas.microsoft.com/office/drawing/2014/main" val="1854015556"/>
                    </a:ext>
                  </a:extLst>
                </a:gridCol>
                <a:gridCol w="707201">
                  <a:extLst>
                    <a:ext uri="{9D8B030D-6E8A-4147-A177-3AD203B41FA5}">
                      <a16:colId xmlns:a16="http://schemas.microsoft.com/office/drawing/2014/main" val="3513472390"/>
                    </a:ext>
                  </a:extLst>
                </a:gridCol>
                <a:gridCol w="707201">
                  <a:extLst>
                    <a:ext uri="{9D8B030D-6E8A-4147-A177-3AD203B41FA5}">
                      <a16:colId xmlns:a16="http://schemas.microsoft.com/office/drawing/2014/main" val="465324243"/>
                    </a:ext>
                  </a:extLst>
                </a:gridCol>
                <a:gridCol w="707201">
                  <a:extLst>
                    <a:ext uri="{9D8B030D-6E8A-4147-A177-3AD203B41FA5}">
                      <a16:colId xmlns:a16="http://schemas.microsoft.com/office/drawing/2014/main" val="697298074"/>
                    </a:ext>
                  </a:extLst>
                </a:gridCol>
                <a:gridCol w="707201">
                  <a:extLst>
                    <a:ext uri="{9D8B030D-6E8A-4147-A177-3AD203B41FA5}">
                      <a16:colId xmlns:a16="http://schemas.microsoft.com/office/drawing/2014/main" val="1839536503"/>
                    </a:ext>
                  </a:extLst>
                </a:gridCol>
                <a:gridCol w="707201">
                  <a:extLst>
                    <a:ext uri="{9D8B030D-6E8A-4147-A177-3AD203B41FA5}">
                      <a16:colId xmlns:a16="http://schemas.microsoft.com/office/drawing/2014/main" val="3525553260"/>
                    </a:ext>
                  </a:extLst>
                </a:gridCol>
                <a:gridCol w="707201">
                  <a:extLst>
                    <a:ext uri="{9D8B030D-6E8A-4147-A177-3AD203B41FA5}">
                      <a16:colId xmlns:a16="http://schemas.microsoft.com/office/drawing/2014/main" val="4085292836"/>
                    </a:ext>
                  </a:extLst>
                </a:gridCol>
                <a:gridCol w="707201">
                  <a:extLst>
                    <a:ext uri="{9D8B030D-6E8A-4147-A177-3AD203B41FA5}">
                      <a16:colId xmlns:a16="http://schemas.microsoft.com/office/drawing/2014/main" val="1757947880"/>
                    </a:ext>
                  </a:extLst>
                </a:gridCol>
                <a:gridCol w="707201">
                  <a:extLst>
                    <a:ext uri="{9D8B030D-6E8A-4147-A177-3AD203B41FA5}">
                      <a16:colId xmlns:a16="http://schemas.microsoft.com/office/drawing/2014/main" val="2685507726"/>
                    </a:ext>
                  </a:extLst>
                </a:gridCol>
              </a:tblGrid>
              <a:tr h="319101">
                <a:tc rowSpan="2">
                  <a:txBody>
                    <a:bodyPr/>
                    <a:lstStyle/>
                    <a:p>
                      <a:pPr algn="ctr" fontAlgn="ctr"/>
                      <a:endParaRPr lang="vi-VN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96" marR="7596" marT="7596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vi-VN" sz="1100" b="1" u="none" strike="noStrike" dirty="0">
                          <a:effectLst/>
                        </a:rPr>
                        <a:t>PCA</a:t>
                      </a:r>
                      <a:endParaRPr lang="vi-VN" sz="1100" b="1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96" marR="7596" marT="7596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vi-VN" sz="1100" b="1" u="none" strike="noStrike" dirty="0">
                          <a:effectLst/>
                        </a:rPr>
                        <a:t>APCA</a:t>
                      </a:r>
                      <a:endParaRPr lang="vi-VN" sz="1100" b="1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96" marR="7596" marT="7596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vi-VN" sz="1100" b="1" u="none" strike="noStrike" dirty="0">
                          <a:effectLst/>
                        </a:rPr>
                        <a:t>Hybrid</a:t>
                      </a:r>
                      <a:endParaRPr lang="vi-VN" sz="1100" b="1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96" marR="7596" marT="7596" marB="0" anchor="ctr"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7601"/>
                  </a:ext>
                </a:extLst>
              </a:tr>
              <a:tr h="319101">
                <a:tc v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b="1" u="none" strike="noStrike" dirty="0">
                          <a:effectLst/>
                        </a:rPr>
                        <a:t>Dataset 1</a:t>
                      </a:r>
                      <a:endParaRPr lang="vi-VN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96" marR="7596" marT="759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b="1" u="none" strike="noStrike" dirty="0">
                          <a:effectLst/>
                        </a:rPr>
                        <a:t>Dataset 2</a:t>
                      </a:r>
                      <a:endParaRPr lang="vi-VN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96" marR="7596" marT="7596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b="1" u="none" strike="noStrike" dirty="0">
                          <a:effectLst/>
                        </a:rPr>
                        <a:t>Dataset 3</a:t>
                      </a:r>
                      <a:endParaRPr lang="vi-VN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96" marR="7596" marT="7596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b="1" u="none" strike="noStrike" dirty="0">
                          <a:effectLst/>
                        </a:rPr>
                        <a:t>Dataset 1</a:t>
                      </a:r>
                      <a:endParaRPr lang="vi-VN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96" marR="7596" marT="759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b="1" u="none" strike="noStrike" dirty="0">
                          <a:effectLst/>
                        </a:rPr>
                        <a:t>Dataset 2</a:t>
                      </a:r>
                      <a:endParaRPr lang="vi-VN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96" marR="7596" marT="7596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b="1" u="none" strike="noStrike" dirty="0">
                          <a:effectLst/>
                        </a:rPr>
                        <a:t>Dataset 3</a:t>
                      </a:r>
                      <a:endParaRPr lang="vi-VN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96" marR="7596" marT="7596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b="1" u="none" strike="noStrike" dirty="0">
                          <a:effectLst/>
                        </a:rPr>
                        <a:t>Dataset 1</a:t>
                      </a:r>
                      <a:endParaRPr lang="vi-VN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96" marR="7596" marT="759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b="1" u="none" strike="noStrike" dirty="0">
                          <a:effectLst/>
                        </a:rPr>
                        <a:t>Dataset 2</a:t>
                      </a:r>
                      <a:endParaRPr lang="vi-VN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96" marR="7596" marT="7596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b="1" u="none" strike="noStrike" dirty="0">
                          <a:effectLst/>
                        </a:rPr>
                        <a:t>Dataset 3</a:t>
                      </a:r>
                      <a:endParaRPr lang="vi-VN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96" marR="7596" marT="7596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895947"/>
                  </a:ext>
                </a:extLst>
              </a:tr>
              <a:tr h="319101"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b="1" u="none" strike="noStrike" dirty="0">
                          <a:effectLst/>
                        </a:rPr>
                        <a:t>Compressed Data Points</a:t>
                      </a:r>
                      <a:endParaRPr lang="vi-VN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96" marR="7596" marT="75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u="none" strike="noStrike" dirty="0">
                          <a:effectLst/>
                        </a:rPr>
                        <a:t>4765</a:t>
                      </a:r>
                      <a:endParaRPr lang="vi-V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96" marR="7596" marT="759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u="none" strike="noStrike" dirty="0">
                          <a:effectLst/>
                        </a:rPr>
                        <a:t>4453</a:t>
                      </a:r>
                      <a:endParaRPr lang="vi-V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96" marR="7596" marT="7596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u="none" strike="noStrike" dirty="0">
                          <a:effectLst/>
                        </a:rPr>
                        <a:t>12519</a:t>
                      </a:r>
                      <a:endParaRPr lang="vi-V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96" marR="7596" marT="7596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u="none" strike="noStrike" dirty="0">
                          <a:effectLst/>
                        </a:rPr>
                        <a:t>1606</a:t>
                      </a:r>
                      <a:endParaRPr lang="vi-V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96" marR="7596" marT="759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u="none" strike="noStrike" dirty="0">
                          <a:effectLst/>
                        </a:rPr>
                        <a:t>1387</a:t>
                      </a:r>
                      <a:endParaRPr lang="vi-V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96" marR="7596" marT="7596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u="none" strike="noStrike" dirty="0">
                          <a:effectLst/>
                        </a:rPr>
                        <a:t>4911</a:t>
                      </a:r>
                      <a:endParaRPr lang="vi-V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96" marR="7596" marT="7596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u="none" strike="noStrike" dirty="0">
                          <a:effectLst/>
                        </a:rPr>
                        <a:t>2332</a:t>
                      </a:r>
                      <a:endParaRPr lang="vi-V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96" marR="7596" marT="759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u="none" strike="noStrike" dirty="0">
                          <a:effectLst/>
                        </a:rPr>
                        <a:t>2244</a:t>
                      </a:r>
                      <a:endParaRPr lang="vi-V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96" marR="7596" marT="7596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u="none" strike="noStrike" dirty="0">
                          <a:effectLst/>
                        </a:rPr>
                        <a:t>6712</a:t>
                      </a:r>
                      <a:endParaRPr lang="vi-V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96" marR="7596" marT="7596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637803"/>
                  </a:ext>
                </a:extLst>
              </a:tr>
              <a:tr h="319101"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b="1" u="none" strike="noStrike" dirty="0">
                          <a:effectLst/>
                        </a:rPr>
                        <a:t>Compression Ratio</a:t>
                      </a:r>
                      <a:endParaRPr lang="vi-VN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96" marR="7596" marT="75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u="none" strike="noStrike" dirty="0">
                          <a:effectLst/>
                        </a:rPr>
                        <a:t>2,27</a:t>
                      </a:r>
                      <a:endParaRPr lang="vi-V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96" marR="7596" marT="759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u="none" strike="noStrike" dirty="0">
                          <a:effectLst/>
                        </a:rPr>
                        <a:t>2,41</a:t>
                      </a:r>
                      <a:endParaRPr lang="vi-V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96" marR="7596" marT="7596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u="none" strike="noStrike" dirty="0">
                          <a:effectLst/>
                        </a:rPr>
                        <a:t>1,71</a:t>
                      </a:r>
                      <a:endParaRPr lang="vi-V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96" marR="7596" marT="7596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u="none" strike="noStrike" dirty="0">
                          <a:effectLst/>
                        </a:rPr>
                        <a:t>6,67</a:t>
                      </a:r>
                      <a:endParaRPr lang="vi-V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96" marR="7596" marT="759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u="none" strike="noStrike" dirty="0">
                          <a:effectLst/>
                        </a:rPr>
                        <a:t>7,74</a:t>
                      </a:r>
                      <a:endParaRPr lang="vi-V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96" marR="7596" marT="7596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u="none" strike="noStrike" dirty="0">
                          <a:effectLst/>
                        </a:rPr>
                        <a:t>4,35</a:t>
                      </a:r>
                      <a:endParaRPr lang="vi-V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96" marR="7596" marT="7596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u="none" strike="noStrike" dirty="0">
                          <a:effectLst/>
                        </a:rPr>
                        <a:t>4,55</a:t>
                      </a:r>
                      <a:endParaRPr lang="vi-V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96" marR="7596" marT="759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u="none" strike="noStrike" dirty="0">
                          <a:effectLst/>
                        </a:rPr>
                        <a:t>4,78</a:t>
                      </a:r>
                      <a:endParaRPr lang="vi-V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96" marR="7596" marT="7596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u="none" strike="noStrike" dirty="0">
                          <a:effectLst/>
                        </a:rPr>
                        <a:t>3,18</a:t>
                      </a:r>
                      <a:endParaRPr lang="vi-V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96" marR="7596" marT="7596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366104"/>
                  </a:ext>
                </a:extLst>
              </a:tr>
              <a:tr h="319101"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b="1" u="none" strike="noStrike" dirty="0">
                          <a:effectLst/>
                        </a:rPr>
                        <a:t>RMSE of compression</a:t>
                      </a:r>
                      <a:endParaRPr lang="vi-VN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96" marR="7596" marT="759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u="none" strike="noStrike" dirty="0">
                          <a:effectLst/>
                        </a:rPr>
                        <a:t>0,21</a:t>
                      </a:r>
                      <a:endParaRPr lang="vi-V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96" marR="7596" marT="759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u="none" strike="noStrike" dirty="0">
                          <a:effectLst/>
                        </a:rPr>
                        <a:t>0,2</a:t>
                      </a:r>
                      <a:endParaRPr lang="vi-V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96" marR="7596" marT="7596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u="none" strike="noStrike" dirty="0">
                          <a:effectLst/>
                        </a:rPr>
                        <a:t>0,3</a:t>
                      </a:r>
                      <a:endParaRPr lang="vi-V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96" marR="7596" marT="7596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u="none" strike="noStrike" dirty="0">
                          <a:effectLst/>
                        </a:rPr>
                        <a:t>0,28</a:t>
                      </a:r>
                      <a:endParaRPr lang="vi-V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96" marR="7596" marT="759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u="none" strike="noStrike" dirty="0">
                          <a:effectLst/>
                        </a:rPr>
                        <a:t>0,31</a:t>
                      </a:r>
                      <a:endParaRPr lang="vi-V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96" marR="7596" marT="7596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u="none" strike="noStrike" dirty="0">
                          <a:effectLst/>
                        </a:rPr>
                        <a:t>0,46</a:t>
                      </a:r>
                      <a:endParaRPr lang="vi-V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96" marR="7596" marT="7596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u="none" strike="noStrike" dirty="0">
                          <a:effectLst/>
                        </a:rPr>
                        <a:t>0,21</a:t>
                      </a:r>
                      <a:endParaRPr lang="vi-V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96" marR="7596" marT="7596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u="none" strike="noStrike" dirty="0">
                          <a:effectLst/>
                        </a:rPr>
                        <a:t>0,29</a:t>
                      </a:r>
                      <a:endParaRPr lang="vi-V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96" marR="7596" marT="7596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100" u="none" strike="noStrike" dirty="0">
                          <a:effectLst/>
                        </a:rPr>
                        <a:t>0,41</a:t>
                      </a:r>
                      <a:endParaRPr lang="vi-VN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596" marR="7596" marT="7596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6350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4ED1119-4E2A-3ED4-74C0-4C68107129EF}"/>
              </a:ext>
            </a:extLst>
          </p:cNvPr>
          <p:cNvSpPr txBox="1"/>
          <p:nvPr/>
        </p:nvSpPr>
        <p:spPr>
          <a:xfrm>
            <a:off x="2282952" y="3448574"/>
            <a:ext cx="45780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dirty="0"/>
              <a:t>Table 1: Statistics from reference [x]</a:t>
            </a:r>
          </a:p>
        </p:txBody>
      </p:sp>
      <p:sp>
        <p:nvSpPr>
          <p:cNvPr id="11" name="Google Shape;148;p24">
            <a:extLst>
              <a:ext uri="{FF2B5EF4-FFF2-40B4-BE49-F238E27FC236}">
                <a16:creationId xmlns:a16="http://schemas.microsoft.com/office/drawing/2014/main" id="{5DEDB341-20B7-B59E-4B84-6FB7B61B4A33}"/>
              </a:ext>
            </a:extLst>
          </p:cNvPr>
          <p:cNvSpPr txBox="1"/>
          <p:nvPr/>
        </p:nvSpPr>
        <p:spPr>
          <a:xfrm>
            <a:off x="457386" y="366003"/>
            <a:ext cx="8686614" cy="623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</a:pPr>
            <a:r>
              <a:rPr lang="en-US" sz="2400" dirty="0">
                <a:latin typeface="Lora" pitchFamily="2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332854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>
          <a:extLst>
            <a:ext uri="{FF2B5EF4-FFF2-40B4-BE49-F238E27FC236}">
              <a16:creationId xmlns:a16="http://schemas.microsoft.com/office/drawing/2014/main" id="{60AB5C2D-A7C0-7044-839A-BE455AB5D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A4E88F-213C-A7B3-4FC3-7F70149947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17</a:t>
            </a:fld>
            <a:endParaRPr lang="vi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D664F8-5052-E59F-55B4-DB8EC55FF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03" y="1296117"/>
            <a:ext cx="8643394" cy="23240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14F32B5-DBB4-4398-453A-CCCA364B7DBB}"/>
              </a:ext>
            </a:extLst>
          </p:cNvPr>
          <p:cNvSpPr txBox="1"/>
          <p:nvPr/>
        </p:nvSpPr>
        <p:spPr>
          <a:xfrm>
            <a:off x="2282253" y="3690687"/>
            <a:ext cx="45794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dirty="0"/>
              <a:t>Table 2: Statistics from reference [x]</a:t>
            </a:r>
          </a:p>
        </p:txBody>
      </p:sp>
      <p:sp>
        <p:nvSpPr>
          <p:cNvPr id="13" name="Google Shape;148;p24">
            <a:extLst>
              <a:ext uri="{FF2B5EF4-FFF2-40B4-BE49-F238E27FC236}">
                <a16:creationId xmlns:a16="http://schemas.microsoft.com/office/drawing/2014/main" id="{0683FD99-EE7F-7748-3610-12940971D38D}"/>
              </a:ext>
            </a:extLst>
          </p:cNvPr>
          <p:cNvSpPr txBox="1"/>
          <p:nvPr/>
        </p:nvSpPr>
        <p:spPr>
          <a:xfrm>
            <a:off x="457386" y="366003"/>
            <a:ext cx="8686614" cy="623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</a:pPr>
            <a:r>
              <a:rPr lang="en-US" sz="2400" dirty="0">
                <a:latin typeface="Lora" pitchFamily="2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555309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>
          <a:extLst>
            <a:ext uri="{FF2B5EF4-FFF2-40B4-BE49-F238E27FC236}">
              <a16:creationId xmlns:a16="http://schemas.microsoft.com/office/drawing/2014/main" id="{F96E3F14-AC80-268B-222D-112B3A8D2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58AF8-94B5-9F75-9AA7-107654F693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18</a:t>
            </a:fld>
            <a:endParaRPr lang="vi"/>
          </a:p>
        </p:txBody>
      </p:sp>
      <p:sp>
        <p:nvSpPr>
          <p:cNvPr id="13" name="Google Shape;148;p24">
            <a:extLst>
              <a:ext uri="{FF2B5EF4-FFF2-40B4-BE49-F238E27FC236}">
                <a16:creationId xmlns:a16="http://schemas.microsoft.com/office/drawing/2014/main" id="{8421AC5E-E99A-7349-38FA-F615FB8007D5}"/>
              </a:ext>
            </a:extLst>
          </p:cNvPr>
          <p:cNvSpPr txBox="1"/>
          <p:nvPr/>
        </p:nvSpPr>
        <p:spPr>
          <a:xfrm>
            <a:off x="457386" y="203921"/>
            <a:ext cx="8686614" cy="623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</a:pPr>
            <a:r>
              <a:rPr lang="en-US" sz="2400" dirty="0">
                <a:latin typeface="Lora" pitchFamily="2" charset="0"/>
              </a:rPr>
              <a:t>References</a:t>
            </a:r>
          </a:p>
        </p:txBody>
      </p:sp>
      <p:sp>
        <p:nvSpPr>
          <p:cNvPr id="2" name="Google Shape;148;p24">
            <a:extLst>
              <a:ext uri="{FF2B5EF4-FFF2-40B4-BE49-F238E27FC236}">
                <a16:creationId xmlns:a16="http://schemas.microsoft.com/office/drawing/2014/main" id="{43158B7C-B403-7AFF-F417-7FF3A050CD1A}"/>
              </a:ext>
            </a:extLst>
          </p:cNvPr>
          <p:cNvSpPr txBox="1"/>
          <p:nvPr/>
        </p:nvSpPr>
        <p:spPr>
          <a:xfrm>
            <a:off x="786984" y="827138"/>
            <a:ext cx="7809876" cy="4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ora" pitchFamily="2" charset="0"/>
              </a:rPr>
              <a:t>[1] Huan, Thanh-Dang Diep, and Nam Thoai. A Performance Study of Piecewise Constant Approximation in Streaming Data Compression</a:t>
            </a:r>
            <a:r>
              <a:rPr lang="en-US" sz="1800" dirty="0">
                <a:latin typeface="Lora" pitchFamily="2" charset="0"/>
              </a:rPr>
              <a:t> </a:t>
            </a:r>
          </a:p>
          <a:p>
            <a:pPr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</a:pPr>
            <a:r>
              <a:rPr lang="en-US" sz="1800" dirty="0">
                <a:latin typeface="Lora" pitchFamily="2" charset="0"/>
              </a:rPr>
              <a:t>[2] 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Lora" pitchFamily="2" charset="0"/>
              </a:rPr>
              <a:t>Iosif Lazaridis, Sharad Mehrotra. (2003).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ora" pitchFamily="2" charset="0"/>
              </a:rPr>
              <a:t>Capturing Sensor-Generated Time Series with Quality Guarantees</a:t>
            </a:r>
            <a:r>
              <a:rPr lang="en-US" sz="1800" dirty="0">
                <a:latin typeface="Lora" pitchFamily="2" charset="0"/>
              </a:rPr>
              <a:t>.</a:t>
            </a:r>
          </a:p>
          <a:p>
            <a:pPr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</a:pPr>
            <a:r>
              <a:rPr lang="en-US" sz="1800" dirty="0">
                <a:latin typeface="Lora" pitchFamily="2" charset="0"/>
              </a:rPr>
              <a:t>[3] 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Lora" pitchFamily="2" charset="0"/>
              </a:rPr>
              <a:t>Arijit Ukil, Soma Bandyopadhyay, Aniruddha Sinha, Arpan Pal. (2015).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ora" pitchFamily="2" charset="0"/>
              </a:rPr>
              <a:t>Adaptive Sensor Data Compression In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Lora" pitchFamily="2" charset="0"/>
              </a:rPr>
              <a:t>Iot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ora" pitchFamily="2" charset="0"/>
              </a:rPr>
              <a:t> Systems: Sensor Data Analytics Based Approach</a:t>
            </a:r>
          </a:p>
          <a:p>
            <a:pPr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</a:pPr>
            <a:r>
              <a:rPr lang="en-US" sz="1800" dirty="0">
                <a:latin typeface="Lora" pitchFamily="2" charset="0"/>
              </a:rPr>
              <a:t>[4] 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Lora" pitchFamily="2" charset="0"/>
              </a:rPr>
              <a:t>Atik Mahbub, Farhana Haque, Habibul Bashar, Mohammad Rezwanul Huq. (2019).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Lora" pitchFamily="2" charset="0"/>
              </a:rPr>
              <a:t>Improved Piecewise Constant Approximation. Method for Compressing Data Streams</a:t>
            </a:r>
            <a:r>
              <a:rPr lang="en-US" sz="1800" dirty="0">
                <a:latin typeface="Lora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51380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>
          <a:extLst>
            <a:ext uri="{FF2B5EF4-FFF2-40B4-BE49-F238E27FC236}">
              <a16:creationId xmlns:a16="http://schemas.microsoft.com/office/drawing/2014/main" id="{F1D08191-D1A8-2A8E-3127-3917D7B7E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>
            <a:extLst>
              <a:ext uri="{FF2B5EF4-FFF2-40B4-BE49-F238E27FC236}">
                <a16:creationId xmlns:a16="http://schemas.microsoft.com/office/drawing/2014/main" id="{D8769E40-9483-95A4-E6FD-01F5177DA32D}"/>
              </a:ext>
            </a:extLst>
          </p:cNvPr>
          <p:cNvSpPr txBox="1"/>
          <p:nvPr/>
        </p:nvSpPr>
        <p:spPr>
          <a:xfrm>
            <a:off x="3303270" y="2223952"/>
            <a:ext cx="2331720" cy="53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vi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 2 LOGO</a:t>
            </a: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77C6D7-021A-C330-A268-37C740C05D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19</a:t>
            </a:fld>
            <a:endParaRPr lang="vi"/>
          </a:p>
        </p:txBody>
      </p:sp>
    </p:spTree>
    <p:extLst>
      <p:ext uri="{BB962C8B-B14F-4D97-AF65-F5344CB8AC3E}">
        <p14:creationId xmlns:p14="http://schemas.microsoft.com/office/powerpoint/2010/main" val="1370347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>
            <a:spLocks noGrp="1"/>
          </p:cNvSpPr>
          <p:nvPr>
            <p:ph type="title"/>
          </p:nvPr>
        </p:nvSpPr>
        <p:spPr>
          <a:xfrm>
            <a:off x="628650" y="575852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300"/>
              <a:buFont typeface="Calibri"/>
              <a:buNone/>
            </a:pPr>
            <a:r>
              <a:rPr lang="en-US" dirty="0">
                <a:latin typeface="Lora" pitchFamily="2" charset="0"/>
              </a:rPr>
              <a:t>Table of contents</a:t>
            </a:r>
            <a:endParaRPr dirty="0">
              <a:latin typeface="Lora" pitchFamily="2" charset="0"/>
            </a:endParaRPr>
          </a:p>
        </p:txBody>
      </p:sp>
      <p:sp>
        <p:nvSpPr>
          <p:cNvPr id="154" name="Google Shape;154;p25"/>
          <p:cNvSpPr txBox="1">
            <a:spLocks noGrp="1"/>
          </p:cNvSpPr>
          <p:nvPr>
            <p:ph type="body" idx="1"/>
          </p:nvPr>
        </p:nvSpPr>
        <p:spPr>
          <a:xfrm>
            <a:off x="1257300" y="1570024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342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 panose="020B0604020202020204" pitchFamily="34" charset="0"/>
              <a:buChar char="•"/>
            </a:pPr>
            <a:r>
              <a:rPr lang="en-US" dirty="0">
                <a:latin typeface="Lora" pitchFamily="2" charset="0"/>
              </a:rPr>
              <a:t>Overview on Compression Algorithms</a:t>
            </a:r>
          </a:p>
          <a:p>
            <a:pPr marL="342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 panose="020B0604020202020204" pitchFamily="34" charset="0"/>
              <a:buChar char="•"/>
            </a:pPr>
            <a:r>
              <a:rPr lang="en-US" sz="2100" dirty="0">
                <a:latin typeface="Lora" pitchFamily="2" charset="0"/>
              </a:rPr>
              <a:t>Compression Algorithms</a:t>
            </a:r>
          </a:p>
          <a:p>
            <a:pPr marL="3429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 panose="020B0604020202020204" pitchFamily="34" charset="0"/>
              <a:buChar char="•"/>
            </a:pPr>
            <a:r>
              <a:rPr lang="en-US" sz="2100" dirty="0">
                <a:latin typeface="Lora" pitchFamily="2" charset="0"/>
              </a:rPr>
              <a:t>Results and Comparison</a:t>
            </a:r>
            <a:endParaRPr lang="vi-VN" sz="2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C91E7-9309-F6A7-BCBD-3DED782327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2</a:t>
            </a:fld>
            <a:endParaRPr lang="vi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>
          <a:extLst>
            <a:ext uri="{FF2B5EF4-FFF2-40B4-BE49-F238E27FC236}">
              <a16:creationId xmlns:a16="http://schemas.microsoft.com/office/drawing/2014/main" id="{FCF09636-6D66-CDA8-B0BF-89EE54A1D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>
            <a:extLst>
              <a:ext uri="{FF2B5EF4-FFF2-40B4-BE49-F238E27FC236}">
                <a16:creationId xmlns:a16="http://schemas.microsoft.com/office/drawing/2014/main" id="{015BA252-728B-8C97-B678-991D6FEABA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44488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300"/>
              <a:buFont typeface="Calibri"/>
              <a:buNone/>
            </a:pPr>
            <a:r>
              <a:rPr lang="vi"/>
              <a:t>TỰA ĐỀ CỦA SLIDE THUYẾT TRÌNH</a:t>
            </a:r>
            <a:endParaRPr/>
          </a:p>
        </p:txBody>
      </p:sp>
      <p:sp>
        <p:nvSpPr>
          <p:cNvPr id="154" name="Google Shape;154;p25">
            <a:extLst>
              <a:ext uri="{FF2B5EF4-FFF2-40B4-BE49-F238E27FC236}">
                <a16:creationId xmlns:a16="http://schemas.microsoft.com/office/drawing/2014/main" id="{016B5436-7989-4A0B-9C91-756097E25B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8650" y="1339522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vi"/>
              <a:t>Nội dung một của slide</a:t>
            </a:r>
            <a:endParaRPr/>
          </a:p>
          <a:p>
            <a:pPr marL="520700" lvl="1" indent="-171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700"/>
              <a:buChar char="•"/>
            </a:pPr>
            <a:r>
              <a:rPr lang="vi"/>
              <a:t>Nội dung hai của silde</a:t>
            </a:r>
            <a:endParaRPr/>
          </a:p>
          <a:p>
            <a:pPr marL="863600" lvl="2" indent="-184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300"/>
              <a:buChar char="•"/>
            </a:pPr>
            <a:r>
              <a:rPr lang="vi"/>
              <a:t>Nội dung ba của slide</a:t>
            </a:r>
            <a:endParaRPr/>
          </a:p>
          <a:p>
            <a:pPr marL="1206500" lvl="3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vi"/>
              <a:t>Nội dung bốn của slide</a:t>
            </a:r>
            <a:endParaRPr/>
          </a:p>
          <a:p>
            <a:pPr marL="1549400" lvl="4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vi"/>
              <a:t>Nội dung năm của slide</a:t>
            </a:r>
            <a:endParaRPr/>
          </a:p>
        </p:txBody>
      </p:sp>
      <p:sp>
        <p:nvSpPr>
          <p:cNvPr id="156" name="Google Shape;156;p25">
            <a:extLst>
              <a:ext uri="{FF2B5EF4-FFF2-40B4-BE49-F238E27FC236}">
                <a16:creationId xmlns:a16="http://schemas.microsoft.com/office/drawing/2014/main" id="{DD27835C-4226-7115-9A71-0211131636E9}"/>
              </a:ext>
            </a:extLst>
          </p:cNvPr>
          <p:cNvSpPr txBox="1"/>
          <p:nvPr/>
        </p:nvSpPr>
        <p:spPr>
          <a:xfrm>
            <a:off x="3313067" y="179425"/>
            <a:ext cx="2331720" cy="53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vi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 2 LOGO</a:t>
            </a: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E0C54-948C-693D-FB35-DD83E3FFF3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20</a:t>
            </a:fld>
            <a:endParaRPr lang="vi" dirty="0"/>
          </a:p>
        </p:txBody>
      </p:sp>
    </p:spTree>
    <p:extLst>
      <p:ext uri="{BB962C8B-B14F-4D97-AF65-F5344CB8AC3E}">
        <p14:creationId xmlns:p14="http://schemas.microsoft.com/office/powerpoint/2010/main" val="1112010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>
            <a:spLocks noGrp="1"/>
          </p:cNvSpPr>
          <p:nvPr>
            <p:ph type="title"/>
          </p:nvPr>
        </p:nvSpPr>
        <p:spPr>
          <a:xfrm>
            <a:off x="628650" y="487087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3300"/>
              <a:buFont typeface="Calibri"/>
              <a:buNone/>
            </a:pPr>
            <a:r>
              <a:rPr lang="vi"/>
              <a:t>TỰA ĐỀ CỦA SLIDE THUYẾT TRÌNH</a:t>
            </a:r>
            <a:endParaRPr/>
          </a:p>
        </p:txBody>
      </p:sp>
      <p:sp>
        <p:nvSpPr>
          <p:cNvPr id="162" name="Google Shape;162;p2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608615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78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vi"/>
              <a:t>Nội dung so sánh một</a:t>
            </a:r>
            <a:endParaRPr/>
          </a:p>
          <a:p>
            <a:pPr marL="520700" lvl="1" indent="-17145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700"/>
              <a:buChar char="•"/>
            </a:pPr>
            <a:r>
              <a:rPr lang="vi"/>
              <a:t>Lorem ipsum dolor sit amet, consectetuer adipiscing elit. Aenean commodo ligula eget dolor. Aenean massa. </a:t>
            </a:r>
            <a:endParaRPr/>
          </a:p>
          <a:p>
            <a:pPr marL="177800" lvl="0" indent="-17780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200"/>
              <a:buChar char="•"/>
            </a:pPr>
            <a:r>
              <a:rPr lang="vi"/>
              <a:t>Nội dung so sánh một</a:t>
            </a:r>
            <a:endParaRPr/>
          </a:p>
          <a:p>
            <a:pPr marL="520700" lvl="1" indent="-17145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700"/>
              <a:buChar char="•"/>
            </a:pPr>
            <a:r>
              <a:rPr lang="vi"/>
              <a:t>Lorem ipsum dolor sit amet, consectetuer adipiscing elit. Aenean commodo ligula eget dolor. Aenean massa. </a:t>
            </a:r>
            <a:endParaRPr/>
          </a:p>
          <a:p>
            <a:pPr marL="52070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700"/>
              <a:buNone/>
            </a:pPr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body" idx="2"/>
          </p:nvPr>
        </p:nvSpPr>
        <p:spPr>
          <a:xfrm>
            <a:off x="4913267" y="1369219"/>
            <a:ext cx="3602083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78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vi"/>
              <a:t>Nội dung so sánh một</a:t>
            </a:r>
            <a:endParaRPr/>
          </a:p>
          <a:p>
            <a:pPr marL="520700" lvl="1" indent="-17145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700"/>
              <a:buChar char="•"/>
            </a:pPr>
            <a:r>
              <a:rPr lang="vi"/>
              <a:t>Lorem ipsum dolor sit amet, consectetuer adipiscing elit. Aenean commodo ligula eget dolor. Aenean massa. </a:t>
            </a:r>
            <a:endParaRPr/>
          </a:p>
          <a:p>
            <a:pPr marL="177800" lvl="0" indent="-17780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200"/>
              <a:buChar char="•"/>
            </a:pPr>
            <a:r>
              <a:rPr lang="vi"/>
              <a:t>Nội dung so sánh một</a:t>
            </a:r>
            <a:endParaRPr/>
          </a:p>
          <a:p>
            <a:pPr marL="520700" lvl="1" indent="-17145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700"/>
              <a:buChar char="•"/>
            </a:pPr>
            <a:r>
              <a:rPr lang="vi"/>
              <a:t>Lorem ipsum dolor sit amet, consectetuer adipiscing elit. Aenean commodo ligula eget dolor. Aenean massa. </a:t>
            </a:r>
            <a:endParaRPr/>
          </a:p>
          <a:p>
            <a:pPr marL="1778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</a:pPr>
            <a:endParaRPr/>
          </a:p>
        </p:txBody>
      </p:sp>
      <p:sp>
        <p:nvSpPr>
          <p:cNvPr id="165" name="Google Shape;165;p26"/>
          <p:cNvSpPr txBox="1"/>
          <p:nvPr/>
        </p:nvSpPr>
        <p:spPr>
          <a:xfrm>
            <a:off x="3406140" y="149242"/>
            <a:ext cx="2331720" cy="53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vi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 2 LOGO</a:t>
            </a:r>
            <a:endParaRPr sz="3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D5B18-A72D-6B03-C7A2-AAD219F00F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21</a:t>
            </a:fld>
            <a:endParaRPr lang="vi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>
            <a:spLocks noGrp="1"/>
          </p:cNvSpPr>
          <p:nvPr>
            <p:ph type="body" idx="1"/>
          </p:nvPr>
        </p:nvSpPr>
        <p:spPr>
          <a:xfrm>
            <a:off x="629842" y="601268"/>
            <a:ext cx="3607424" cy="587828"/>
          </a:xfrm>
          <a:prstGeom prst="rect">
            <a:avLst/>
          </a:prstGeom>
          <a:solidFill>
            <a:srgbClr val="1E4E79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vi"/>
              <a:t>Tựa đề nội dung một</a:t>
            </a:r>
            <a:endParaRPr/>
          </a:p>
        </p:txBody>
      </p:sp>
      <p:sp>
        <p:nvSpPr>
          <p:cNvPr id="171" name="Google Shape;171;p27"/>
          <p:cNvSpPr txBox="1">
            <a:spLocks noGrp="1"/>
          </p:cNvSpPr>
          <p:nvPr>
            <p:ph type="body" idx="2"/>
          </p:nvPr>
        </p:nvSpPr>
        <p:spPr>
          <a:xfrm>
            <a:off x="629841" y="1459146"/>
            <a:ext cx="3607424" cy="3425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vi" sz="1800"/>
              <a:t>Nội dung so sánh một</a:t>
            </a:r>
            <a:endParaRPr sz="1800"/>
          </a:p>
          <a:p>
            <a:pPr marL="520700" lvl="1" indent="-17145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700"/>
              <a:buChar char="•"/>
            </a:pPr>
            <a:r>
              <a:rPr lang="vi"/>
              <a:t>Lorem ipsum dolor sit amet, consectetuer adipiscing elit. Aenean commodo ligula eget dolor. Aenean massa. </a:t>
            </a:r>
            <a:endParaRPr/>
          </a:p>
          <a:p>
            <a:pPr marL="52070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700"/>
              <a:buNone/>
            </a:pPr>
            <a:endParaRPr/>
          </a:p>
        </p:txBody>
      </p:sp>
      <p:sp>
        <p:nvSpPr>
          <p:cNvPr id="172" name="Google Shape;172;p27"/>
          <p:cNvSpPr txBox="1">
            <a:spLocks noGrp="1"/>
          </p:cNvSpPr>
          <p:nvPr>
            <p:ph type="body" idx="3"/>
          </p:nvPr>
        </p:nvSpPr>
        <p:spPr>
          <a:xfrm>
            <a:off x="4918166" y="601268"/>
            <a:ext cx="3598376" cy="587829"/>
          </a:xfrm>
          <a:prstGeom prst="rect">
            <a:avLst/>
          </a:prstGeom>
          <a:solidFill>
            <a:srgbClr val="1E4E79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vi"/>
              <a:t>Tựa đề nội dung hai</a:t>
            </a:r>
            <a:endParaRPr/>
          </a:p>
        </p:txBody>
      </p:sp>
      <p:sp>
        <p:nvSpPr>
          <p:cNvPr id="173" name="Google Shape;173;p27"/>
          <p:cNvSpPr txBox="1">
            <a:spLocks noGrp="1"/>
          </p:cNvSpPr>
          <p:nvPr>
            <p:ph type="body" idx="4"/>
          </p:nvPr>
        </p:nvSpPr>
        <p:spPr>
          <a:xfrm>
            <a:off x="4918166" y="1459146"/>
            <a:ext cx="3598376" cy="3425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Char char="•"/>
            </a:pPr>
            <a:r>
              <a:rPr lang="vi" sz="1800"/>
              <a:t>Nội dung so sánh một</a:t>
            </a:r>
            <a:endParaRPr sz="1800"/>
          </a:p>
          <a:p>
            <a:pPr marL="520700" lvl="1" indent="-17145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700"/>
              <a:buChar char="•"/>
            </a:pPr>
            <a:r>
              <a:rPr lang="vi"/>
              <a:t>Lorem ipsum dolor sit amet, consectetuer adipiscing elit. Aenean commodo ligula eget dolor. Aenean massa. </a:t>
            </a:r>
            <a:endParaRPr/>
          </a:p>
          <a:p>
            <a:pPr marL="0" lvl="0" indent="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</a:pPr>
            <a:r>
              <a:rPr lang="vi"/>
              <a:t>. </a:t>
            </a:r>
            <a:endParaRPr/>
          </a:p>
          <a:p>
            <a:pPr marL="1778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200"/>
              <a:buNone/>
            </a:pPr>
            <a:endParaRPr/>
          </a:p>
        </p:txBody>
      </p:sp>
      <p:sp>
        <p:nvSpPr>
          <p:cNvPr id="175" name="Google Shape;175;p27"/>
          <p:cNvSpPr txBox="1"/>
          <p:nvPr/>
        </p:nvSpPr>
        <p:spPr>
          <a:xfrm>
            <a:off x="3752306" y="111928"/>
            <a:ext cx="2331720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vi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 2 LOGO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5ABEF2-F780-94AB-2068-767C0A626F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22</a:t>
            </a:fld>
            <a:endParaRPr lang="vi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>
            <a:spLocks noGrp="1"/>
          </p:cNvSpPr>
          <p:nvPr>
            <p:ph type="title"/>
          </p:nvPr>
        </p:nvSpPr>
        <p:spPr>
          <a:xfrm>
            <a:off x="629841" y="514085"/>
            <a:ext cx="2949178" cy="916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400"/>
              <a:buFont typeface="Calibri"/>
              <a:buNone/>
            </a:pPr>
            <a:r>
              <a:rPr lang="vi"/>
              <a:t>Tựa đề tranh</a:t>
            </a:r>
            <a:endParaRPr/>
          </a:p>
        </p:txBody>
      </p:sp>
      <p:sp>
        <p:nvSpPr>
          <p:cNvPr id="181" name="Google Shape;181;p28"/>
          <p:cNvSpPr>
            <a:spLocks noGrp="1"/>
          </p:cNvSpPr>
          <p:nvPr>
            <p:ph type="pic" idx="2"/>
          </p:nvPr>
        </p:nvSpPr>
        <p:spPr>
          <a:xfrm>
            <a:off x="3921918" y="0"/>
            <a:ext cx="5222100" cy="5143500"/>
          </a:xfrm>
          <a:prstGeom prst="rect">
            <a:avLst/>
          </a:prstGeom>
          <a:solidFill>
            <a:srgbClr val="1F3864"/>
          </a:solidFill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28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vi" sz="1400" b="1">
                <a:solidFill>
                  <a:srgbClr val="1F3864"/>
                </a:solidFill>
              </a:rPr>
              <a:t>Tựa đề phụ, chú giải về tranh</a:t>
            </a:r>
            <a:endParaRPr sz="1400" b="1">
              <a:solidFill>
                <a:srgbClr val="1F3864"/>
              </a:solidFill>
            </a:endParaRPr>
          </a:p>
          <a:p>
            <a:pPr marL="558800" lvl="0" indent="-215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vi"/>
              <a:t>Lorem ipsum dolor sit amet, consectetuer adipiscing elit. Aenean commodo ligula eget dolor. Aenean massa. </a:t>
            </a:r>
            <a:endParaRPr/>
          </a:p>
          <a:p>
            <a:pPr marL="558800" lvl="0" indent="-2159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E4E79"/>
              </a:buClr>
              <a:buSzPts val="1800"/>
              <a:buFont typeface="Arial"/>
              <a:buChar char="•"/>
            </a:pPr>
            <a:r>
              <a:rPr lang="vi">
                <a:solidFill>
                  <a:srgbClr val="000000"/>
                </a:solidFill>
              </a:rPr>
              <a:t>Lorem ipsum dolor sit amet, consectetuer adipiscing elit. Aenean commodo ligula eget dolor. Aenean massa. </a:t>
            </a:r>
            <a:endParaRPr/>
          </a:p>
          <a:p>
            <a:pPr marL="558800" lvl="0" indent="-101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Arial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83" name="Google Shape;183;p28"/>
          <p:cNvSpPr txBox="1"/>
          <p:nvPr/>
        </p:nvSpPr>
        <p:spPr>
          <a:xfrm>
            <a:off x="3811088" y="348854"/>
            <a:ext cx="13854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8"/>
          <p:cNvSpPr txBox="1"/>
          <p:nvPr/>
        </p:nvSpPr>
        <p:spPr>
          <a:xfrm>
            <a:off x="641509" y="487353"/>
            <a:ext cx="23316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vi"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 2 LOGO</a:t>
            </a:r>
            <a:endParaRPr sz="2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E65AE6-7720-C780-EF8D-3AEBC9BF5F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23</a:t>
            </a:fld>
            <a:endParaRPr lang="vi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>
          <a:extLst>
            <a:ext uri="{FF2B5EF4-FFF2-40B4-BE49-F238E27FC236}">
              <a16:creationId xmlns:a16="http://schemas.microsoft.com/office/drawing/2014/main" id="{21F706DE-B46A-7456-F050-4F6018F73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>
            <a:extLst>
              <a:ext uri="{FF2B5EF4-FFF2-40B4-BE49-F238E27FC236}">
                <a16:creationId xmlns:a16="http://schemas.microsoft.com/office/drawing/2014/main" id="{00E6032F-B816-3DD0-E81F-1EC191B277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1279922"/>
            <a:ext cx="7886700" cy="1207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r>
              <a:rPr lang="vi" sz="3000" dirty="0"/>
              <a:t>1. </a:t>
            </a:r>
            <a:r>
              <a:rPr lang="en-US" sz="3000" dirty="0">
                <a:latin typeface="Lora" pitchFamily="2" charset="0"/>
              </a:rPr>
              <a:t>Overview on Compression Algorithms</a:t>
            </a:r>
            <a:endParaRPr sz="3000" dirty="0"/>
          </a:p>
        </p:txBody>
      </p:sp>
      <p:sp>
        <p:nvSpPr>
          <p:cNvPr id="141" name="Google Shape;141;p23">
            <a:extLst>
              <a:ext uri="{FF2B5EF4-FFF2-40B4-BE49-F238E27FC236}">
                <a16:creationId xmlns:a16="http://schemas.microsoft.com/office/drawing/2014/main" id="{7E5F7908-E534-3C0E-B885-1E301331A1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68730" y="2875868"/>
            <a:ext cx="7182938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 panose="020B0604020202020204" pitchFamily="34" charset="0"/>
              <a:buChar char="•"/>
            </a:pPr>
            <a:r>
              <a:rPr lang="en-US" dirty="0"/>
              <a:t>Definition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 panose="020B0604020202020204" pitchFamily="34" charset="0"/>
              <a:buChar char="•"/>
            </a:pPr>
            <a:r>
              <a:rPr lang="en-US" dirty="0"/>
              <a:t>Scope Hierarchy</a:t>
            </a:r>
            <a:endParaRPr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8DD35-85A6-CEFE-B83C-370DA5142B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3</a:t>
            </a:fld>
            <a:endParaRPr lang="vi"/>
          </a:p>
        </p:txBody>
      </p:sp>
    </p:spTree>
    <p:extLst>
      <p:ext uri="{BB962C8B-B14F-4D97-AF65-F5344CB8AC3E}">
        <p14:creationId xmlns:p14="http://schemas.microsoft.com/office/powerpoint/2010/main" val="392584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/>
        </p:nvSpPr>
        <p:spPr>
          <a:xfrm>
            <a:off x="532338" y="649985"/>
            <a:ext cx="2331720" cy="53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i="0" u="none" strike="noStrike" cap="none" dirty="0">
                <a:solidFill>
                  <a:schemeClr val="dk1"/>
                </a:solidFill>
                <a:latin typeface="Lora" pitchFamily="2" charset="0"/>
                <a:ea typeface="Calibri"/>
                <a:cs typeface="Calibri"/>
                <a:sym typeface="Calibri"/>
              </a:rPr>
              <a:t>Definition</a:t>
            </a:r>
            <a:endParaRPr sz="3000" i="0" u="none" strike="noStrike" cap="none" dirty="0">
              <a:solidFill>
                <a:schemeClr val="dk1"/>
              </a:solidFill>
              <a:latin typeface="Lora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CCB9EB-23D5-87CF-BECB-8C613CDC52FD}"/>
              </a:ext>
            </a:extLst>
          </p:cNvPr>
          <p:cNvSpPr txBox="1"/>
          <p:nvPr/>
        </p:nvSpPr>
        <p:spPr>
          <a:xfrm>
            <a:off x="1698198" y="1534221"/>
            <a:ext cx="529527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i="1" dirty="0"/>
              <a:t>“Compression algorithms are often categorized as either lossless or lossy techniques.” – Huan et al.</a:t>
            </a:r>
          </a:p>
          <a:p>
            <a:endParaRPr lang="vi-VN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59BFBF-4037-25E9-22A4-48F8E724F11F}"/>
              </a:ext>
            </a:extLst>
          </p:cNvPr>
          <p:cNvSpPr txBox="1"/>
          <p:nvPr/>
        </p:nvSpPr>
        <p:spPr>
          <a:xfrm>
            <a:off x="1603947" y="2272885"/>
            <a:ext cx="6733769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vi-VN" sz="1800" b="1" dirty="0"/>
              <a:t>Lossless Technique: </a:t>
            </a:r>
            <a:r>
              <a:rPr lang="en-US" sz="1800" b="1" dirty="0"/>
              <a:t> </a:t>
            </a:r>
            <a:r>
              <a:rPr lang="en-US" sz="1800" dirty="0"/>
              <a:t>original data can be completely reconstructed</a:t>
            </a:r>
          </a:p>
          <a:p>
            <a:pPr>
              <a:lnSpc>
                <a:spcPct val="150000"/>
              </a:lnSpc>
            </a:pPr>
            <a:r>
              <a:rPr lang="en-US" sz="1800" b="1" dirty="0"/>
              <a:t>Lossy Technique: </a:t>
            </a:r>
            <a:r>
              <a:rPr lang="en-US" sz="1800" dirty="0"/>
              <a:t>trade off some data errors to achieve better performance (</a:t>
            </a:r>
            <a:r>
              <a:rPr lang="vi-VN" sz="1800" dirty="0"/>
              <a:t>execution time, compression ratio</a:t>
            </a:r>
            <a:r>
              <a:rPr lang="en-US" sz="1800" dirty="0"/>
              <a:t>)</a:t>
            </a:r>
            <a:endParaRPr lang="vi-VN" sz="18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B3E4E-5C07-A1A1-2C8B-487B0BB0A2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4</a:t>
            </a:fld>
            <a:endParaRPr lang="vi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>
          <a:extLst>
            <a:ext uri="{FF2B5EF4-FFF2-40B4-BE49-F238E27FC236}">
              <a16:creationId xmlns:a16="http://schemas.microsoft.com/office/drawing/2014/main" id="{BD9D8E61-4F5E-552A-1016-D57FFA97F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>
            <a:extLst>
              <a:ext uri="{FF2B5EF4-FFF2-40B4-BE49-F238E27FC236}">
                <a16:creationId xmlns:a16="http://schemas.microsoft.com/office/drawing/2014/main" id="{48F61433-05BE-6F3A-2415-FF5F4AAA2295}"/>
              </a:ext>
            </a:extLst>
          </p:cNvPr>
          <p:cNvSpPr txBox="1"/>
          <p:nvPr/>
        </p:nvSpPr>
        <p:spPr>
          <a:xfrm>
            <a:off x="532337" y="649985"/>
            <a:ext cx="3327629" cy="530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dirty="0">
                <a:solidFill>
                  <a:schemeClr val="dk1"/>
                </a:solidFill>
                <a:latin typeface="Lora" pitchFamily="2" charset="0"/>
                <a:ea typeface="Calibri"/>
                <a:cs typeface="Calibri"/>
                <a:sym typeface="Calibri"/>
              </a:rPr>
              <a:t>Scope Hierarchy</a:t>
            </a:r>
            <a:endParaRPr sz="3000" i="0" u="none" strike="noStrike" cap="none" dirty="0">
              <a:solidFill>
                <a:schemeClr val="dk1"/>
              </a:solidFill>
              <a:latin typeface="Lora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6594D-80D5-0CC6-14DD-4C8F1A0118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5</a:t>
            </a:fld>
            <a:endParaRPr lang="vi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3A7110-54D7-F9F3-E8B1-EC8FC68F5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396" y="1625098"/>
            <a:ext cx="7772400" cy="220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571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>
          <a:extLst>
            <a:ext uri="{FF2B5EF4-FFF2-40B4-BE49-F238E27FC236}">
              <a16:creationId xmlns:a16="http://schemas.microsoft.com/office/drawing/2014/main" id="{3D6E9F10-9E91-992A-F7D0-866ED876B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>
            <a:extLst>
              <a:ext uri="{FF2B5EF4-FFF2-40B4-BE49-F238E27FC236}">
                <a16:creationId xmlns:a16="http://schemas.microsoft.com/office/drawing/2014/main" id="{001124B0-B5EF-9CB1-7BBF-219C23610296}"/>
              </a:ext>
            </a:extLst>
          </p:cNvPr>
          <p:cNvSpPr txBox="1"/>
          <p:nvPr/>
        </p:nvSpPr>
        <p:spPr>
          <a:xfrm>
            <a:off x="457386" y="366003"/>
            <a:ext cx="3327629" cy="530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dirty="0">
                <a:solidFill>
                  <a:schemeClr val="dk1"/>
                </a:solidFill>
                <a:latin typeface="Lora" pitchFamily="2" charset="0"/>
                <a:ea typeface="Calibri"/>
                <a:cs typeface="Calibri"/>
                <a:sym typeface="Calibri"/>
              </a:rPr>
              <a:t>Scope Hierarchy</a:t>
            </a:r>
            <a:endParaRPr sz="3000" i="0" u="none" strike="noStrike" cap="none" dirty="0">
              <a:solidFill>
                <a:schemeClr val="dk1"/>
              </a:solidFill>
              <a:latin typeface="Lora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C8F00-8E1A-E9A9-12F0-405F607A64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6</a:t>
            </a:fld>
            <a:endParaRPr lang="vi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F9260BD-EB85-B21D-1FE7-EC9814C8B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1040481"/>
            <a:ext cx="8515350" cy="350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862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>
            <a:off x="628650" y="1675311"/>
            <a:ext cx="7886700" cy="1207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 fontScale="90000"/>
          </a:bodyPr>
          <a:lstStyle/>
          <a:p>
            <a:pPr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200"/>
            </a:pPr>
            <a:r>
              <a:rPr lang="en-US" sz="4800" dirty="0">
                <a:latin typeface="Lora" pitchFamily="2" charset="0"/>
              </a:rPr>
              <a:t>2. Compression Algorithms</a:t>
            </a:r>
          </a:p>
        </p:txBody>
      </p:sp>
      <p:sp>
        <p:nvSpPr>
          <p:cNvPr id="141" name="Google Shape;141;p23"/>
          <p:cNvSpPr txBox="1">
            <a:spLocks noGrp="1"/>
          </p:cNvSpPr>
          <p:nvPr>
            <p:ph type="body" idx="1"/>
          </p:nvPr>
        </p:nvSpPr>
        <p:spPr>
          <a:xfrm>
            <a:off x="1268730" y="2875868"/>
            <a:ext cx="7182938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 lnSpcReduction="20000"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 panose="020B0604020202020204" pitchFamily="34" charset="0"/>
              <a:buChar char="•"/>
            </a:pPr>
            <a:r>
              <a:rPr lang="en-US" dirty="0"/>
              <a:t>Adaptive Piecewise Constant Approximation (APCA)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 panose="020B0604020202020204" pitchFamily="34" charset="0"/>
              <a:buChar char="•"/>
            </a:pPr>
            <a:r>
              <a:rPr lang="en-US" dirty="0"/>
              <a:t>Poor Man Compression (PMC)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 panose="020B0604020202020204" pitchFamily="34" charset="0"/>
              <a:buChar char="•"/>
            </a:pPr>
            <a:r>
              <a:rPr lang="en-US" dirty="0"/>
              <a:t>Hybrid - PCA </a:t>
            </a:r>
            <a:endParaRPr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51B98C-F88F-4773-08E1-9185F30F2E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7</a:t>
            </a:fld>
            <a:endParaRPr lang="vi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>
          <a:extLst>
            <a:ext uri="{FF2B5EF4-FFF2-40B4-BE49-F238E27FC236}">
              <a16:creationId xmlns:a16="http://schemas.microsoft.com/office/drawing/2014/main" id="{4045811E-903B-CA17-D37F-28F9012DA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>
            <a:extLst>
              <a:ext uri="{FF2B5EF4-FFF2-40B4-BE49-F238E27FC236}">
                <a16:creationId xmlns:a16="http://schemas.microsoft.com/office/drawing/2014/main" id="{F21AC32E-376A-2800-91E9-32323EC74FC3}"/>
              </a:ext>
            </a:extLst>
          </p:cNvPr>
          <p:cNvSpPr txBox="1"/>
          <p:nvPr/>
        </p:nvSpPr>
        <p:spPr>
          <a:xfrm>
            <a:off x="457386" y="366003"/>
            <a:ext cx="8686614" cy="623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</a:pPr>
            <a:r>
              <a:rPr lang="en-US" sz="2400" dirty="0">
                <a:latin typeface="Lora" pitchFamily="2" charset="0"/>
              </a:rPr>
              <a:t>Adaptive Piecewise Constant Approximation (APCA)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9BB8C-4CA3-407F-B11A-BCBA204958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8</a:t>
            </a:fld>
            <a:endParaRPr lang="vi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63FF53-7B16-1157-58CA-793FB84234D5}"/>
              </a:ext>
            </a:extLst>
          </p:cNvPr>
          <p:cNvSpPr txBox="1"/>
          <p:nvPr/>
        </p:nvSpPr>
        <p:spPr>
          <a:xfrm>
            <a:off x="774804" y="1570759"/>
            <a:ext cx="671184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vi-VN" dirty="0"/>
              <a:t>Scans data in a selective order and inserts data into a window until the difference between maximum and minimum value is less than twice of maximum error rate threshold.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E48113-A099-E4CE-9312-1AF3564F3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343069"/>
              </p:ext>
            </p:extLst>
          </p:nvPr>
        </p:nvGraphicFramePr>
        <p:xfrm>
          <a:off x="1524000" y="2660858"/>
          <a:ext cx="6096000" cy="1459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22622700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692678124"/>
                    </a:ext>
                  </a:extLst>
                </a:gridCol>
              </a:tblGrid>
              <a:tr h="270260"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APCA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PCA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650715"/>
                  </a:ext>
                </a:extLst>
              </a:tr>
              <a:tr h="412563"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Varying window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Fixed – size windows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786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Fewer data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More data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984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High delay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dirty="0"/>
                        <a:t>Low delay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447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651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>
          <a:extLst>
            <a:ext uri="{FF2B5EF4-FFF2-40B4-BE49-F238E27FC236}">
              <a16:creationId xmlns:a16="http://schemas.microsoft.com/office/drawing/2014/main" id="{3D4A9B29-BFF6-D35E-E01D-488D0FA8C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>
            <a:extLst>
              <a:ext uri="{FF2B5EF4-FFF2-40B4-BE49-F238E27FC236}">
                <a16:creationId xmlns:a16="http://schemas.microsoft.com/office/drawing/2014/main" id="{67DDC220-8774-DC36-906B-4C9401637765}"/>
              </a:ext>
            </a:extLst>
          </p:cNvPr>
          <p:cNvSpPr txBox="1"/>
          <p:nvPr/>
        </p:nvSpPr>
        <p:spPr>
          <a:xfrm>
            <a:off x="365946" y="92159"/>
            <a:ext cx="8686614" cy="623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</a:pPr>
            <a:r>
              <a:rPr lang="en-US" sz="2400" dirty="0">
                <a:latin typeface="Lora" pitchFamily="2" charset="0"/>
              </a:rPr>
              <a:t>Poor Man Compression (PMC)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538F3-786E-DD67-77CB-6E5D997799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9</a:t>
            </a:fld>
            <a:endParaRPr lang="vi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5AAE28-06F5-6029-4F1A-345624259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370" y="677611"/>
            <a:ext cx="4939259" cy="399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46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763</Words>
  <Application>Microsoft Office PowerPoint</Application>
  <PresentationFormat>On-screen Show (16:9)</PresentationFormat>
  <Paragraphs>169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Cambria Math</vt:lpstr>
      <vt:lpstr>Lora</vt:lpstr>
      <vt:lpstr>Office Theme</vt:lpstr>
      <vt:lpstr>Data Compression Algorithms</vt:lpstr>
      <vt:lpstr>Table of contents</vt:lpstr>
      <vt:lpstr>1. Overview on Compression Algorithms</vt:lpstr>
      <vt:lpstr>PowerPoint Presentation</vt:lpstr>
      <vt:lpstr>PowerPoint Presentation</vt:lpstr>
      <vt:lpstr>PowerPoint Presentation</vt:lpstr>
      <vt:lpstr>2. Compression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 Results and Comparison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TỰA ĐỀ CỦA SLIDE THUYẾT TRÌNH</vt:lpstr>
      <vt:lpstr>TỰA ĐỀ CỦA SLIDE THUYẾT TRÌNH</vt:lpstr>
      <vt:lpstr>PowerPoint Presentation</vt:lpstr>
      <vt:lpstr>Tựa đề tranh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Hồng Quân Phan</cp:lastModifiedBy>
  <cp:revision>1</cp:revision>
  <dcterms:modified xsi:type="dcterms:W3CDTF">2025-03-22T05:39:50Z</dcterms:modified>
</cp:coreProperties>
</file>