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59" r:id="rId3"/>
    <p:sldId id="264" r:id="rId4"/>
    <p:sldId id="258" r:id="rId5"/>
    <p:sldId id="266" r:id="rId6"/>
    <p:sldId id="267" r:id="rId7"/>
    <p:sldId id="25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7" r:id="rId16"/>
    <p:sldId id="265" r:id="rId17"/>
    <p:sldId id="276" r:id="rId18"/>
    <p:sldId id="27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ECD9F22C-52BF-870F-4718-40B2B5543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3959F0B5-8A9E-7847-8D87-3EC4EEC58F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42BD9369-68ED-69E3-BA84-30DEC6FEFB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11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236C7688-EF07-B2DC-F836-DF114ADE4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D2914FC9-92B7-2018-3CAD-FF321D23EB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3F1D1C17-755A-1BCD-83F0-35875F68A4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4484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A35C32C9-A021-7F46-AB23-B5EB1BA9A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CE4A1CC5-F383-B9F0-248B-792AD809CC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9931D16D-98FB-7A21-5C3D-10F1FA4B8F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136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A720BAA3-FC14-1861-D7E4-C5810B56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DCB7B905-DC65-C9F3-39A4-BB204CDDC8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387EA292-5B69-50D3-C6EB-936A2776B8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5384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5A6D1CDA-8197-5FCC-B749-A2B2B1596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:notes">
            <a:extLst>
              <a:ext uri="{FF2B5EF4-FFF2-40B4-BE49-F238E27FC236}">
                <a16:creationId xmlns:a16="http://schemas.microsoft.com/office/drawing/2014/main" id="{E3BEBEAB-C11C-6C2C-E183-7D353ECE2F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33:notes">
            <a:extLst>
              <a:ext uri="{FF2B5EF4-FFF2-40B4-BE49-F238E27FC236}">
                <a16:creationId xmlns:a16="http://schemas.microsoft.com/office/drawing/2014/main" id="{10C7A67D-C254-CBAC-C481-5F1FA5E48B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8007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7E2C86D3-0A23-627A-A585-A3DD9B3D4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94A4105F-693D-3339-8962-9DF2934B36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CCAD3B4A-29DD-E523-7933-67987F7965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5403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1593F6EC-9A40-558F-27B6-08770D76C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4E5EFBFB-C413-1542-1DAA-1475D2595F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5814EF5A-C7C9-D544-01D3-CC63A8306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977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905C6A2C-F865-12F9-1B87-69EF5B494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B8AC2C4F-9E62-1E47-5718-87EC2FC09C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98904F7C-DD32-B8A8-9386-5D69CCF6C4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1043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08F2BDE0-4DE2-10E4-11E6-E1630417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E8EF0DED-3758-FF6D-FBD9-B1B0AE9254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8472614C-CABE-A094-507E-BB6B038EB6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4360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42ABE364-EF2E-561B-612F-E739B61F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:notes">
            <a:extLst>
              <a:ext uri="{FF2B5EF4-FFF2-40B4-BE49-F238E27FC236}">
                <a16:creationId xmlns:a16="http://schemas.microsoft.com/office/drawing/2014/main" id="{27F745C7-9CF0-BB9F-3C3F-B8306A2D0C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33:notes">
            <a:extLst>
              <a:ext uri="{FF2B5EF4-FFF2-40B4-BE49-F238E27FC236}">
                <a16:creationId xmlns:a16="http://schemas.microsoft.com/office/drawing/2014/main" id="{5301D97E-2A1B-B661-8F10-628533A1F1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0718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7972EC04-F41B-9B8F-1CCE-2AED09784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B0171019-309A-308A-53D2-CA6E60C425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DF9F65C9-05F9-CE8B-D86D-8EEB1DE627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511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73741FEE-2508-B27E-967D-432F2599F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FAA090BC-847D-8462-86EF-8B5789402E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02B34FE5-F284-FC10-274A-7232250A4F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0504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3675C94A-C10C-50BA-7570-BE28D05B9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D2D98CCA-95E5-25BD-ADBE-A642BE1F2E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21887AA6-1E91-05A1-D684-C89F7B0431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08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AE09CA6F-5B8E-290E-B015-BBFC4124A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6E289214-B619-B674-B9B6-88C0802FA3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9715BBB3-4DE0-BDFC-8978-F331005785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952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3000" y="1538243"/>
            <a:ext cx="6858000" cy="109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2903434" y="4492952"/>
            <a:ext cx="319826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ĐẠI HỌC QUỐC GIA THÀNH PHỐ HỒ CHÍ MINH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" sz="1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TRƯỜNG ĐẠI HỌC BÁCH KHOA</a:t>
            </a:r>
            <a:endParaRPr sz="1200" b="1" i="0" u="none" strike="noStrike" cap="non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887391" y="0"/>
            <a:ext cx="525660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  <a:defRPr sz="2400"/>
            </a:lvl1pPr>
            <a:lvl2pPr marL="914400" lvl="1" indent="-431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2100"/>
            </a:lvl2pPr>
            <a:lvl3pPr marL="1371600" lvl="2" indent="-400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  <a:defRPr sz="1800"/>
            </a:lvl3pPr>
            <a:lvl4pPr marL="1828800" lvl="3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Char char="•"/>
              <a:defRPr sz="1500"/>
            </a:lvl4pPr>
            <a:lvl5pPr marL="2286000" lvl="4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91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cxnSp>
        <p:nvCxnSpPr>
          <p:cNvPr id="87" name="Google Shape;87;p15"/>
          <p:cNvCxnSpPr/>
          <p:nvPr/>
        </p:nvCxnSpPr>
        <p:spPr>
          <a:xfrm>
            <a:off x="628650" y="1410867"/>
            <a:ext cx="2950369" cy="0"/>
          </a:xfrm>
          <a:prstGeom prst="straightConnector1">
            <a:avLst/>
          </a:prstGeom>
          <a:noFill/>
          <a:ln w="9525" cap="flat" cmpd="sng">
            <a:solidFill>
              <a:srgbClr val="637D9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28650" y="1811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 rot="5400000">
            <a:off x="2940248" y="-972076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>
            <a:spLocks noGrp="1"/>
          </p:cNvSpPr>
          <p:nvPr>
            <p:ph type="pic" idx="2"/>
          </p:nvPr>
        </p:nvSpPr>
        <p:spPr>
          <a:xfrm>
            <a:off x="1204230" y="1143951"/>
            <a:ext cx="2058293" cy="2058292"/>
          </a:xfrm>
          <a:prstGeom prst="ellipse">
            <a:avLst/>
          </a:prstGeom>
          <a:solidFill>
            <a:srgbClr val="50637E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1381550" y="3650224"/>
            <a:ext cx="1786951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>
            <a:spLocks noGrp="1"/>
          </p:cNvSpPr>
          <p:nvPr>
            <p:ph type="pic" idx="3"/>
          </p:nvPr>
        </p:nvSpPr>
        <p:spPr>
          <a:xfrm>
            <a:off x="3650034" y="1143951"/>
            <a:ext cx="2058292" cy="2058292"/>
          </a:xfrm>
          <a:prstGeom prst="ellipse">
            <a:avLst/>
          </a:prstGeom>
          <a:solidFill>
            <a:srgbClr val="50637E"/>
          </a:solidFill>
          <a:ln w="762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"/>
          <p:cNvSpPr txBox="1">
            <a:spLocks noGrp="1"/>
          </p:cNvSpPr>
          <p:nvPr>
            <p:ph type="body" idx="4"/>
          </p:nvPr>
        </p:nvSpPr>
        <p:spPr>
          <a:xfrm>
            <a:off x="3785705" y="3650224"/>
            <a:ext cx="1786951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>
            <a:spLocks noGrp="1"/>
          </p:cNvSpPr>
          <p:nvPr>
            <p:ph type="pic" idx="5"/>
          </p:nvPr>
        </p:nvSpPr>
        <p:spPr>
          <a:xfrm>
            <a:off x="6054190" y="1143951"/>
            <a:ext cx="2058293" cy="2058292"/>
          </a:xfrm>
          <a:prstGeom prst="ellipse">
            <a:avLst/>
          </a:prstGeom>
          <a:solidFill>
            <a:srgbClr val="50637E"/>
          </a:solidFill>
          <a:ln w="762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8"/>
          <p:cNvSpPr txBox="1">
            <a:spLocks noGrp="1"/>
          </p:cNvSpPr>
          <p:nvPr>
            <p:ph type="body" idx="6"/>
          </p:nvPr>
        </p:nvSpPr>
        <p:spPr>
          <a:xfrm>
            <a:off x="6189862" y="3650226"/>
            <a:ext cx="1786951" cy="83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9"/>
          <p:cNvCxnSpPr/>
          <p:nvPr/>
        </p:nvCxnSpPr>
        <p:spPr>
          <a:xfrm>
            <a:off x="1321594" y="681171"/>
            <a:ext cx="3128963" cy="0"/>
          </a:xfrm>
          <a:prstGeom prst="straightConnector1">
            <a:avLst/>
          </a:prstGeom>
          <a:noFill/>
          <a:ln w="9525" cap="flat" cmpd="sng">
            <a:solidFill>
              <a:srgbClr val="F6F9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78619" y="100013"/>
            <a:ext cx="5279231" cy="58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600"/>
              <a:buNone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2"/>
          </p:nvPr>
        </p:nvSpPr>
        <p:spPr>
          <a:xfrm>
            <a:off x="1321594" y="778669"/>
            <a:ext cx="3186113" cy="58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i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>
            <a:spLocks noGrp="1"/>
          </p:cNvSpPr>
          <p:nvPr>
            <p:ph type="chart" idx="3"/>
          </p:nvPr>
        </p:nvSpPr>
        <p:spPr>
          <a:xfrm>
            <a:off x="150019" y="1233755"/>
            <a:ext cx="5336381" cy="3216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5B5"/>
              </a:buClr>
              <a:buSzPts val="27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C2E5"/>
              </a:buClr>
              <a:buSzPts val="2300"/>
              <a:buFont typeface="Calibri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BD6EE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4"/>
          </p:nvPr>
        </p:nvSpPr>
        <p:spPr>
          <a:xfrm>
            <a:off x="5751910" y="1233754"/>
            <a:ext cx="2949178" cy="375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0"/>
          <p:cNvCxnSpPr/>
          <p:nvPr/>
        </p:nvCxnSpPr>
        <p:spPr>
          <a:xfrm>
            <a:off x="1321594" y="681171"/>
            <a:ext cx="3128963" cy="0"/>
          </a:xfrm>
          <a:prstGeom prst="straightConnector1">
            <a:avLst/>
          </a:prstGeom>
          <a:noFill/>
          <a:ln w="9525" cap="flat" cmpd="sng">
            <a:solidFill>
              <a:srgbClr val="F6F9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78619" y="100013"/>
            <a:ext cx="5279231" cy="58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600"/>
              <a:buNone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1321594" y="778669"/>
            <a:ext cx="3186113" cy="58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i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>
            <a:spLocks noGrp="1"/>
          </p:cNvSpPr>
          <p:nvPr>
            <p:ph type="chart" idx="3"/>
          </p:nvPr>
        </p:nvSpPr>
        <p:spPr>
          <a:xfrm>
            <a:off x="150019" y="1233755"/>
            <a:ext cx="5336381" cy="3216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5B5"/>
              </a:buClr>
              <a:buSzPts val="27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C2E5"/>
              </a:buClr>
              <a:buSzPts val="2300"/>
              <a:buFont typeface="Calibri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BD6EE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4"/>
          </p:nvPr>
        </p:nvSpPr>
        <p:spPr>
          <a:xfrm>
            <a:off x="5751910" y="1233754"/>
            <a:ext cx="2949178" cy="375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>
            <a:spLocks noGrp="1"/>
          </p:cNvSpPr>
          <p:nvPr>
            <p:ph type="pic" idx="2"/>
          </p:nvPr>
        </p:nvSpPr>
        <p:spPr>
          <a:xfrm flipH="1">
            <a:off x="569046" y="872835"/>
            <a:ext cx="1817896" cy="2456411"/>
          </a:xfrm>
          <a:prstGeom prst="rect">
            <a:avLst/>
          </a:prstGeom>
          <a:solidFill>
            <a:srgbClr val="1F3864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</p:sp>
      <p:sp>
        <p:nvSpPr>
          <p:cNvPr id="121" name="Google Shape;121;p21"/>
          <p:cNvSpPr>
            <a:spLocks noGrp="1"/>
          </p:cNvSpPr>
          <p:nvPr>
            <p:ph type="pic" idx="3"/>
          </p:nvPr>
        </p:nvSpPr>
        <p:spPr>
          <a:xfrm flipH="1">
            <a:off x="2673352" y="872835"/>
            <a:ext cx="1817896" cy="2456411"/>
          </a:xfrm>
          <a:prstGeom prst="rect">
            <a:avLst/>
          </a:prstGeom>
          <a:solidFill>
            <a:srgbClr val="1F3864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</p:sp>
      <p:sp>
        <p:nvSpPr>
          <p:cNvPr id="122" name="Google Shape;122;p21"/>
          <p:cNvSpPr>
            <a:spLocks noGrp="1"/>
          </p:cNvSpPr>
          <p:nvPr>
            <p:ph type="pic" idx="4"/>
          </p:nvPr>
        </p:nvSpPr>
        <p:spPr>
          <a:xfrm flipH="1">
            <a:off x="4802150" y="872834"/>
            <a:ext cx="1817896" cy="2456411"/>
          </a:xfrm>
          <a:prstGeom prst="rect">
            <a:avLst/>
          </a:prstGeom>
          <a:solidFill>
            <a:srgbClr val="1F3864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</p:sp>
      <p:sp>
        <p:nvSpPr>
          <p:cNvPr id="123" name="Google Shape;123;p21"/>
          <p:cNvSpPr>
            <a:spLocks noGrp="1"/>
          </p:cNvSpPr>
          <p:nvPr>
            <p:ph type="pic" idx="5"/>
          </p:nvPr>
        </p:nvSpPr>
        <p:spPr>
          <a:xfrm flipH="1">
            <a:off x="6828076" y="872833"/>
            <a:ext cx="1817896" cy="2456411"/>
          </a:xfrm>
          <a:prstGeom prst="rect">
            <a:avLst/>
          </a:prstGeom>
          <a:solidFill>
            <a:srgbClr val="1F3864"/>
          </a:solidFill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569046" y="3468977"/>
            <a:ext cx="1717036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6"/>
          </p:nvPr>
        </p:nvSpPr>
        <p:spPr>
          <a:xfrm>
            <a:off x="2723781" y="3468977"/>
            <a:ext cx="1717036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7"/>
          </p:nvPr>
        </p:nvSpPr>
        <p:spPr>
          <a:xfrm>
            <a:off x="4852580" y="3468977"/>
            <a:ext cx="1717036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8"/>
          </p:nvPr>
        </p:nvSpPr>
        <p:spPr>
          <a:xfrm>
            <a:off x="6928936" y="3468977"/>
            <a:ext cx="1717036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8650" y="1675311"/>
            <a:ext cx="7886700" cy="12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28650" y="302571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1811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39522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ctrTitle"/>
          </p:nvPr>
        </p:nvSpPr>
        <p:spPr>
          <a:xfrm>
            <a:off x="1143000" y="1538243"/>
            <a:ext cx="6858000" cy="109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9"/>
          <p:cNvSpPr txBox="1"/>
          <p:nvPr/>
        </p:nvSpPr>
        <p:spPr>
          <a:xfrm>
            <a:off x="2903434" y="4492952"/>
            <a:ext cx="319826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NATIONAL UNIVERSITY OF HO CHI MINH CITY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" sz="1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UNIVERSITY OF TECHNOLOGY</a:t>
            </a:r>
            <a:endParaRPr sz="1200" b="1" i="0" u="none" strike="noStrike" cap="non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"/>
            <a:ext cx="9144230" cy="514337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 txBox="1">
            <a:spLocks noGrp="1"/>
          </p:cNvSpPr>
          <p:nvPr>
            <p:ph type="ctrTitle"/>
          </p:nvPr>
        </p:nvSpPr>
        <p:spPr>
          <a:xfrm>
            <a:off x="1143000" y="1538243"/>
            <a:ext cx="6858000" cy="109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0"/>
          <p:cNvSpPr txBox="1"/>
          <p:nvPr/>
        </p:nvSpPr>
        <p:spPr>
          <a:xfrm>
            <a:off x="2903434" y="4492952"/>
            <a:ext cx="319826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ĐẠI HỌC QUỐC GIA THÀNH PHỐ HỒ CHÍ MINH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TRƯỜNG ĐẠI HỌC BÁCH KHOA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628650" y="1675311"/>
            <a:ext cx="7886700" cy="12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28650" y="302571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>
                <a:solidFill>
                  <a:srgbClr val="FFC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"/>
            <a:ext cx="9144230" cy="514337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43000" y="1538243"/>
            <a:ext cx="6858000" cy="109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" name="Google Shape;72;p12"/>
          <p:cNvSpPr txBox="1"/>
          <p:nvPr/>
        </p:nvSpPr>
        <p:spPr>
          <a:xfrm>
            <a:off x="2903434" y="4492952"/>
            <a:ext cx="319826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NATIONAL UNIVERSITY OF HO CHI MINH CITY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TECHNOLOGY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628650" y="1811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1811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39522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5B5"/>
              </a:buClr>
              <a:buSzPts val="27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C2E5"/>
              </a:buClr>
              <a:buSzPts val="2300"/>
              <a:buFont typeface="Calibri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BD6EE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89" y="0"/>
            <a:ext cx="9142021" cy="5143500"/>
          </a:xfrm>
          <a:prstGeom prst="rect">
            <a:avLst/>
          </a:prstGeom>
          <a:gradFill>
            <a:gsLst>
              <a:gs pos="0">
                <a:srgbClr val="F6F9FC">
                  <a:alpha val="0"/>
                </a:srgbClr>
              </a:gs>
              <a:gs pos="38000">
                <a:srgbClr val="FFFFFF">
                  <a:alpha val="14509"/>
                </a:srgbClr>
              </a:gs>
              <a:gs pos="84000">
                <a:srgbClr val="E7E6E6">
                  <a:alpha val="29411"/>
                </a:srgbClr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ctrTitle"/>
          </p:nvPr>
        </p:nvSpPr>
        <p:spPr>
          <a:xfrm>
            <a:off x="1143000" y="1538243"/>
            <a:ext cx="68580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500"/>
              <a:buFont typeface="Calibri"/>
              <a:buNone/>
            </a:pPr>
            <a:r>
              <a:rPr lang="en-US" dirty="0"/>
              <a:t>Data Compression Algorithms</a:t>
            </a:r>
            <a:endParaRPr dirty="0"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1186315" y="159723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Literature Review on</a:t>
            </a:r>
            <a:endParaRPr dirty="0"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3448" y="166398"/>
            <a:ext cx="760916" cy="69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4562" y="275912"/>
            <a:ext cx="1430753" cy="5078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3;p22">
            <a:extLst>
              <a:ext uri="{FF2B5EF4-FFF2-40B4-BE49-F238E27FC236}">
                <a16:creationId xmlns:a16="http://schemas.microsoft.com/office/drawing/2014/main" id="{5F391A5B-5E5E-9D80-E385-C63CF266BDC9}"/>
              </a:ext>
            </a:extLst>
          </p:cNvPr>
          <p:cNvSpPr txBox="1">
            <a:spLocks/>
          </p:cNvSpPr>
          <p:nvPr/>
        </p:nvSpPr>
        <p:spPr>
          <a:xfrm>
            <a:off x="2649512" y="30038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5B5"/>
              </a:buClr>
              <a:buSzPts val="23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C2E5"/>
              </a:buClr>
              <a:buSzPts val="2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BD6EE"/>
              </a:buClr>
              <a:buSzPts val="18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en-US" dirty="0" err="1"/>
              <a:t>Trần</a:t>
            </a:r>
            <a:r>
              <a:rPr lang="en-US" dirty="0"/>
              <a:t> Tuấn Kiệt 		 </a:t>
            </a:r>
          </a:p>
          <a:p>
            <a:pPr marL="0" indent="0" algn="just">
              <a:spcBef>
                <a:spcPts val="0"/>
              </a:spcBef>
            </a:pPr>
            <a:r>
              <a:rPr lang="en-US" dirty="0"/>
              <a:t>Phạm Duy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Phước</a:t>
            </a:r>
            <a:r>
              <a:rPr lang="en-US" dirty="0"/>
              <a:t> 	 2252662</a:t>
            </a:r>
          </a:p>
          <a:p>
            <a:pPr marL="0" indent="0" algn="just">
              <a:spcBef>
                <a:spcPts val="0"/>
              </a:spcBef>
            </a:pPr>
            <a:r>
              <a:rPr lang="en-US" dirty="0"/>
              <a:t>Phan Hồng Quân		 2252685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B234805F-9549-D308-EEA9-1B73441A7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7F2CB278-3C63-A955-E75B-42575E9807F5}"/>
              </a:ext>
            </a:extLst>
          </p:cNvPr>
          <p:cNvSpPr txBox="1"/>
          <p:nvPr/>
        </p:nvSpPr>
        <p:spPr>
          <a:xfrm>
            <a:off x="457386" y="366003"/>
            <a:ext cx="868661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Poor Man Compression (PMC)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13155-956E-9801-9355-19C8C2733F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10</a:t>
            </a:fld>
            <a:endParaRPr lang="vi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6930D6A-8672-DCF6-A423-F9A1F491C4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4533156"/>
                  </p:ext>
                </p:extLst>
              </p:nvPr>
            </p:nvGraphicFramePr>
            <p:xfrm>
              <a:off x="618744" y="1421707"/>
              <a:ext cx="7468674" cy="27850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38072">
                      <a:extLst>
                        <a:ext uri="{9D8B030D-6E8A-4147-A177-3AD203B41FA5}">
                          <a16:colId xmlns:a16="http://schemas.microsoft.com/office/drawing/2014/main" val="2943210657"/>
                        </a:ext>
                      </a:extLst>
                    </a:gridCol>
                    <a:gridCol w="2987040">
                      <a:extLst>
                        <a:ext uri="{9D8B030D-6E8A-4147-A177-3AD203B41FA5}">
                          <a16:colId xmlns:a16="http://schemas.microsoft.com/office/drawing/2014/main" val="3925289383"/>
                        </a:ext>
                      </a:extLst>
                    </a:gridCol>
                    <a:gridCol w="3143562">
                      <a:extLst>
                        <a:ext uri="{9D8B030D-6E8A-4147-A177-3AD203B41FA5}">
                          <a16:colId xmlns:a16="http://schemas.microsoft.com/office/drawing/2014/main" val="3142662044"/>
                        </a:ext>
                      </a:extLst>
                    </a:gridCol>
                  </a:tblGrid>
                  <a:tr h="1806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 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PMC-MR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PMC-Mean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4021111369"/>
                      </a:ext>
                    </a:extLst>
                  </a:tr>
                  <a:tr h="4666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Description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Compressed until the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100" b="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100" b="0" i="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sz="1100" b="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1100" b="0" i="1" u="none" strike="noStrike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100" b="0" i="0" u="none" strike="noStrike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US" sz="1100" b="0" i="1" u="none" strike="noStrike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&gt;2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en-US" sz="11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Compressed until the mean of observed points is far from max (or min)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1368074789"/>
                      </a:ext>
                    </a:extLst>
                  </a:tr>
                  <a:tr h="1806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Space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O(1)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O(1)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1173164929"/>
                      </a:ext>
                    </a:extLst>
                  </a:tr>
                  <a:tr h="1806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Computation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O(1)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O(1)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1069775540"/>
                      </a:ext>
                    </a:extLst>
                  </a:tr>
                  <a:tr h="653063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Disadvantages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Anomalous data points at each stage are not detected as they are converted into common values.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 dirty="0">
                              <a:effectLst/>
                            </a:rPr>
                            <a:t>Create more segments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than PMC - MR</a:t>
                          </a:r>
                          <a:endParaRPr lang="vi-V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1834050666"/>
                      </a:ext>
                    </a:extLst>
                  </a:tr>
                  <a:tr h="1123417">
                    <a:tc vMerge="1"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Data points with excessively large deviations </a:t>
                          </a:r>
                        </a:p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→ Error close to the threshold.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vi-V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36447216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6930D6A-8672-DCF6-A423-F9A1F491C4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4533156"/>
                  </p:ext>
                </p:extLst>
              </p:nvPr>
            </p:nvGraphicFramePr>
            <p:xfrm>
              <a:off x="618744" y="1421707"/>
              <a:ext cx="7468674" cy="27850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38072">
                      <a:extLst>
                        <a:ext uri="{9D8B030D-6E8A-4147-A177-3AD203B41FA5}">
                          <a16:colId xmlns:a16="http://schemas.microsoft.com/office/drawing/2014/main" val="2943210657"/>
                        </a:ext>
                      </a:extLst>
                    </a:gridCol>
                    <a:gridCol w="2987040">
                      <a:extLst>
                        <a:ext uri="{9D8B030D-6E8A-4147-A177-3AD203B41FA5}">
                          <a16:colId xmlns:a16="http://schemas.microsoft.com/office/drawing/2014/main" val="3925289383"/>
                        </a:ext>
                      </a:extLst>
                    </a:gridCol>
                    <a:gridCol w="3143562">
                      <a:extLst>
                        <a:ext uri="{9D8B030D-6E8A-4147-A177-3AD203B41FA5}">
                          <a16:colId xmlns:a16="http://schemas.microsoft.com/office/drawing/2014/main" val="3142662044"/>
                        </a:ext>
                      </a:extLst>
                    </a:gridCol>
                  </a:tblGrid>
                  <a:tr h="1806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 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PMC-MR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PMC-Mean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4021111369"/>
                      </a:ext>
                    </a:extLst>
                  </a:tr>
                  <a:tr h="4666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Description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7608" marR="7608" marT="7608" marB="0" anchor="ctr">
                        <a:blipFill>
                          <a:blip r:embed="rId3"/>
                          <a:stretch>
                            <a:fillRect l="-45102" t="-47368" r="-105714" b="-46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Compressed until the mean of observed points is far from max (or min)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1368074789"/>
                      </a:ext>
                    </a:extLst>
                  </a:tr>
                  <a:tr h="1806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Space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O(1)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O(1)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1173164929"/>
                      </a:ext>
                    </a:extLst>
                  </a:tr>
                  <a:tr h="1806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Computation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O(1)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O(1)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1069775540"/>
                      </a:ext>
                    </a:extLst>
                  </a:tr>
                  <a:tr h="653063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Disadvantages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Anomalous data points at each stage are not detected as they are converted into common values.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 dirty="0">
                              <a:effectLst/>
                            </a:rPr>
                            <a:t>Create more segments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than PMC - MR</a:t>
                          </a:r>
                          <a:endParaRPr lang="vi-V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1834050666"/>
                      </a:ext>
                    </a:extLst>
                  </a:tr>
                  <a:tr h="1123417">
                    <a:tc vMerge="1"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Data points with excessively large deviations </a:t>
                          </a:r>
                        </a:p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→ Error close to the threshold.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vi-V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3644721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141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74D4ECCD-74CA-33F5-5097-376938F01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0F51C0D2-125B-7B69-9F93-CC3E7CAE4312}"/>
              </a:ext>
            </a:extLst>
          </p:cNvPr>
          <p:cNvSpPr txBox="1"/>
          <p:nvPr/>
        </p:nvSpPr>
        <p:spPr>
          <a:xfrm>
            <a:off x="457386" y="366003"/>
            <a:ext cx="8686614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Hybrid – PCA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(Principle)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7F64-5C9E-7230-07E2-4DF70E6095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11</a:t>
            </a:fld>
            <a:endParaRPr lang="vi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9A07E-1FE7-253D-2290-1F3B11734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10" y="371337"/>
            <a:ext cx="2948365" cy="38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9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A345C4C7-62E1-3AAC-D9FE-A94AFD6DD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CC76B2AC-B29A-7EBF-5785-79746C406DFF}"/>
              </a:ext>
            </a:extLst>
          </p:cNvPr>
          <p:cNvSpPr txBox="1"/>
          <p:nvPr/>
        </p:nvSpPr>
        <p:spPr>
          <a:xfrm>
            <a:off x="457386" y="366003"/>
            <a:ext cx="8686614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Hybrid – PCA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(Merge phase)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E2A1F-088D-3A4B-1649-CD02869F7A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12</a:t>
            </a:fld>
            <a:endParaRPr lang="v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45574-D649-D1B9-5872-245237F5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44" y="268224"/>
            <a:ext cx="3101912" cy="39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6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6F86B695-12FA-809E-8057-11DFE854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B6D058EF-EA81-FA7D-6726-8E23D13C6535}"/>
              </a:ext>
            </a:extLst>
          </p:cNvPr>
          <p:cNvSpPr txBox="1"/>
          <p:nvPr/>
        </p:nvSpPr>
        <p:spPr>
          <a:xfrm>
            <a:off x="457386" y="366003"/>
            <a:ext cx="8686614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Hybrid – PCA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(Split phase)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AD96-8546-E9C0-B23A-79B52FA1CD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13</a:t>
            </a:fld>
            <a:endParaRPr lang="vi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891E5-0DDC-E9E6-2D89-89E4F321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940" y="140208"/>
            <a:ext cx="2534322" cy="43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5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00D23DDF-2881-BB1C-5904-B87030469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>
            <a:extLst>
              <a:ext uri="{FF2B5EF4-FFF2-40B4-BE49-F238E27FC236}">
                <a16:creationId xmlns:a16="http://schemas.microsoft.com/office/drawing/2014/main" id="{22DA9998-9642-5C7F-AAE9-62D3066735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1279922"/>
            <a:ext cx="7886700" cy="12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r>
              <a:rPr lang="en-US" sz="3000" dirty="0"/>
              <a:t>3</a:t>
            </a:r>
            <a:r>
              <a:rPr lang="vi" sz="3000" dirty="0"/>
              <a:t>. </a:t>
            </a:r>
            <a:r>
              <a:rPr lang="en-US" sz="3000" dirty="0">
                <a:latin typeface="Lora" pitchFamily="2" charset="0"/>
              </a:rPr>
              <a:t>Results and Comparison</a:t>
            </a:r>
            <a:endParaRPr sz="3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C82A1-8AA3-27F7-3620-B1ABD7A287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14</a:t>
            </a:fld>
            <a:endParaRPr lang="vi"/>
          </a:p>
        </p:txBody>
      </p:sp>
      <p:sp>
        <p:nvSpPr>
          <p:cNvPr id="2" name="Google Shape;141;p23">
            <a:extLst>
              <a:ext uri="{FF2B5EF4-FFF2-40B4-BE49-F238E27FC236}">
                <a16:creationId xmlns:a16="http://schemas.microsoft.com/office/drawing/2014/main" id="{D0C59913-4FFF-66AC-2C5D-0539DDF348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8730" y="2875868"/>
            <a:ext cx="7182938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8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302438C0-22DB-9124-2E9A-D1C830FE7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72FB8941-B652-CECE-799A-809583EB3573}"/>
              </a:ext>
            </a:extLst>
          </p:cNvPr>
          <p:cNvSpPr txBox="1"/>
          <p:nvPr/>
        </p:nvSpPr>
        <p:spPr>
          <a:xfrm>
            <a:off x="457386" y="366003"/>
            <a:ext cx="868661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Metrics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A13AC-A514-C62C-15AC-B61CA46B0A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15</a:t>
            </a:fld>
            <a:endParaRPr lang="vi"/>
          </a:p>
        </p:txBody>
      </p:sp>
      <p:sp>
        <p:nvSpPr>
          <p:cNvPr id="2" name="Google Shape;141;p23">
            <a:extLst>
              <a:ext uri="{FF2B5EF4-FFF2-40B4-BE49-F238E27FC236}">
                <a16:creationId xmlns:a16="http://schemas.microsoft.com/office/drawing/2014/main" id="{19D3B308-2412-5D98-9FAA-293D4FAB057F}"/>
              </a:ext>
            </a:extLst>
          </p:cNvPr>
          <p:cNvSpPr txBox="1">
            <a:spLocks/>
          </p:cNvSpPr>
          <p:nvPr/>
        </p:nvSpPr>
        <p:spPr>
          <a:xfrm>
            <a:off x="1411592" y="1678956"/>
            <a:ext cx="7182938" cy="194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algn="just" rtl="0" fontAlgn="ctr"/>
            <a:endParaRPr lang="vi-VN" sz="28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Google Shape;148;p24">
            <a:extLst>
              <a:ext uri="{FF2B5EF4-FFF2-40B4-BE49-F238E27FC236}">
                <a16:creationId xmlns:a16="http://schemas.microsoft.com/office/drawing/2014/main" id="{6C7171A7-A108-5F0E-EB64-64EAA3B5C52D}"/>
              </a:ext>
            </a:extLst>
          </p:cNvPr>
          <p:cNvSpPr txBox="1"/>
          <p:nvPr/>
        </p:nvSpPr>
        <p:spPr>
          <a:xfrm>
            <a:off x="1411592" y="1551540"/>
            <a:ext cx="8686614" cy="228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sz="2400" dirty="0">
                <a:latin typeface="Lora" pitchFamily="2" charset="0"/>
              </a:rPr>
              <a:t>Compressed Data Points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sz="2400" dirty="0">
                <a:latin typeface="Lora" pitchFamily="2" charset="0"/>
              </a:rPr>
              <a:t>Compression Ratio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sz="2400" dirty="0">
                <a:latin typeface="Lora" pitchFamily="2" charset="0"/>
              </a:rPr>
              <a:t>RMSE of Compression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sz="2400" dirty="0">
                <a:latin typeface="Lor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925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7F850EDE-9A29-D090-A94F-EE8383750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A8B86-CE71-453E-C162-62418D74E8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16</a:t>
            </a:fld>
            <a:endParaRPr lang="vi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8678D7-8119-A979-948B-202E37EC0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02334"/>
              </p:ext>
            </p:extLst>
          </p:nvPr>
        </p:nvGraphicFramePr>
        <p:xfrm>
          <a:off x="268223" y="1699784"/>
          <a:ext cx="8607554" cy="1595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2745">
                  <a:extLst>
                    <a:ext uri="{9D8B030D-6E8A-4147-A177-3AD203B41FA5}">
                      <a16:colId xmlns:a16="http://schemas.microsoft.com/office/drawing/2014/main" val="226002509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1854015556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3513472390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465324243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697298074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1839536503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3525553260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4085292836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1757947880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2685507726"/>
                    </a:ext>
                  </a:extLst>
                </a:gridCol>
              </a:tblGrid>
              <a:tr h="319101">
                <a:tc rowSpan="2">
                  <a:txBody>
                    <a:bodyPr/>
                    <a:lstStyle/>
                    <a:p>
                      <a:pPr algn="ctr" fontAlgn="ctr"/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PCA</a:t>
                      </a:r>
                      <a:endParaRPr lang="vi-VN" sz="11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APCA</a:t>
                      </a:r>
                      <a:endParaRPr lang="vi-VN" sz="11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Hybrid</a:t>
                      </a:r>
                      <a:endParaRPr lang="vi-VN" sz="11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7601"/>
                  </a:ext>
                </a:extLst>
              </a:tr>
              <a:tr h="319101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1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2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3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1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2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3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1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2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3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95947"/>
                  </a:ext>
                </a:extLst>
              </a:tr>
              <a:tr h="319101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Compressed Data Points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4765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4453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12519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1606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1387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4911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2332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2244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6712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637803"/>
                  </a:ext>
                </a:extLst>
              </a:tr>
              <a:tr h="319101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Compression Ratio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2,27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2,41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1,71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6,67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7,74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4,35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4,55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4,78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3,18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366104"/>
                  </a:ext>
                </a:extLst>
              </a:tr>
              <a:tr h="319101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RMSE of compression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0,21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0,2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0,3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0,28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0,31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0,46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0,21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0,29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0,41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6350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ED1119-4E2A-3ED4-74C0-4C68107129EF}"/>
              </a:ext>
            </a:extLst>
          </p:cNvPr>
          <p:cNvSpPr txBox="1"/>
          <p:nvPr/>
        </p:nvSpPr>
        <p:spPr>
          <a:xfrm>
            <a:off x="2282952" y="3448574"/>
            <a:ext cx="4578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dirty="0"/>
              <a:t>Table 1: Statistics from reference [x]</a:t>
            </a:r>
          </a:p>
        </p:txBody>
      </p:sp>
      <p:sp>
        <p:nvSpPr>
          <p:cNvPr id="11" name="Google Shape;148;p24">
            <a:extLst>
              <a:ext uri="{FF2B5EF4-FFF2-40B4-BE49-F238E27FC236}">
                <a16:creationId xmlns:a16="http://schemas.microsoft.com/office/drawing/2014/main" id="{5DEDB341-20B7-B59E-4B84-6FB7B61B4A33}"/>
              </a:ext>
            </a:extLst>
          </p:cNvPr>
          <p:cNvSpPr txBox="1"/>
          <p:nvPr/>
        </p:nvSpPr>
        <p:spPr>
          <a:xfrm>
            <a:off x="457386" y="366003"/>
            <a:ext cx="868661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32854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60AB5C2D-A7C0-7044-839A-BE455AB5D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4E88F-213C-A7B3-4FC3-7F70149947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17</a:t>
            </a:fld>
            <a:endParaRPr lang="vi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D664F8-5052-E59F-55B4-DB8EC55FF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03" y="1296117"/>
            <a:ext cx="8643394" cy="2324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4F32B5-DBB4-4398-453A-CCCA364B7DBB}"/>
              </a:ext>
            </a:extLst>
          </p:cNvPr>
          <p:cNvSpPr txBox="1"/>
          <p:nvPr/>
        </p:nvSpPr>
        <p:spPr>
          <a:xfrm>
            <a:off x="2282253" y="3690687"/>
            <a:ext cx="4579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dirty="0"/>
              <a:t>Table 2: Statistics from reference [x]</a:t>
            </a:r>
          </a:p>
        </p:txBody>
      </p:sp>
      <p:sp>
        <p:nvSpPr>
          <p:cNvPr id="13" name="Google Shape;148;p24">
            <a:extLst>
              <a:ext uri="{FF2B5EF4-FFF2-40B4-BE49-F238E27FC236}">
                <a16:creationId xmlns:a16="http://schemas.microsoft.com/office/drawing/2014/main" id="{0683FD99-EE7F-7748-3610-12940971D38D}"/>
              </a:ext>
            </a:extLst>
          </p:cNvPr>
          <p:cNvSpPr txBox="1"/>
          <p:nvPr/>
        </p:nvSpPr>
        <p:spPr>
          <a:xfrm>
            <a:off x="457386" y="366003"/>
            <a:ext cx="868661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5530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F96E3F14-AC80-268B-222D-112B3A8D2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58AF8-94B5-9F75-9AA7-107654F693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18</a:t>
            </a:fld>
            <a:endParaRPr lang="vi"/>
          </a:p>
        </p:txBody>
      </p:sp>
      <p:sp>
        <p:nvSpPr>
          <p:cNvPr id="13" name="Google Shape;148;p24">
            <a:extLst>
              <a:ext uri="{FF2B5EF4-FFF2-40B4-BE49-F238E27FC236}">
                <a16:creationId xmlns:a16="http://schemas.microsoft.com/office/drawing/2014/main" id="{8421AC5E-E99A-7349-38FA-F615FB8007D5}"/>
              </a:ext>
            </a:extLst>
          </p:cNvPr>
          <p:cNvSpPr txBox="1"/>
          <p:nvPr/>
        </p:nvSpPr>
        <p:spPr>
          <a:xfrm>
            <a:off x="457386" y="203921"/>
            <a:ext cx="868661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References</a:t>
            </a:r>
          </a:p>
        </p:txBody>
      </p:sp>
      <p:sp>
        <p:nvSpPr>
          <p:cNvPr id="2" name="Google Shape;148;p24">
            <a:extLst>
              <a:ext uri="{FF2B5EF4-FFF2-40B4-BE49-F238E27FC236}">
                <a16:creationId xmlns:a16="http://schemas.microsoft.com/office/drawing/2014/main" id="{43158B7C-B403-7AFF-F417-7FF3A050CD1A}"/>
              </a:ext>
            </a:extLst>
          </p:cNvPr>
          <p:cNvSpPr txBox="1"/>
          <p:nvPr/>
        </p:nvSpPr>
        <p:spPr>
          <a:xfrm>
            <a:off x="786984" y="827138"/>
            <a:ext cx="7809876" cy="4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[1] Huan, Thanh-Dang Diep, and Nam Thoai. A Performance Study of Piecewise Constant Approximation in Streaming Data Compression</a:t>
            </a:r>
            <a:r>
              <a:rPr lang="en-US" sz="1800" dirty="0">
                <a:latin typeface="Lora" pitchFamily="2" charset="0"/>
              </a:rPr>
              <a:t> 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1800" dirty="0">
                <a:latin typeface="Lora" pitchFamily="2" charset="0"/>
              </a:rPr>
              <a:t>[2]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Iosif Lazaridis, Sharad Mehrotra. (2003).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Capturing Sensor-Generated Time Series with Quality Guarantees</a:t>
            </a:r>
            <a:r>
              <a:rPr lang="en-US" sz="1800" dirty="0">
                <a:latin typeface="Lora" pitchFamily="2" charset="0"/>
              </a:rPr>
              <a:t>.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1800" dirty="0">
                <a:latin typeface="Lora" pitchFamily="2" charset="0"/>
              </a:rPr>
              <a:t>[3]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Arijit Ukil, Soma Bandyopadhyay, Aniruddha Sinha, Arpan Pal. (2015).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Adaptive Sensor Data Compression 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ora" pitchFamily="2" charset="0"/>
              </a:rPr>
              <a:t>Iot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 Systems: Sensor Data Analytics Based Approach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1800" dirty="0">
                <a:latin typeface="Lora" pitchFamily="2" charset="0"/>
              </a:rPr>
              <a:t>[4]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Atik Mahbub, Farhana Haque, Habibul Bashar, Mohammad Rezwanul Huq. (2019).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Improved Piecewise Constant Approximation. Method for Compressing Data Streams</a:t>
            </a:r>
            <a:r>
              <a:rPr lang="en-US" sz="1800" dirty="0">
                <a:latin typeface="Lor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38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628650" y="57585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300"/>
              <a:buFont typeface="Calibri"/>
              <a:buNone/>
            </a:pPr>
            <a:r>
              <a:rPr lang="en-US" dirty="0">
                <a:latin typeface="Lora" pitchFamily="2" charset="0"/>
              </a:rPr>
              <a:t>Table of contents</a:t>
            </a:r>
            <a:endParaRPr dirty="0">
              <a:latin typeface="Lora" pitchFamily="2" charset="0"/>
            </a:endParaRPr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1257300" y="1570024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dirty="0">
                <a:latin typeface="Lora" pitchFamily="2" charset="0"/>
              </a:rPr>
              <a:t>Overview on Compression Algorithms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z="2100" dirty="0">
                <a:latin typeface="Lora" pitchFamily="2" charset="0"/>
              </a:rPr>
              <a:t>Compression Algorithms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z="2100" dirty="0">
                <a:latin typeface="Lora" pitchFamily="2" charset="0"/>
              </a:rPr>
              <a:t>Results and Comparison</a:t>
            </a:r>
            <a:endParaRPr lang="vi-VN" sz="2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C91E7-9309-F6A7-BCBD-3DED782327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</a:t>
            </a:fld>
            <a:endParaRPr lang="vi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21F706DE-B46A-7456-F050-4F6018F73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>
            <a:extLst>
              <a:ext uri="{FF2B5EF4-FFF2-40B4-BE49-F238E27FC236}">
                <a16:creationId xmlns:a16="http://schemas.microsoft.com/office/drawing/2014/main" id="{00E6032F-B816-3DD0-E81F-1EC191B27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1279922"/>
            <a:ext cx="7886700" cy="12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r>
              <a:rPr lang="vi" sz="3000" dirty="0"/>
              <a:t>1. </a:t>
            </a:r>
            <a:r>
              <a:rPr lang="en-US" sz="3000" dirty="0">
                <a:latin typeface="Lora" pitchFamily="2" charset="0"/>
              </a:rPr>
              <a:t>Overview on Compression Algorithms</a:t>
            </a:r>
            <a:endParaRPr sz="3000" dirty="0"/>
          </a:p>
        </p:txBody>
      </p:sp>
      <p:sp>
        <p:nvSpPr>
          <p:cNvPr id="141" name="Google Shape;141;p23">
            <a:extLst>
              <a:ext uri="{FF2B5EF4-FFF2-40B4-BE49-F238E27FC236}">
                <a16:creationId xmlns:a16="http://schemas.microsoft.com/office/drawing/2014/main" id="{7E5F7908-E534-3C0E-B885-1E301331A1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8730" y="2875868"/>
            <a:ext cx="7182938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dirty="0"/>
              <a:t>Definition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dirty="0"/>
              <a:t>Scope Hierarchy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8DD35-85A6-CEFE-B83C-370DA5142B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9258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532338" y="649985"/>
            <a:ext cx="233172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dk1"/>
                </a:solidFill>
                <a:latin typeface="Lora" pitchFamily="2" charset="0"/>
                <a:ea typeface="Calibri"/>
                <a:cs typeface="Calibri"/>
                <a:sym typeface="Calibri"/>
              </a:rPr>
              <a:t>Definition</a:t>
            </a:r>
            <a:endParaRPr sz="3000" i="0" u="none" strike="noStrike" cap="none" dirty="0">
              <a:solidFill>
                <a:schemeClr val="dk1"/>
              </a:solidFill>
              <a:latin typeface="Lor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CCB9EB-23D5-87CF-BECB-8C613CDC52FD}"/>
              </a:ext>
            </a:extLst>
          </p:cNvPr>
          <p:cNvSpPr txBox="1"/>
          <p:nvPr/>
        </p:nvSpPr>
        <p:spPr>
          <a:xfrm>
            <a:off x="1698198" y="1534221"/>
            <a:ext cx="52952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i="1" dirty="0"/>
              <a:t>“Compression algorithms are often categorized as either lossless or lossy techniques.” – Huan et al.</a:t>
            </a:r>
          </a:p>
          <a:p>
            <a:endParaRPr lang="vi-VN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9BFBF-4037-25E9-22A4-48F8E724F11F}"/>
              </a:ext>
            </a:extLst>
          </p:cNvPr>
          <p:cNvSpPr txBox="1"/>
          <p:nvPr/>
        </p:nvSpPr>
        <p:spPr>
          <a:xfrm>
            <a:off x="1603947" y="2272885"/>
            <a:ext cx="673376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 dirty="0"/>
              <a:t>Lossless Technique: </a:t>
            </a:r>
            <a:r>
              <a:rPr lang="en-US" sz="1800" b="1" dirty="0"/>
              <a:t> </a:t>
            </a:r>
            <a:r>
              <a:rPr lang="en-US" sz="1800" dirty="0"/>
              <a:t>original data can be completely reconstructed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Lossy Technique: </a:t>
            </a:r>
            <a:r>
              <a:rPr lang="en-US" sz="1800" dirty="0"/>
              <a:t>trade off some data errors to achieve better performance (</a:t>
            </a:r>
            <a:r>
              <a:rPr lang="vi-VN" sz="1800" dirty="0"/>
              <a:t>execution time, compression ratio</a:t>
            </a:r>
            <a:r>
              <a:rPr lang="en-US" sz="1800" dirty="0"/>
              <a:t>)</a:t>
            </a:r>
            <a:endParaRPr lang="vi-VN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B3E4E-5C07-A1A1-2C8B-487B0BB0A2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</a:t>
            </a:fld>
            <a:endParaRPr lang="vi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BD9D8E61-4F5E-552A-1016-D57FFA97F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48F61433-05BE-6F3A-2415-FF5F4AAA2295}"/>
              </a:ext>
            </a:extLst>
          </p:cNvPr>
          <p:cNvSpPr txBox="1"/>
          <p:nvPr/>
        </p:nvSpPr>
        <p:spPr>
          <a:xfrm>
            <a:off x="532337" y="649985"/>
            <a:ext cx="3327629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  <a:latin typeface="Lora" pitchFamily="2" charset="0"/>
                <a:ea typeface="Calibri"/>
                <a:cs typeface="Calibri"/>
                <a:sym typeface="Calibri"/>
              </a:rPr>
              <a:t>Scope Hierarchy</a:t>
            </a:r>
            <a:endParaRPr sz="3000" i="0" u="none" strike="noStrike" cap="none" dirty="0">
              <a:solidFill>
                <a:schemeClr val="dk1"/>
              </a:solidFill>
              <a:latin typeface="Lor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594D-80D5-0CC6-14DD-4C8F1A0118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5</a:t>
            </a:fld>
            <a:endParaRPr lang="vi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3A7110-54D7-F9F3-E8B1-EC8FC68F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96" y="1625098"/>
            <a:ext cx="7772400" cy="22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7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3D6E9F10-9E91-992A-F7D0-866ED876B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001124B0-B5EF-9CB1-7BBF-219C23610296}"/>
              </a:ext>
            </a:extLst>
          </p:cNvPr>
          <p:cNvSpPr txBox="1"/>
          <p:nvPr/>
        </p:nvSpPr>
        <p:spPr>
          <a:xfrm>
            <a:off x="457386" y="366003"/>
            <a:ext cx="3327629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  <a:latin typeface="Lora" pitchFamily="2" charset="0"/>
                <a:ea typeface="Calibri"/>
                <a:cs typeface="Calibri"/>
                <a:sym typeface="Calibri"/>
              </a:rPr>
              <a:t>Scope Hierarchy</a:t>
            </a:r>
            <a:endParaRPr sz="3000" i="0" u="none" strike="noStrike" cap="none" dirty="0">
              <a:solidFill>
                <a:schemeClr val="dk1"/>
              </a:solidFill>
              <a:latin typeface="Lor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C8F00-8E1A-E9A9-12F0-405F607A64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6</a:t>
            </a:fld>
            <a:endParaRPr lang="vi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9260BD-EB85-B21D-1FE7-EC9814C8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040481"/>
            <a:ext cx="8515350" cy="350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6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628650" y="1675311"/>
            <a:ext cx="7886700" cy="12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</a:pPr>
            <a:r>
              <a:rPr lang="en-US" sz="4800" dirty="0">
                <a:latin typeface="Lora" pitchFamily="2" charset="0"/>
              </a:rPr>
              <a:t>2. Compression Algorithms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1268730" y="2875868"/>
            <a:ext cx="7182938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dirty="0"/>
              <a:t>Adaptive Piecewise Constant Approximation (APCA)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dirty="0"/>
              <a:t>Poor Man Compression (PMC)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dirty="0"/>
              <a:t>Hybrid - PCA 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1B98C-F88F-4773-08E1-9185F30F2E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7</a:t>
            </a:fld>
            <a:endParaRPr lang="vi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4045811E-903B-CA17-D37F-28F9012DA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F21AC32E-376A-2800-91E9-32323EC74FC3}"/>
              </a:ext>
            </a:extLst>
          </p:cNvPr>
          <p:cNvSpPr txBox="1"/>
          <p:nvPr/>
        </p:nvSpPr>
        <p:spPr>
          <a:xfrm>
            <a:off x="457386" y="366003"/>
            <a:ext cx="868661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Adaptive Piecewise Constant Approximation (APCA)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9BB8C-4CA3-407F-B11A-BCBA20495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8</a:t>
            </a:fld>
            <a:endParaRPr lang="vi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3FF53-7B16-1157-58CA-793FB84234D5}"/>
              </a:ext>
            </a:extLst>
          </p:cNvPr>
          <p:cNvSpPr txBox="1"/>
          <p:nvPr/>
        </p:nvSpPr>
        <p:spPr>
          <a:xfrm>
            <a:off x="774804" y="1570759"/>
            <a:ext cx="67118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Scans data in a selective order and inserts data into a window until the difference between maximum and minimum value is less than twice of maximum error rate threshold.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E48113-A099-E4CE-9312-1AF3564F3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43069"/>
              </p:ext>
            </p:extLst>
          </p:nvPr>
        </p:nvGraphicFramePr>
        <p:xfrm>
          <a:off x="1524000" y="2660858"/>
          <a:ext cx="6096000" cy="145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262270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92678124"/>
                    </a:ext>
                  </a:extLst>
                </a:gridCol>
              </a:tblGrid>
              <a:tr h="27026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APCA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50715"/>
                  </a:ext>
                </a:extLst>
              </a:tr>
              <a:tr h="412563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Varying window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Fixed – size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8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Fewer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More data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8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High delay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Low delay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4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3D4A9B29-BFF6-D35E-E01D-488D0FA8C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67DDC220-8774-DC36-906B-4C9401637765}"/>
              </a:ext>
            </a:extLst>
          </p:cNvPr>
          <p:cNvSpPr txBox="1"/>
          <p:nvPr/>
        </p:nvSpPr>
        <p:spPr>
          <a:xfrm>
            <a:off x="365946" y="92159"/>
            <a:ext cx="868661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Poor Man Compression (PMC)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38F3-786E-DD67-77CB-6E5D99779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9</a:t>
            </a:fld>
            <a:endParaRPr lang="v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AAE28-06F5-6029-4F1A-345624259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370" y="677611"/>
            <a:ext cx="4939259" cy="39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4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502</Words>
  <Application>Microsoft Office PowerPoint</Application>
  <PresentationFormat>On-screen Show (16:9)</PresentationFormat>
  <Paragraphs>133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Lora</vt:lpstr>
      <vt:lpstr>Office Theme</vt:lpstr>
      <vt:lpstr>Data Compression Algorithms</vt:lpstr>
      <vt:lpstr>Table of contents</vt:lpstr>
      <vt:lpstr>1. Overview on Compression Algorithms</vt:lpstr>
      <vt:lpstr>PowerPoint Presentation</vt:lpstr>
      <vt:lpstr>PowerPoint Presentation</vt:lpstr>
      <vt:lpstr>PowerPoint Presentation</vt:lpstr>
      <vt:lpstr>2. Compression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Results and Comparison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Hồng Quân Phan</cp:lastModifiedBy>
  <cp:revision>2</cp:revision>
  <dcterms:modified xsi:type="dcterms:W3CDTF">2025-03-22T16:51:26Z</dcterms:modified>
</cp:coreProperties>
</file>