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C21932-7ACC-4095-9E67-FB8613E3F048}">
  <a:tblStyle styleId="{51C21932-7ACC-4095-9E67-FB8613E3F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y función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Shape 369"/>
          <p:cNvGraphicFramePr/>
          <p:nvPr/>
        </p:nvGraphicFramePr>
        <p:xfrm>
          <a:off x="266700" y="136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{51C21932-7ACC-4095-9E67-FB8613E3F048}</a:tableStyleId>
              </a:tblPr>
              <a:tblGrid>
                <a:gridCol w="382850"/>
                <a:gridCol w="1208600"/>
                <a:gridCol w="540425"/>
              </a:tblGrid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y= 4-x²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4 - (-3)²=-5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4 - (-2)²=0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4 - (-1)²=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4 - (0)²=4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4 - (1)²=3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4 - (2)²=0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4 - (3)²=-5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Shape 370"/>
          <p:cNvSpPr txBox="1"/>
          <p:nvPr>
            <p:ph type="title"/>
          </p:nvPr>
        </p:nvSpPr>
        <p:spPr>
          <a:xfrm>
            <a:off x="2601800" y="264050"/>
            <a:ext cx="33444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Ejemplo2: y=4-x²</a:t>
            </a:r>
            <a:endParaRPr/>
          </a:p>
        </p:txBody>
      </p:sp>
      <p:pic>
        <p:nvPicPr>
          <p:cNvPr id="371" name="Shape 371" title="Gráfico"/>
          <p:cNvPicPr preferRelativeResize="0"/>
          <p:nvPr/>
        </p:nvPicPr>
        <p:blipFill rotWithShape="1">
          <a:blip r:embed="rId3">
            <a:alphaModFix/>
          </a:blip>
          <a:srcRect b="0" l="0" r="9518" t="4039"/>
          <a:stretch/>
        </p:blipFill>
        <p:spPr>
          <a:xfrm>
            <a:off x="2708550" y="989100"/>
            <a:ext cx="6072763" cy="40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" name="Shape 376"/>
          <p:cNvGraphicFramePr/>
          <p:nvPr/>
        </p:nvGraphicFramePr>
        <p:xfrm>
          <a:off x="5142825" y="14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{51C21932-7ACC-4095-9E67-FB8613E3F048}</a:tableStyleId>
              </a:tblPr>
              <a:tblGrid>
                <a:gridCol w="697675"/>
                <a:gridCol w="1743325"/>
                <a:gridCol w="830725"/>
              </a:tblGrid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y2=(14-4x)/6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( 14-4(-2) )/6</a:t>
                      </a:r>
                      <a:r>
                        <a:rPr lang="es"/>
                        <a:t>=22/6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( 14-4(-1) )/6</a:t>
                      </a:r>
                      <a:r>
                        <a:rPr lang="es"/>
                        <a:t>=18/6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( 14-4(0) )/6</a:t>
                      </a:r>
                      <a:r>
                        <a:rPr lang="es"/>
                        <a:t>=14/6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( 14-4(1) )/6</a:t>
                      </a:r>
                      <a:r>
                        <a:rPr lang="es"/>
                        <a:t>=10/6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( 14-4(2) )/6</a:t>
                      </a:r>
                      <a:r>
                        <a:rPr lang="es"/>
                        <a:t>=6/6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( 14-4(3) )/6</a:t>
                      </a:r>
                      <a:r>
                        <a:rPr lang="es"/>
                        <a:t>=2/6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( 14-4(4) )/6</a:t>
                      </a:r>
                      <a:r>
                        <a:rPr lang="es"/>
                        <a:t>=-2/6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-1/3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Shape 377"/>
          <p:cNvSpPr txBox="1"/>
          <p:nvPr>
            <p:ph type="title"/>
          </p:nvPr>
        </p:nvSpPr>
        <p:spPr>
          <a:xfrm>
            <a:off x="3212275" y="241550"/>
            <a:ext cx="26946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5x+3y=13…(1)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4x+6y=14…(2)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8" name="Shape 378"/>
          <p:cNvGraphicFramePr/>
          <p:nvPr/>
        </p:nvGraphicFramePr>
        <p:xfrm>
          <a:off x="809175" y="14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{51C21932-7ACC-4095-9E67-FB8613E3F048}</a:tableStyleId>
              </a:tblPr>
              <a:tblGrid>
                <a:gridCol w="698475"/>
                <a:gridCol w="2107000"/>
                <a:gridCol w="601250"/>
              </a:tblGrid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y1=(13-5x)/3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( 13-5(-2) )/3</a:t>
                      </a:r>
                      <a:r>
                        <a:rPr lang="es"/>
                        <a:t>= 23/3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23/3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( 13-5(-1) )/3</a:t>
                      </a:r>
                      <a:r>
                        <a:rPr lang="es"/>
                        <a:t>=18/3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( 13-5(0) )/3</a:t>
                      </a:r>
                      <a:r>
                        <a:rPr lang="es"/>
                        <a:t>=13/3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( 13-5(1) )/3</a:t>
                      </a:r>
                      <a:r>
                        <a:rPr lang="es"/>
                        <a:t>=8/3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( 13-5(2) )/3</a:t>
                      </a:r>
                      <a:r>
                        <a:rPr lang="es"/>
                        <a:t>=3/3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( 13-5(3) )/3</a:t>
                      </a:r>
                      <a:r>
                        <a:rPr lang="es"/>
                        <a:t>=-2/3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( 13-5(4) )/3</a:t>
                      </a:r>
                      <a:r>
                        <a:rPr lang="es"/>
                        <a:t>=-7/3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-7/3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" name="Shape 379"/>
          <p:cNvSpPr txBox="1"/>
          <p:nvPr/>
        </p:nvSpPr>
        <p:spPr>
          <a:xfrm>
            <a:off x="1204275" y="303875"/>
            <a:ext cx="1935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Gráfico de solución de sistemas de ecuaciones.</a:t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6190200" y="202600"/>
            <a:ext cx="256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procede a despejar </a:t>
            </a:r>
            <a:r>
              <a:rPr b="1" lang="es"/>
              <a:t>Y </a:t>
            </a:r>
            <a:r>
              <a:rPr lang="es"/>
              <a:t>de ambas ecuaciones.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tabula la función como se muestra a continuación.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3550" y="227150"/>
            <a:ext cx="33018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solución es: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x=2, y=1</a:t>
            </a:r>
            <a:endParaRPr sz="2400"/>
          </a:p>
        </p:txBody>
      </p:sp>
      <p:pic>
        <p:nvPicPr>
          <p:cNvPr id="386" name="Shape 386" title="Gráfico"/>
          <p:cNvPicPr preferRelativeResize="0"/>
          <p:nvPr/>
        </p:nvPicPr>
        <p:blipFill rotWithShape="1">
          <a:blip r:embed="rId3">
            <a:alphaModFix/>
          </a:blip>
          <a:srcRect b="0" l="0" r="9804" t="5303"/>
          <a:stretch/>
        </p:blipFill>
        <p:spPr>
          <a:xfrm>
            <a:off x="1249300" y="1058400"/>
            <a:ext cx="6584125" cy="39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/>
        </p:nvSpPr>
        <p:spPr>
          <a:xfrm>
            <a:off x="2051725" y="2597300"/>
            <a:ext cx="11985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Y2= </a:t>
            </a:r>
            <a:r>
              <a:rPr lang="es" u="sng"/>
              <a:t>(14-4x)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6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2608400" y="1275300"/>
            <a:ext cx="11985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Y1= </a:t>
            </a:r>
            <a:r>
              <a:rPr lang="es" u="sng"/>
              <a:t>(13-5x)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3</a:t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5886325" y="238175"/>
            <a:ext cx="2813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grafican las funciones y la solución del sistema es donde las dos rectas se cruzan.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2249225" y="139700"/>
            <a:ext cx="53478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P(x)=</a:t>
            </a:r>
            <a:r>
              <a:rPr lang="es" sz="2400" u="sng"/>
              <a:t>Número de casos favorables</a:t>
            </a:r>
            <a:endParaRPr sz="2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/>
              <a:t>			</a:t>
            </a:r>
            <a:r>
              <a:rPr lang="es" sz="2400"/>
              <a:t>Número total de casos</a:t>
            </a:r>
            <a:endParaRPr sz="2400"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478800" y="955775"/>
            <a:ext cx="84636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Ana tiene 6 prendedores blancos,5 naranjas, seis rosas y ocho amarillos, si toma uno al azar, ¿cuál es la probabilidad de que tome uno naranja?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s" sz="1400"/>
              <a:t>0.2  			b) 0.5 		c) 0.10	  		d) 0.15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Al tirar un dado, ¿cuál es la probabilidad de obtener un número primo?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s" sz="1400"/>
              <a:t>50%</a:t>
            </a:r>
            <a:r>
              <a:rPr lang="es" sz="1400"/>
              <a:t>  			b) 30% 		c) 20%	  		d) 10%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Una urna contiene 10 fichas numeradas del 0 al 9. Al sacar una al azar, ¿cuál es la probabilidad de obtener un número primo?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s" sz="1400"/>
              <a:t>1/5  			b) 3/5 		c) 7/10	  		d) 2/5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Del problema anterior, ¿cuál es la probabilidad de obtener un número impar menor a cinco?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s" sz="1400"/>
              <a:t>1/5  			b) 2/5 		c) 3/10	  		d) 2/5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693475" y="576050"/>
            <a:ext cx="60681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157200" y="1825875"/>
            <a:ext cx="1508100" cy="271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</a:t>
            </a:r>
            <a:endParaRPr sz="1800"/>
          </a:p>
        </p:txBody>
      </p:sp>
      <p:sp>
        <p:nvSpPr>
          <p:cNvPr id="285" name="Shape 285"/>
          <p:cNvSpPr txBox="1"/>
          <p:nvPr/>
        </p:nvSpPr>
        <p:spPr>
          <a:xfrm>
            <a:off x="1843200" y="1499475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X(dominio)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5279625" y="1499475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</a:t>
            </a:r>
            <a:r>
              <a:rPr lang="es"/>
              <a:t>(codominio)</a:t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572775" y="1902075"/>
            <a:ext cx="1508100" cy="27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5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693475" y="576050"/>
            <a:ext cx="60681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</a:t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279625" y="1575700"/>
            <a:ext cx="2430000" cy="3410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Shape 294"/>
          <p:cNvSpPr txBox="1"/>
          <p:nvPr/>
        </p:nvSpPr>
        <p:spPr>
          <a:xfrm>
            <a:off x="1764400" y="1170650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X(dominio)</a:t>
            </a: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5812125" y="1170650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Y(codominio)</a:t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340575" y="1575700"/>
            <a:ext cx="1972500" cy="305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850" y="1785700"/>
            <a:ext cx="677950" cy="6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197" y="1807347"/>
            <a:ext cx="884863" cy="5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3880" y="2571750"/>
            <a:ext cx="1141485" cy="5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6">
            <a:alphaModFix/>
          </a:blip>
          <a:srcRect b="8790" l="24850" r="18582" t="10713"/>
          <a:stretch/>
        </p:blipFill>
        <p:spPr>
          <a:xfrm>
            <a:off x="1564425" y="2654663"/>
            <a:ext cx="807486" cy="6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7">
            <a:alphaModFix/>
          </a:blip>
          <a:srcRect b="14067" l="7384" r="7934" t="5267"/>
          <a:stretch/>
        </p:blipFill>
        <p:spPr>
          <a:xfrm>
            <a:off x="6052200" y="3259950"/>
            <a:ext cx="884850" cy="73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7850" y="3439000"/>
            <a:ext cx="807475" cy="62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9">
            <a:alphaModFix/>
          </a:blip>
          <a:srcRect b="0" l="8801" r="9851" t="0"/>
          <a:stretch/>
        </p:blipFill>
        <p:spPr>
          <a:xfrm>
            <a:off x="5957487" y="4065650"/>
            <a:ext cx="1074276" cy="6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861450" y="643600"/>
            <a:ext cx="19152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462000" y="1825875"/>
            <a:ext cx="1508100" cy="271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</a:t>
            </a:r>
            <a:endParaRPr sz="1800"/>
          </a:p>
        </p:txBody>
      </p:sp>
      <p:sp>
        <p:nvSpPr>
          <p:cNvPr id="310" name="Shape 310"/>
          <p:cNvSpPr txBox="1"/>
          <p:nvPr/>
        </p:nvSpPr>
        <p:spPr>
          <a:xfrm>
            <a:off x="2148000" y="1499475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X(dominio)</a:t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5584425" y="1499475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Y(codominio)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877575" y="1902075"/>
            <a:ext cx="1508100" cy="27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5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693475" y="576050"/>
            <a:ext cx="60681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</a:t>
            </a:r>
            <a:r>
              <a:rPr lang="es"/>
              <a:t>ción</a:t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279625" y="1575700"/>
            <a:ext cx="2430000" cy="3410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Shape 319"/>
          <p:cNvSpPr txBox="1"/>
          <p:nvPr/>
        </p:nvSpPr>
        <p:spPr>
          <a:xfrm>
            <a:off x="1764400" y="1170650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X(dominio)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5812125" y="1170650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Y(codominio)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1340575" y="1575700"/>
            <a:ext cx="1972500" cy="305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850" y="1785700"/>
            <a:ext cx="677950" cy="6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197" y="1807347"/>
            <a:ext cx="884863" cy="5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3880" y="2571750"/>
            <a:ext cx="1141485" cy="5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6">
            <a:alphaModFix/>
          </a:blip>
          <a:srcRect b="8790" l="24850" r="18582" t="10713"/>
          <a:stretch/>
        </p:blipFill>
        <p:spPr>
          <a:xfrm>
            <a:off x="1564425" y="2654663"/>
            <a:ext cx="807486" cy="6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7">
            <a:alphaModFix/>
          </a:blip>
          <a:srcRect b="14067" l="7384" r="7934" t="5267"/>
          <a:stretch/>
        </p:blipFill>
        <p:spPr>
          <a:xfrm>
            <a:off x="6052200" y="3259950"/>
            <a:ext cx="884850" cy="73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7850" y="3439000"/>
            <a:ext cx="807475" cy="62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9">
            <a:alphaModFix/>
          </a:blip>
          <a:srcRect b="0" l="8801" r="9851" t="0"/>
          <a:stretch/>
        </p:blipFill>
        <p:spPr>
          <a:xfrm>
            <a:off x="5957487" y="4065650"/>
            <a:ext cx="1074276" cy="6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693475" y="576050"/>
            <a:ext cx="60681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¿Es función la siguiente relación?</a:t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538200" y="1825875"/>
            <a:ext cx="1508100" cy="271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Shape 335"/>
          <p:cNvSpPr txBox="1"/>
          <p:nvPr/>
        </p:nvSpPr>
        <p:spPr>
          <a:xfrm>
            <a:off x="2224200" y="1499475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X(dominio)</a:t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5660625" y="1499475"/>
            <a:ext cx="1508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Y(codominio)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953775" y="1902075"/>
            <a:ext cx="1508100" cy="27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2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Shape 338"/>
          <p:cNvCxnSpPr/>
          <p:nvPr/>
        </p:nvCxnSpPr>
        <p:spPr>
          <a:xfrm>
            <a:off x="2892525" y="2205975"/>
            <a:ext cx="3207600" cy="42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Shape 339"/>
          <p:cNvSpPr txBox="1"/>
          <p:nvPr/>
        </p:nvSpPr>
        <p:spPr>
          <a:xfrm>
            <a:off x="2453575" y="393925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Shape 340"/>
          <p:cNvCxnSpPr/>
          <p:nvPr/>
        </p:nvCxnSpPr>
        <p:spPr>
          <a:xfrm flipH="1" rot="10800000">
            <a:off x="2831075" y="2768600"/>
            <a:ext cx="3257700" cy="160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Shape 341"/>
          <p:cNvCxnSpPr/>
          <p:nvPr/>
        </p:nvCxnSpPr>
        <p:spPr>
          <a:xfrm flipH="1" rot="10800000">
            <a:off x="2892525" y="3218900"/>
            <a:ext cx="3275100" cy="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Shape 342"/>
          <p:cNvCxnSpPr/>
          <p:nvPr/>
        </p:nvCxnSpPr>
        <p:spPr>
          <a:xfrm>
            <a:off x="2892525" y="2768600"/>
            <a:ext cx="3252600" cy="93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Shape 343"/>
          <p:cNvCxnSpPr/>
          <p:nvPr/>
        </p:nvCxnSpPr>
        <p:spPr>
          <a:xfrm flipH="1" rot="10800000">
            <a:off x="2856125" y="3826525"/>
            <a:ext cx="3255300" cy="4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2144600" y="264050"/>
            <a:ext cx="4143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1: y=f(x)=3x+1</a:t>
            </a:r>
            <a:endParaRPr/>
          </a:p>
        </p:txBody>
      </p:sp>
      <p:graphicFrame>
        <p:nvGraphicFramePr>
          <p:cNvPr id="349" name="Shape 349"/>
          <p:cNvGraphicFramePr/>
          <p:nvPr/>
        </p:nvGraphicFramePr>
        <p:xfrm>
          <a:off x="319625" y="14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{51C21932-7ACC-4095-9E67-FB8613E3F048}</a:tableStyleId>
              </a:tblPr>
              <a:tblGrid>
                <a:gridCol w="608650"/>
                <a:gridCol w="1105975"/>
                <a:gridCol w="583525"/>
              </a:tblGrid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y=3x+1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3(-3)+1=-8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3(-2)+1=-5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3(-1)+1=-2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3(0)+1=1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3(1)+1=4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3(2)+1=7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3(3)+1=10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0" name="Shape 350" title="Gráfico"/>
          <p:cNvPicPr preferRelativeResize="0"/>
          <p:nvPr/>
        </p:nvPicPr>
        <p:blipFill rotWithShape="1">
          <a:blip r:embed="rId3">
            <a:alphaModFix/>
          </a:blip>
          <a:srcRect b="0" l="0" r="8892" t="4085"/>
          <a:stretch/>
        </p:blipFill>
        <p:spPr>
          <a:xfrm>
            <a:off x="2815225" y="849050"/>
            <a:ext cx="6096983" cy="4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763600" y="111650"/>
            <a:ext cx="43575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Ejemplo2: y=f(x)=-2x+5</a:t>
            </a:r>
            <a:endParaRPr/>
          </a:p>
        </p:txBody>
      </p:sp>
      <p:graphicFrame>
        <p:nvGraphicFramePr>
          <p:cNvPr id="356" name="Shape 356"/>
          <p:cNvGraphicFramePr/>
          <p:nvPr/>
        </p:nvGraphicFramePr>
        <p:xfrm>
          <a:off x="119625" y="129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{51C21932-7ACC-4095-9E67-FB8613E3F048}</a:tableStyleId>
              </a:tblPr>
              <a:tblGrid>
                <a:gridCol w="663225"/>
                <a:gridCol w="1242100"/>
                <a:gridCol w="724050"/>
              </a:tblGrid>
              <a:tr h="4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y= -2x+5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</a:t>
                      </a:r>
                      <a:r>
                        <a:rPr lang="es"/>
                        <a:t>(-3)+5=11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-2(-2)+5= 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-2(-1)+5=7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-2(0)+5=5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-2(1)+5=3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-2(2)+5=1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lang="es"/>
                        <a:t>-2(3)+5=-1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7" name="Shape 357" title="Gráfico"/>
          <p:cNvPicPr preferRelativeResize="0"/>
          <p:nvPr/>
        </p:nvPicPr>
        <p:blipFill rotWithShape="1">
          <a:blip r:embed="rId3">
            <a:alphaModFix/>
          </a:blip>
          <a:srcRect b="0" l="0" r="9354" t="3372"/>
          <a:stretch/>
        </p:blipFill>
        <p:spPr>
          <a:xfrm>
            <a:off x="2833875" y="764175"/>
            <a:ext cx="6188528" cy="41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2220800" y="264050"/>
            <a:ext cx="43575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Ejemplo1: y=x²-x-6</a:t>
            </a:r>
            <a:endParaRPr/>
          </a:p>
        </p:txBody>
      </p:sp>
      <p:graphicFrame>
        <p:nvGraphicFramePr>
          <p:cNvPr id="363" name="Shape 363"/>
          <p:cNvGraphicFramePr/>
          <p:nvPr/>
        </p:nvGraphicFramePr>
        <p:xfrm>
          <a:off x="210425" y="138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{51C21932-7ACC-4095-9E67-FB8613E3F048}</a:tableStyleId>
              </a:tblPr>
              <a:tblGrid>
                <a:gridCol w="464225"/>
                <a:gridCol w="1553550"/>
                <a:gridCol w="460425"/>
              </a:tblGrid>
              <a:tr h="47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y= x²-x-6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(-2)² - (-2) -6=0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(-1)² - (-1) -6=-4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(0)² - (0) -6=-6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(1)² - (1) -6=-6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(2)² - (2) -6=-4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(3)² - (3) -6=0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64" name="Shape 364" title="Gráfico"/>
          <p:cNvPicPr preferRelativeResize="0"/>
          <p:nvPr/>
        </p:nvPicPr>
        <p:blipFill rotWithShape="1">
          <a:blip r:embed="rId3">
            <a:alphaModFix/>
          </a:blip>
          <a:srcRect b="1174" l="0" r="8692" t="4101"/>
          <a:stretch/>
        </p:blipFill>
        <p:spPr>
          <a:xfrm>
            <a:off x="2768700" y="849050"/>
            <a:ext cx="6315099" cy="40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