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423E22F-36C3-4358-895B-A4D824AA8BCF}">
  <a:tblStyle styleId="{5423E22F-36C3-4358-895B-A4D824AA8B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eb54a026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eb54a026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eb54a026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eb54a026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eb54a026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eb54a026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eb54a026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eb54a026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eb54a026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eb54a026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eb54a026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eb54a026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eb54a026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eb54a026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eb54a026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eb54a026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eb54a026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eb54a026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eb54a026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eb54a026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eb54a026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eb54a026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eb54a026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eb54a026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eb54a026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eb54a026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eb54a026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eb54a026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eb54a026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eb54a026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eb54a026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eb54a026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eb54a026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eb54a026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eb54a026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eb54a026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eb54a026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eb54a026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eb54a026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eb54a026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eb54a026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eb54a026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eb54a026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eb54a026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eb54a026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eb54a026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eb54a026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eb54a026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eb54a026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eb54a026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Granularity of Locks and Degrees of Consistency in a Shared Data Base Part II: The Paper Strikes Back</a:t>
            </a:r>
            <a:endParaRPr sz="32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Kyle Imrie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Formalizing the Definition of Consistency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Degrees of Consistency</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degree of consistency builds on top of the previous, at the cost of more system overhead.</a:t>
            </a:r>
            <a:endParaRPr/>
          </a:p>
          <a:p>
            <a:pPr indent="-311150" lvl="0" marL="457200" rtl="0" algn="l">
              <a:spcBef>
                <a:spcPts val="1600"/>
              </a:spcBef>
              <a:spcAft>
                <a:spcPts val="0"/>
              </a:spcAft>
              <a:buSzPts val="1300"/>
              <a:buChar char="-"/>
            </a:pPr>
            <a:r>
              <a:rPr lang="en"/>
              <a:t>Degree 0: Protects others from from your updates</a:t>
            </a:r>
            <a:endParaRPr/>
          </a:p>
          <a:p>
            <a:pPr indent="-311150" lvl="0" marL="457200" rtl="0" algn="l">
              <a:spcBef>
                <a:spcPts val="0"/>
              </a:spcBef>
              <a:spcAft>
                <a:spcPts val="0"/>
              </a:spcAft>
              <a:buSzPts val="1300"/>
              <a:buChar char="-"/>
            </a:pPr>
            <a:r>
              <a:rPr lang="en"/>
              <a:t>Degree 1: Protects from losing your own updates</a:t>
            </a:r>
            <a:endParaRPr/>
          </a:p>
          <a:p>
            <a:pPr indent="-311150" lvl="0" marL="457200" rtl="0" algn="l">
              <a:spcBef>
                <a:spcPts val="0"/>
              </a:spcBef>
              <a:spcAft>
                <a:spcPts val="0"/>
              </a:spcAft>
              <a:buSzPts val="1300"/>
              <a:buChar char="-"/>
            </a:pPr>
            <a:r>
              <a:rPr lang="en"/>
              <a:t>Degree 2: Protects from reading incorrect data items</a:t>
            </a:r>
            <a:endParaRPr/>
          </a:p>
          <a:p>
            <a:pPr indent="-311150" lvl="0" marL="457200" rtl="0" algn="l">
              <a:spcBef>
                <a:spcPts val="0"/>
              </a:spcBef>
              <a:spcAft>
                <a:spcPts val="0"/>
              </a:spcAft>
              <a:buSzPts val="1300"/>
              <a:buChar char="-"/>
            </a:pPr>
            <a:r>
              <a:rPr lang="en"/>
              <a:t>Degree 3: Protects from reading incorrect relationships among data items</a:t>
            </a:r>
            <a:endParaRPr/>
          </a:p>
          <a:p>
            <a:pPr indent="0" lvl="0" marL="0" rtl="0" algn="l">
              <a:spcBef>
                <a:spcPts val="1600"/>
              </a:spcBef>
              <a:spcAft>
                <a:spcPts val="1600"/>
              </a:spcAft>
              <a:buNone/>
            </a:pPr>
            <a:r>
              <a:rPr lang="en"/>
              <a:t>The meanings of these degrees will be explored in the next few sections.</a:t>
            </a:r>
            <a:endParaRPr/>
          </a:p>
        </p:txBody>
      </p:sp>
      <p:pic>
        <p:nvPicPr>
          <p:cNvPr id="151" name="Google Shape;151;p23"/>
          <p:cNvPicPr preferRelativeResize="0"/>
          <p:nvPr/>
        </p:nvPicPr>
        <p:blipFill>
          <a:blip r:embed="rId3">
            <a:alphaModFix/>
          </a:blip>
          <a:stretch>
            <a:fillRect/>
          </a:stretch>
        </p:blipFill>
        <p:spPr>
          <a:xfrm>
            <a:off x="4304399" y="4339974"/>
            <a:ext cx="535200"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Consistency with Inputs/Outputs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definitions!</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Committing</a:t>
            </a:r>
            <a:r>
              <a:rPr lang="en"/>
              <a:t>: Once a transaction has finished altering a record of data and has “abdicated” the right to make any undo operations, that write action is said to be fully committed. The value is then “okay” for other transactions to read</a:t>
            </a:r>
            <a:endParaRPr/>
          </a:p>
          <a:p>
            <a:pPr indent="-311150" lvl="0" marL="457200" rtl="0" algn="l">
              <a:spcBef>
                <a:spcPts val="0"/>
              </a:spcBef>
              <a:spcAft>
                <a:spcPts val="0"/>
              </a:spcAft>
              <a:buSzPts val="1300"/>
              <a:buChar char="-"/>
            </a:pPr>
            <a:r>
              <a:rPr b="1" lang="en"/>
              <a:t>Dirty Data</a:t>
            </a:r>
            <a:r>
              <a:rPr lang="en"/>
              <a:t>: If not all changes to a record have been committed, the data is said to be dirtied, as it could still be read by other transactions</a:t>
            </a:r>
            <a:endParaRPr/>
          </a:p>
          <a:p>
            <a:pPr indent="-311150" lvl="0" marL="457200" rtl="0" algn="l">
              <a:spcBef>
                <a:spcPts val="0"/>
              </a:spcBef>
              <a:spcAft>
                <a:spcPts val="0"/>
              </a:spcAft>
              <a:buSzPts val="1300"/>
              <a:buChar char="-"/>
            </a:pPr>
            <a:r>
              <a:rPr lang="en"/>
              <a:t>Important note: These are separate notions from locking</a:t>
            </a:r>
            <a:endParaRPr/>
          </a:p>
        </p:txBody>
      </p:sp>
      <p:pic>
        <p:nvPicPr>
          <p:cNvPr id="163" name="Google Shape;163;p25"/>
          <p:cNvPicPr preferRelativeResize="0"/>
          <p:nvPr/>
        </p:nvPicPr>
        <p:blipFill>
          <a:blip r:embed="rId3">
            <a:alphaModFix/>
          </a:blip>
          <a:stretch>
            <a:fillRect/>
          </a:stretch>
        </p:blipFill>
        <p:spPr>
          <a:xfrm>
            <a:off x="3906848" y="4339975"/>
            <a:ext cx="1147350" cy="73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Consistency with Inputs/Outputs</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Degree 0</a:t>
            </a:r>
            <a:r>
              <a:rPr lang="en"/>
              <a:t>: Your transaction will not overwrite the dirty data of other transactions</a:t>
            </a:r>
            <a:endParaRPr/>
          </a:p>
          <a:p>
            <a:pPr indent="-311150" lvl="0" marL="457200" rtl="0" algn="l">
              <a:spcBef>
                <a:spcPts val="0"/>
              </a:spcBef>
              <a:spcAft>
                <a:spcPts val="0"/>
              </a:spcAft>
              <a:buSzPts val="1300"/>
              <a:buChar char="-"/>
            </a:pPr>
            <a:r>
              <a:rPr b="1" lang="en"/>
              <a:t>Degree 1</a:t>
            </a:r>
            <a:r>
              <a:rPr lang="en"/>
              <a:t>: Your transaction will not commit any writes until the end of the transaction</a:t>
            </a:r>
            <a:endParaRPr/>
          </a:p>
          <a:p>
            <a:pPr indent="-311150" lvl="0" marL="457200" rtl="0" algn="l">
              <a:spcBef>
                <a:spcPts val="0"/>
              </a:spcBef>
              <a:spcAft>
                <a:spcPts val="0"/>
              </a:spcAft>
              <a:buSzPts val="1300"/>
              <a:buChar char="-"/>
            </a:pPr>
            <a:r>
              <a:rPr b="1" lang="en"/>
              <a:t>Degree 2</a:t>
            </a:r>
            <a:r>
              <a:rPr lang="en"/>
              <a:t>: Your transaction will not read any dirty data from other transactions</a:t>
            </a:r>
            <a:endParaRPr/>
          </a:p>
          <a:p>
            <a:pPr indent="-311150" lvl="0" marL="457200" rtl="0" algn="l">
              <a:spcBef>
                <a:spcPts val="0"/>
              </a:spcBef>
              <a:spcAft>
                <a:spcPts val="0"/>
              </a:spcAft>
              <a:buSzPts val="1300"/>
              <a:buChar char="-"/>
            </a:pPr>
            <a:r>
              <a:rPr b="1" lang="en"/>
              <a:t>Degree 3</a:t>
            </a:r>
            <a:r>
              <a:rPr lang="en"/>
              <a:t>: Other transactions will not dirty any data read by your transaction until your transaction is finished</a:t>
            </a:r>
            <a:endParaRPr/>
          </a:p>
        </p:txBody>
      </p:sp>
      <p:pic>
        <p:nvPicPr>
          <p:cNvPr id="170" name="Google Shape;170;p26"/>
          <p:cNvPicPr preferRelativeResize="0"/>
          <p:nvPr/>
        </p:nvPicPr>
        <p:blipFill>
          <a:blip r:embed="rId3">
            <a:alphaModFix/>
          </a:blip>
          <a:stretch>
            <a:fillRect/>
          </a:stretch>
        </p:blipFill>
        <p:spPr>
          <a:xfrm>
            <a:off x="3906848" y="4339975"/>
            <a:ext cx="1147350" cy="73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Implication of these Definitions</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Recoverability of transactions</a:t>
            </a:r>
            <a:r>
              <a:rPr lang="en"/>
              <a:t>: A transaction is said to be recoverable if it can be undone without affecting other transactions</a:t>
            </a:r>
            <a:endParaRPr/>
          </a:p>
          <a:p>
            <a:pPr indent="-311150" lvl="0" marL="457200" rtl="0" algn="l">
              <a:spcBef>
                <a:spcPts val="0"/>
              </a:spcBef>
              <a:spcAft>
                <a:spcPts val="0"/>
              </a:spcAft>
              <a:buSzPts val="1300"/>
              <a:buChar char="-"/>
            </a:pPr>
            <a:r>
              <a:rPr lang="en"/>
              <a:t>For example, Degree 0 transactions are unrecoverable because they commit their writes before the end of transaction. Thus, if a single transaction writes to the same record twice, another transaction could read the record between changes, creating an inconsistency</a:t>
            </a:r>
            <a:endParaRPr/>
          </a:p>
          <a:p>
            <a:pPr indent="-311150" lvl="0" marL="457200" rtl="0" algn="l">
              <a:spcBef>
                <a:spcPts val="0"/>
              </a:spcBef>
              <a:spcAft>
                <a:spcPts val="0"/>
              </a:spcAft>
              <a:buSzPts val="1300"/>
              <a:buChar char="-"/>
            </a:pPr>
            <a:r>
              <a:rPr lang="en"/>
              <a:t>Usually, database system software requires that all transactions be at least Degree 1 consistent</a:t>
            </a:r>
            <a:endParaRPr/>
          </a:p>
        </p:txBody>
      </p:sp>
      <p:pic>
        <p:nvPicPr>
          <p:cNvPr id="177" name="Google Shape;177;p27"/>
          <p:cNvPicPr preferRelativeResize="0"/>
          <p:nvPr/>
        </p:nvPicPr>
        <p:blipFill>
          <a:blip r:embed="rId3">
            <a:alphaModFix/>
          </a:blip>
          <a:stretch>
            <a:fillRect/>
          </a:stretch>
        </p:blipFill>
        <p:spPr>
          <a:xfrm>
            <a:off x="3906848" y="4339975"/>
            <a:ext cx="1147350" cy="73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p:nvPr/>
        </p:nvSpPr>
        <p:spPr>
          <a:xfrm>
            <a:off x="952500" y="1197000"/>
            <a:ext cx="3217200" cy="39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83" name="Google Shape;183;p28"/>
          <p:cNvGraphicFramePr/>
          <p:nvPr/>
        </p:nvGraphicFramePr>
        <p:xfrm>
          <a:off x="952500" y="1809750"/>
          <a:ext cx="3000000" cy="3000000"/>
        </p:xfrm>
        <a:graphic>
          <a:graphicData uri="http://schemas.openxmlformats.org/drawingml/2006/table">
            <a:tbl>
              <a:tblPr>
                <a:noFill/>
                <a:tableStyleId>{5423E22F-36C3-4358-895B-A4D824AA8BCF}</a:tableStyleId>
              </a:tblPr>
              <a:tblGrid>
                <a:gridCol w="1616275"/>
                <a:gridCol w="1616275"/>
              </a:tblGrid>
              <a:tr h="381000">
                <a:tc>
                  <a:txBody>
                    <a:bodyPr>
                      <a:noAutofit/>
                    </a:bodyPr>
                    <a:lstStyle/>
                    <a:p>
                      <a:pPr indent="0" lvl="0" marL="0" rtl="0" algn="l">
                        <a:spcBef>
                          <a:spcPts val="0"/>
                        </a:spcBef>
                        <a:spcAft>
                          <a:spcPts val="0"/>
                        </a:spcAft>
                        <a:buNone/>
                      </a:pPr>
                      <a:r>
                        <a:rPr b="1" lang="en"/>
                        <a:t>Step</a:t>
                      </a:r>
                      <a:endParaRPr/>
                    </a:p>
                  </a:txBody>
                  <a:tcPr marT="91425" marB="91425" marR="91425" marL="91425"/>
                </a:tc>
                <a:tc>
                  <a:txBody>
                    <a:bodyPr>
                      <a:noAutofit/>
                    </a:bodyPr>
                    <a:lstStyle/>
                    <a:p>
                      <a:pPr indent="0" lvl="0" marL="0" rtl="0" algn="l">
                        <a:spcBef>
                          <a:spcPts val="0"/>
                        </a:spcBef>
                        <a:spcAft>
                          <a:spcPts val="0"/>
                        </a:spcAft>
                        <a:buNone/>
                      </a:pPr>
                      <a:r>
                        <a:rPr b="1" lang="en"/>
                        <a:t>Action</a:t>
                      </a:r>
                      <a:endParaRPr b="1"/>
                    </a:p>
                  </a:txBody>
                  <a:tcPr marT="91425" marB="91425" marR="91425" marL="91425"/>
                </a:tc>
              </a:tr>
              <a:tr h="381000">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Read A</a:t>
                      </a:r>
                      <a:endParaRPr/>
                    </a:p>
                  </a:txBody>
                  <a:tcPr marT="91425" marB="91425" marR="91425" marL="91425"/>
                </a:tc>
              </a:tr>
              <a:tr h="381000">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Write A to B</a:t>
                      </a:r>
                      <a:endParaRPr/>
                    </a:p>
                  </a:txBody>
                  <a:tcPr marT="91425" marB="91425" marR="91425" marL="91425"/>
                </a:tc>
              </a:tr>
              <a:tr h="381000">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solidFill>
                            <a:srgbClr val="FF0000"/>
                          </a:solidFill>
                        </a:rPr>
                        <a:t>Read A</a:t>
                      </a:r>
                      <a:endParaRPr>
                        <a:solidFill>
                          <a:srgbClr val="FF0000"/>
                        </a:solidFill>
                      </a:endParaRPr>
                    </a:p>
                  </a:txBody>
                  <a:tcPr marT="91425" marB="91425" marR="91425" marL="91425"/>
                </a:tc>
              </a:tr>
              <a:tr h="381000">
                <a:tc>
                  <a:txBody>
                    <a:bodyPr>
                      <a:noAutofit/>
                    </a:bodyPr>
                    <a:lstStyle/>
                    <a:p>
                      <a:pPr indent="0" lvl="0" marL="0" rtl="0" algn="l">
                        <a:spcBef>
                          <a:spcPts val="0"/>
                        </a:spcBef>
                        <a:spcAft>
                          <a:spcPts val="0"/>
                        </a:spcAft>
                        <a:buNone/>
                      </a:pPr>
                      <a:r>
                        <a:rPr lang="en"/>
                        <a:t>4</a:t>
                      </a:r>
                      <a:endParaRPr/>
                    </a:p>
                  </a:txBody>
                  <a:tcPr marT="91425" marB="91425" marR="91425" marL="91425"/>
                </a:tc>
                <a:tc>
                  <a:txBody>
                    <a:bodyPr>
                      <a:noAutofit/>
                    </a:bodyPr>
                    <a:lstStyle/>
                    <a:p>
                      <a:pPr indent="0" lvl="0" marL="0" rtl="0" algn="l">
                        <a:spcBef>
                          <a:spcPts val="0"/>
                        </a:spcBef>
                        <a:spcAft>
                          <a:spcPts val="0"/>
                        </a:spcAft>
                        <a:buNone/>
                      </a:pPr>
                      <a:r>
                        <a:rPr lang="en"/>
                        <a:t>Write A**2 to C</a:t>
                      </a:r>
                      <a:endParaRPr/>
                    </a:p>
                  </a:txBody>
                  <a:tcPr marT="91425" marB="91425" marR="91425" marL="91425"/>
                </a:tc>
              </a:tr>
            </a:tbl>
          </a:graphicData>
        </a:graphic>
      </p:graphicFrame>
      <p:sp>
        <p:nvSpPr>
          <p:cNvPr id="184" name="Google Shape;184;p28"/>
          <p:cNvSpPr txBox="1"/>
          <p:nvPr/>
        </p:nvSpPr>
        <p:spPr>
          <a:xfrm>
            <a:off x="1201225" y="1235250"/>
            <a:ext cx="27351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Issue with Degree 2 Transaction</a:t>
            </a:r>
            <a:endParaRPr>
              <a:latin typeface="Lato"/>
              <a:ea typeface="Lato"/>
              <a:cs typeface="Lato"/>
              <a:sym typeface="Lato"/>
            </a:endParaRPr>
          </a:p>
        </p:txBody>
      </p:sp>
      <p:sp>
        <p:nvSpPr>
          <p:cNvPr id="185" name="Google Shape;185;p28"/>
          <p:cNvSpPr/>
          <p:nvPr/>
        </p:nvSpPr>
        <p:spPr>
          <a:xfrm>
            <a:off x="4533000" y="2630550"/>
            <a:ext cx="992100" cy="320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txBox="1"/>
          <p:nvPr/>
        </p:nvSpPr>
        <p:spPr>
          <a:xfrm>
            <a:off x="5815050" y="2570625"/>
            <a:ext cx="2228400" cy="13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During Step 2, a complete other (fully-committed) transaction can take place, altering the value of A. This would lead to an inconsistency. Degree 3 avoids this.</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Consistency with Locks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on Types of Locks</a:t>
            </a:r>
            <a:endParaRPr/>
          </a:p>
        </p:txBody>
      </p:sp>
      <p:sp>
        <p:nvSpPr>
          <p:cNvPr id="197" name="Google Shape;197;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Share-mode lock</a:t>
            </a:r>
            <a:r>
              <a:rPr lang="en"/>
              <a:t>: Allows for multiple readers to read from the record</a:t>
            </a:r>
            <a:endParaRPr/>
          </a:p>
          <a:p>
            <a:pPr indent="-311150" lvl="0" marL="457200" rtl="0" algn="l">
              <a:spcBef>
                <a:spcPts val="0"/>
              </a:spcBef>
              <a:spcAft>
                <a:spcPts val="0"/>
              </a:spcAft>
              <a:buSzPts val="1300"/>
              <a:buChar char="-"/>
            </a:pPr>
            <a:r>
              <a:rPr b="1" lang="en"/>
              <a:t>Exclusive-mode lock</a:t>
            </a:r>
            <a:r>
              <a:rPr lang="en"/>
              <a:t>: Whoever sets the lock has exclusive access to the record</a:t>
            </a:r>
            <a:endParaRPr/>
          </a:p>
          <a:p>
            <a:pPr indent="-311150" lvl="0" marL="457200" rtl="0" algn="l">
              <a:spcBef>
                <a:spcPts val="0"/>
              </a:spcBef>
              <a:spcAft>
                <a:spcPts val="0"/>
              </a:spcAft>
              <a:buSzPts val="1300"/>
              <a:buChar char="-"/>
            </a:pPr>
            <a:r>
              <a:rPr b="1" lang="en"/>
              <a:t>Short duration lock</a:t>
            </a:r>
            <a:r>
              <a:rPr lang="en"/>
              <a:t>: Lock only lasts for the duration of a single action</a:t>
            </a:r>
            <a:endParaRPr/>
          </a:p>
          <a:p>
            <a:pPr indent="-311150" lvl="0" marL="457200" rtl="0" algn="l">
              <a:spcBef>
                <a:spcPts val="0"/>
              </a:spcBef>
              <a:spcAft>
                <a:spcPts val="0"/>
              </a:spcAft>
              <a:buSzPts val="1300"/>
              <a:buChar char="-"/>
            </a:pPr>
            <a:r>
              <a:rPr b="1" lang="en"/>
              <a:t>Long duration lock</a:t>
            </a:r>
            <a:r>
              <a:rPr lang="en"/>
              <a:t>: Lock lasts for the entirety of the transaction</a:t>
            </a:r>
            <a:endParaRPr/>
          </a:p>
        </p:txBody>
      </p:sp>
      <p:pic>
        <p:nvPicPr>
          <p:cNvPr id="198" name="Google Shape;198;p30"/>
          <p:cNvPicPr preferRelativeResize="0"/>
          <p:nvPr/>
        </p:nvPicPr>
        <p:blipFill>
          <a:blip r:embed="rId3">
            <a:alphaModFix/>
          </a:blip>
          <a:stretch>
            <a:fillRect/>
          </a:stretch>
        </p:blipFill>
        <p:spPr>
          <a:xfrm>
            <a:off x="4304409" y="4339972"/>
            <a:ext cx="535185"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Consistency with Locks</a:t>
            </a:r>
            <a:endParaRPr/>
          </a:p>
        </p:txBody>
      </p:sp>
      <p:sp>
        <p:nvSpPr>
          <p:cNvPr id="204" name="Google Shape;20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Degree 0</a:t>
            </a:r>
            <a:r>
              <a:rPr lang="en"/>
              <a:t>: Your transaction sets a short exclusive lock on any data it dirties</a:t>
            </a:r>
            <a:endParaRPr/>
          </a:p>
          <a:p>
            <a:pPr indent="-311150" lvl="0" marL="457200" rtl="0" algn="l">
              <a:spcBef>
                <a:spcPts val="0"/>
              </a:spcBef>
              <a:spcAft>
                <a:spcPts val="0"/>
              </a:spcAft>
              <a:buSzPts val="1300"/>
              <a:buChar char="-"/>
            </a:pPr>
            <a:r>
              <a:rPr b="1" lang="en"/>
              <a:t>Degree 1</a:t>
            </a:r>
            <a:r>
              <a:rPr lang="en"/>
              <a:t>: Your transaction sets a long exclusive lock on any data it dirties</a:t>
            </a:r>
            <a:endParaRPr/>
          </a:p>
          <a:p>
            <a:pPr indent="-311150" lvl="0" marL="457200" rtl="0" algn="l">
              <a:spcBef>
                <a:spcPts val="0"/>
              </a:spcBef>
              <a:spcAft>
                <a:spcPts val="0"/>
              </a:spcAft>
              <a:buSzPts val="1300"/>
              <a:buChar char="-"/>
            </a:pPr>
            <a:r>
              <a:rPr b="1" lang="en"/>
              <a:t>Degree 2</a:t>
            </a:r>
            <a:r>
              <a:rPr lang="en"/>
              <a:t>: Your transaction sets a short share lock on any data it reads</a:t>
            </a:r>
            <a:endParaRPr/>
          </a:p>
          <a:p>
            <a:pPr indent="-311150" lvl="0" marL="457200" rtl="0" algn="l">
              <a:spcBef>
                <a:spcPts val="0"/>
              </a:spcBef>
              <a:spcAft>
                <a:spcPts val="0"/>
              </a:spcAft>
              <a:buSzPts val="1300"/>
              <a:buChar char="-"/>
            </a:pPr>
            <a:r>
              <a:rPr b="1" lang="en"/>
              <a:t>Degree 3</a:t>
            </a:r>
            <a:r>
              <a:rPr lang="en"/>
              <a:t>: Your transaction sets a long share lock on any data it reads</a:t>
            </a:r>
            <a:endParaRPr/>
          </a:p>
        </p:txBody>
      </p:sp>
      <p:pic>
        <p:nvPicPr>
          <p:cNvPr id="205" name="Google Shape;205;p31"/>
          <p:cNvPicPr preferRelativeResize="0"/>
          <p:nvPr/>
        </p:nvPicPr>
        <p:blipFill>
          <a:blip r:embed="rId3">
            <a:alphaModFix/>
          </a:blip>
          <a:stretch>
            <a:fillRect/>
          </a:stretch>
        </p:blipFill>
        <p:spPr>
          <a:xfrm>
            <a:off x="4304409" y="4339972"/>
            <a:ext cx="535185"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the Stage for the Paper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these Definitions</a:t>
            </a:r>
            <a:endParaRPr/>
          </a:p>
        </p:txBody>
      </p:sp>
      <p:sp>
        <p:nvSpPr>
          <p:cNvPr id="211" name="Google Shape;211;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Well-formedness</a:t>
            </a:r>
            <a:r>
              <a:rPr lang="en"/>
              <a:t>: A transaction is well-formed if it always sets an appropriate lock when reading or writing</a:t>
            </a:r>
            <a:endParaRPr/>
          </a:p>
          <a:p>
            <a:pPr indent="-311150" lvl="0" marL="457200" rtl="0" algn="l">
              <a:spcBef>
                <a:spcPts val="0"/>
              </a:spcBef>
              <a:spcAft>
                <a:spcPts val="0"/>
              </a:spcAft>
              <a:buSzPts val="1300"/>
              <a:buChar char="-"/>
            </a:pPr>
            <a:r>
              <a:rPr b="1" lang="en"/>
              <a:t>Two-phase</a:t>
            </a:r>
            <a:r>
              <a:rPr lang="en"/>
              <a:t>: A transaction is two-phased if it never locks a record after unlocking some other record, i.e a shrinking and growing phase for locks</a:t>
            </a:r>
            <a:endParaRPr/>
          </a:p>
          <a:p>
            <a:pPr indent="-311150" lvl="0" marL="457200" rtl="0" algn="l">
              <a:spcBef>
                <a:spcPts val="0"/>
              </a:spcBef>
              <a:spcAft>
                <a:spcPts val="0"/>
              </a:spcAft>
              <a:buSzPts val="1300"/>
              <a:buChar char="-"/>
            </a:pPr>
            <a:r>
              <a:rPr lang="en"/>
              <a:t>The previous definitions for consistency were too restrictive; it is not necessary for a lock to be held until the end of transaction for a transaction to be consistent</a:t>
            </a:r>
            <a:endParaRPr/>
          </a:p>
          <a:p>
            <a:pPr indent="-311150" lvl="0" marL="457200" rtl="0" algn="l">
              <a:spcBef>
                <a:spcPts val="0"/>
              </a:spcBef>
              <a:spcAft>
                <a:spcPts val="0"/>
              </a:spcAft>
              <a:buSzPts val="1300"/>
              <a:buChar char="-"/>
            </a:pPr>
            <a:r>
              <a:rPr lang="en"/>
              <a:t>Once a record is unlocked, it can be considered “committed”</a:t>
            </a:r>
            <a:endParaRPr/>
          </a:p>
        </p:txBody>
      </p:sp>
      <p:pic>
        <p:nvPicPr>
          <p:cNvPr id="212" name="Google Shape;212;p32"/>
          <p:cNvPicPr preferRelativeResize="0"/>
          <p:nvPr/>
        </p:nvPicPr>
        <p:blipFill>
          <a:blip r:embed="rId3">
            <a:alphaModFix/>
          </a:blip>
          <a:stretch>
            <a:fillRect/>
          </a:stretch>
        </p:blipFill>
        <p:spPr>
          <a:xfrm>
            <a:off x="4304409" y="4339972"/>
            <a:ext cx="535185"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Rewriting the Lock Protocols</a:t>
            </a:r>
            <a:endParaRPr/>
          </a:p>
        </p:txBody>
      </p:sp>
      <p:sp>
        <p:nvSpPr>
          <p:cNvPr id="218" name="Google Shape;218;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Degree 0</a:t>
            </a:r>
            <a:r>
              <a:rPr lang="en"/>
              <a:t>: Your transaction is well-formed with respect to writes</a:t>
            </a:r>
            <a:endParaRPr/>
          </a:p>
          <a:p>
            <a:pPr indent="-311150" lvl="0" marL="457200" rtl="0" algn="l">
              <a:spcBef>
                <a:spcPts val="0"/>
              </a:spcBef>
              <a:spcAft>
                <a:spcPts val="0"/>
              </a:spcAft>
              <a:buSzPts val="1300"/>
              <a:buChar char="-"/>
            </a:pPr>
            <a:r>
              <a:rPr b="1" lang="en"/>
              <a:t>Degree 1</a:t>
            </a:r>
            <a:r>
              <a:rPr lang="en"/>
              <a:t>: Your transaction is also two-phased with respect to writes</a:t>
            </a:r>
            <a:endParaRPr/>
          </a:p>
          <a:p>
            <a:pPr indent="-311150" lvl="0" marL="457200" rtl="0" algn="l">
              <a:spcBef>
                <a:spcPts val="0"/>
              </a:spcBef>
              <a:spcAft>
                <a:spcPts val="0"/>
              </a:spcAft>
              <a:buSzPts val="1300"/>
              <a:buChar char="-"/>
            </a:pPr>
            <a:r>
              <a:rPr b="1" lang="en"/>
              <a:t>Degree 2</a:t>
            </a:r>
            <a:r>
              <a:rPr lang="en"/>
              <a:t>: Your transaction is well-formed with respect to writes and reads</a:t>
            </a:r>
            <a:endParaRPr/>
          </a:p>
          <a:p>
            <a:pPr indent="-311150" lvl="0" marL="457200" rtl="0" algn="l">
              <a:spcBef>
                <a:spcPts val="0"/>
              </a:spcBef>
              <a:spcAft>
                <a:spcPts val="0"/>
              </a:spcAft>
              <a:buSzPts val="1300"/>
              <a:buChar char="-"/>
            </a:pPr>
            <a:r>
              <a:rPr b="1" lang="en"/>
              <a:t>Degree 3</a:t>
            </a:r>
            <a:r>
              <a:rPr lang="en"/>
              <a:t>: Your transaction is also two-phased with respect to writes and reads</a:t>
            </a:r>
            <a:endParaRPr/>
          </a:p>
          <a:p>
            <a:pPr indent="-311150" lvl="0" marL="457200" rtl="0" algn="l">
              <a:spcBef>
                <a:spcPts val="0"/>
              </a:spcBef>
              <a:spcAft>
                <a:spcPts val="0"/>
              </a:spcAft>
              <a:buSzPts val="1300"/>
              <a:buChar char="-"/>
            </a:pPr>
            <a:r>
              <a:rPr lang="en"/>
              <a:t>ALL transactions are required to be at least Degree 0 consistent with respect to locks so that transactions do not overwrite the uncommitted updates of other transactions  </a:t>
            </a:r>
            <a:endParaRPr/>
          </a:p>
        </p:txBody>
      </p:sp>
      <p:pic>
        <p:nvPicPr>
          <p:cNvPr id="219" name="Google Shape;219;p33"/>
          <p:cNvPicPr preferRelativeResize="0"/>
          <p:nvPr/>
        </p:nvPicPr>
        <p:blipFill>
          <a:blip r:embed="rId3">
            <a:alphaModFix/>
          </a:blip>
          <a:stretch>
            <a:fillRect/>
          </a:stretch>
        </p:blipFill>
        <p:spPr>
          <a:xfrm>
            <a:off x="4304409" y="4339972"/>
            <a:ext cx="535185"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 among Transactions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Schedule of Transactions?</a:t>
            </a:r>
            <a:endParaRPr/>
          </a:p>
        </p:txBody>
      </p:sp>
      <p:sp>
        <p:nvSpPr>
          <p:cNvPr id="230" name="Google Shape;230;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S</a:t>
            </a:r>
            <a:r>
              <a:rPr b="1" lang="en"/>
              <a:t>chedule</a:t>
            </a:r>
            <a:r>
              <a:rPr lang="en"/>
              <a:t>:</a:t>
            </a:r>
            <a:r>
              <a:rPr lang="en"/>
              <a:t> a sequence-preserving merging of the actions of a set of transactions</a:t>
            </a:r>
            <a:endParaRPr/>
          </a:p>
          <a:p>
            <a:pPr indent="-311150" lvl="0" marL="457200" rtl="0" algn="l">
              <a:spcBef>
                <a:spcPts val="0"/>
              </a:spcBef>
              <a:spcAft>
                <a:spcPts val="0"/>
              </a:spcAft>
              <a:buSzPts val="1300"/>
              <a:buChar char="-"/>
            </a:pPr>
            <a:r>
              <a:rPr lang="en"/>
              <a:t>A schedule can be run in serial or run concurrently; obviously, in the serial case, no concurrency issues exist</a:t>
            </a:r>
            <a:endParaRPr/>
          </a:p>
          <a:p>
            <a:pPr indent="0" lvl="0" marL="0" rtl="0" algn="l">
              <a:spcBef>
                <a:spcPts val="1600"/>
              </a:spcBef>
              <a:spcAft>
                <a:spcPts val="1600"/>
              </a:spcAft>
              <a:buNone/>
            </a:pPr>
            <a:r>
              <a:t/>
            </a:r>
            <a:endParaRPr/>
          </a:p>
        </p:txBody>
      </p:sp>
      <p:pic>
        <p:nvPicPr>
          <p:cNvPr id="231" name="Google Shape;231;p35"/>
          <p:cNvPicPr preferRelativeResize="0"/>
          <p:nvPr/>
        </p:nvPicPr>
        <p:blipFill>
          <a:blip r:embed="rId3">
            <a:alphaModFix/>
          </a:blip>
          <a:stretch>
            <a:fillRect/>
          </a:stretch>
        </p:blipFill>
        <p:spPr>
          <a:xfrm>
            <a:off x="4304410" y="4339973"/>
            <a:ext cx="535183"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Degrees of Dependency</a:t>
            </a:r>
            <a:endParaRPr/>
          </a:p>
        </p:txBody>
      </p:sp>
      <p:sp>
        <p:nvSpPr>
          <p:cNvPr id="237" name="Google Shape;237;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Notation</a:t>
            </a:r>
            <a:r>
              <a:rPr lang="en"/>
              <a:t>: Let </a:t>
            </a:r>
            <a:r>
              <a:rPr b="1" lang="en"/>
              <a:t>T</a:t>
            </a:r>
            <a:r>
              <a:rPr lang="en"/>
              <a:t> and </a:t>
            </a:r>
            <a:r>
              <a:rPr b="1" lang="en"/>
              <a:t>T’ </a:t>
            </a:r>
            <a:r>
              <a:rPr lang="en"/>
              <a:t>be two transactions operating on the same record, with </a:t>
            </a:r>
            <a:r>
              <a:rPr b="1" lang="en"/>
              <a:t>A</a:t>
            </a:r>
            <a:r>
              <a:rPr lang="en"/>
              <a:t> and </a:t>
            </a:r>
            <a:r>
              <a:rPr b="1" lang="en"/>
              <a:t>A’</a:t>
            </a:r>
            <a:r>
              <a:rPr lang="en"/>
              <a:t> be actions associated with each, and with </a:t>
            </a:r>
            <a:r>
              <a:rPr b="1" lang="en"/>
              <a:t>T’</a:t>
            </a:r>
            <a:r>
              <a:rPr lang="en"/>
              <a:t> taking place after </a:t>
            </a:r>
            <a:r>
              <a:rPr b="1" lang="en"/>
              <a:t>T</a:t>
            </a:r>
            <a:r>
              <a:rPr lang="en"/>
              <a:t> in the schedule</a:t>
            </a:r>
            <a:endParaRPr/>
          </a:p>
          <a:p>
            <a:pPr indent="-311150" lvl="0" marL="457200" rtl="0" algn="l">
              <a:spcBef>
                <a:spcPts val="0"/>
              </a:spcBef>
              <a:spcAft>
                <a:spcPts val="0"/>
              </a:spcAft>
              <a:buSzPts val="1300"/>
              <a:buChar char="-"/>
            </a:pPr>
            <a:r>
              <a:rPr b="1" lang="en"/>
              <a:t>T &lt; T’</a:t>
            </a:r>
            <a:r>
              <a:rPr lang="en"/>
              <a:t>: If </a:t>
            </a:r>
            <a:r>
              <a:rPr b="1" lang="en"/>
              <a:t>A</a:t>
            </a:r>
            <a:r>
              <a:rPr lang="en"/>
              <a:t> is a write action, and </a:t>
            </a:r>
            <a:r>
              <a:rPr b="1" lang="en"/>
              <a:t>A’</a:t>
            </a:r>
            <a:r>
              <a:rPr lang="en"/>
              <a:t> is a write action</a:t>
            </a:r>
            <a:endParaRPr/>
          </a:p>
          <a:p>
            <a:pPr indent="-311150" lvl="0" marL="457200" rtl="0" algn="l">
              <a:spcBef>
                <a:spcPts val="0"/>
              </a:spcBef>
              <a:spcAft>
                <a:spcPts val="0"/>
              </a:spcAft>
              <a:buSzPts val="1300"/>
              <a:buChar char="-"/>
            </a:pPr>
            <a:r>
              <a:rPr b="1" lang="en"/>
              <a:t>T &lt;&lt; T’</a:t>
            </a:r>
            <a:r>
              <a:rPr lang="en"/>
              <a:t>: If </a:t>
            </a:r>
            <a:r>
              <a:rPr b="1" lang="en"/>
              <a:t>A</a:t>
            </a:r>
            <a:r>
              <a:rPr lang="en"/>
              <a:t> is a write action and </a:t>
            </a:r>
            <a:r>
              <a:rPr b="1" lang="en"/>
              <a:t>A’</a:t>
            </a:r>
            <a:r>
              <a:rPr lang="en"/>
              <a:t> is a write action, or </a:t>
            </a:r>
            <a:r>
              <a:rPr b="1" lang="en"/>
              <a:t>A</a:t>
            </a:r>
            <a:r>
              <a:rPr lang="en"/>
              <a:t> is a write action and </a:t>
            </a:r>
            <a:r>
              <a:rPr b="1" lang="en"/>
              <a:t>A’</a:t>
            </a:r>
            <a:r>
              <a:rPr lang="en"/>
              <a:t> is a read action</a:t>
            </a:r>
            <a:endParaRPr/>
          </a:p>
          <a:p>
            <a:pPr indent="-311150" lvl="0" marL="457200" rtl="0" algn="l">
              <a:spcBef>
                <a:spcPts val="0"/>
              </a:spcBef>
              <a:spcAft>
                <a:spcPts val="0"/>
              </a:spcAft>
              <a:buSzPts val="1300"/>
              <a:buChar char="-"/>
            </a:pPr>
            <a:r>
              <a:rPr b="1" lang="en"/>
              <a:t>T &lt;&lt;&lt; T’</a:t>
            </a:r>
            <a:r>
              <a:rPr lang="en"/>
              <a:t>: </a:t>
            </a:r>
            <a:r>
              <a:rPr lang="en"/>
              <a:t>If </a:t>
            </a:r>
            <a:r>
              <a:rPr b="1" lang="en"/>
              <a:t>A</a:t>
            </a:r>
            <a:r>
              <a:rPr lang="en"/>
              <a:t> is a write action and </a:t>
            </a:r>
            <a:r>
              <a:rPr b="1" lang="en"/>
              <a:t>A’</a:t>
            </a:r>
            <a:r>
              <a:rPr lang="en"/>
              <a:t> is a write action, or </a:t>
            </a:r>
            <a:r>
              <a:rPr b="1" lang="en"/>
              <a:t>A</a:t>
            </a:r>
            <a:r>
              <a:rPr lang="en"/>
              <a:t> is a write action and </a:t>
            </a:r>
            <a:r>
              <a:rPr b="1" lang="en"/>
              <a:t>A’</a:t>
            </a:r>
            <a:r>
              <a:rPr lang="en"/>
              <a:t> is a read action, or </a:t>
            </a:r>
            <a:r>
              <a:rPr b="1" lang="en"/>
              <a:t>A</a:t>
            </a:r>
            <a:r>
              <a:rPr lang="en"/>
              <a:t> is a read action and </a:t>
            </a:r>
            <a:r>
              <a:rPr b="1" lang="en"/>
              <a:t>A’</a:t>
            </a:r>
            <a:r>
              <a:rPr lang="en"/>
              <a:t> is a write action</a:t>
            </a:r>
            <a:endParaRPr/>
          </a:p>
        </p:txBody>
      </p:sp>
      <p:pic>
        <p:nvPicPr>
          <p:cNvPr id="238" name="Google Shape;238;p36"/>
          <p:cNvPicPr preferRelativeResize="0"/>
          <p:nvPr/>
        </p:nvPicPr>
        <p:blipFill>
          <a:blip r:embed="rId3">
            <a:alphaModFix/>
          </a:blip>
          <a:stretch>
            <a:fillRect/>
          </a:stretch>
        </p:blipFill>
        <p:spPr>
          <a:xfrm>
            <a:off x="4304410" y="4339973"/>
            <a:ext cx="535183"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Cares About These &lt;’s?</a:t>
            </a:r>
            <a:endParaRPr/>
          </a:p>
        </p:txBody>
      </p:sp>
      <p:sp>
        <p:nvSpPr>
          <p:cNvPr id="244" name="Google Shape;24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Understanding the transaction dependencies can affect how a system recovery operation would take place, in case of database failure or some incomplete transaction takes place</a:t>
            </a:r>
            <a:endParaRPr/>
          </a:p>
          <a:p>
            <a:pPr indent="-311150" lvl="0" marL="457200" rtl="0" algn="l">
              <a:spcBef>
                <a:spcPts val="0"/>
              </a:spcBef>
              <a:spcAft>
                <a:spcPts val="0"/>
              </a:spcAft>
              <a:buSzPts val="1300"/>
              <a:buChar char="-"/>
            </a:pPr>
            <a:r>
              <a:rPr lang="en"/>
              <a:t>For more detail on this procedure, check out </a:t>
            </a:r>
            <a:r>
              <a:rPr b="1" i="1" lang="en"/>
              <a:t>On the Notions of Consistency and Predicate Locks</a:t>
            </a:r>
            <a:r>
              <a:rPr lang="en"/>
              <a:t>, also by IBM Research Laboratory</a:t>
            </a:r>
            <a:endParaRPr/>
          </a:p>
        </p:txBody>
      </p:sp>
      <p:pic>
        <p:nvPicPr>
          <p:cNvPr id="245" name="Google Shape;245;p37"/>
          <p:cNvPicPr preferRelativeResize="0"/>
          <p:nvPr/>
        </p:nvPicPr>
        <p:blipFill>
          <a:blip r:embed="rId3">
            <a:alphaModFix/>
          </a:blip>
          <a:stretch>
            <a:fillRect/>
          </a:stretch>
        </p:blipFill>
        <p:spPr>
          <a:xfrm>
            <a:off x="4304410" y="4339973"/>
            <a:ext cx="535183"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happened in the first part of the paper?</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RECAP</a:t>
            </a:r>
            <a:r>
              <a:rPr lang="en"/>
              <a:t>: Paper was written in 1976, by researchers at IBM Research Laboratory </a:t>
            </a:r>
            <a:endParaRPr/>
          </a:p>
          <a:p>
            <a:pPr indent="-311150" lvl="0" marL="457200" rtl="0" algn="l">
              <a:spcBef>
                <a:spcPts val="0"/>
              </a:spcBef>
              <a:spcAft>
                <a:spcPts val="0"/>
              </a:spcAft>
              <a:buSzPts val="1300"/>
              <a:buChar char="-"/>
            </a:pPr>
            <a:r>
              <a:rPr lang="en"/>
              <a:t>The first half of the paper described the problem of choosing at what level of the database should locks be introduced</a:t>
            </a:r>
            <a:endParaRPr/>
          </a:p>
          <a:p>
            <a:pPr indent="-311150" lvl="0" marL="457200" rtl="0" algn="l">
              <a:spcBef>
                <a:spcPts val="0"/>
              </a:spcBef>
              <a:spcAft>
                <a:spcPts val="0"/>
              </a:spcAft>
              <a:buSzPts val="1300"/>
              <a:buChar char="-"/>
            </a:pPr>
            <a:r>
              <a:rPr lang="en"/>
              <a:t>The issue of consistency vs performance overhead is also detailed</a:t>
            </a:r>
            <a:endParaRPr/>
          </a:p>
          <a:p>
            <a:pPr indent="-311150" lvl="0" marL="457200" rtl="0" algn="l">
              <a:spcBef>
                <a:spcPts val="0"/>
              </a:spcBef>
              <a:spcAft>
                <a:spcPts val="0"/>
              </a:spcAft>
              <a:buSzPts val="1300"/>
              <a:buChar char="-"/>
            </a:pPr>
            <a:r>
              <a:rPr lang="en"/>
              <a:t>New locking protocols are introduced</a:t>
            </a:r>
            <a:endParaRPr/>
          </a:p>
        </p:txBody>
      </p:sp>
      <p:pic>
        <p:nvPicPr>
          <p:cNvPr id="99" name="Google Shape;99;p15"/>
          <p:cNvPicPr preferRelativeResize="0"/>
          <p:nvPr/>
        </p:nvPicPr>
        <p:blipFill>
          <a:blip r:embed="rId3">
            <a:alphaModFix/>
          </a:blip>
          <a:stretch>
            <a:fillRect/>
          </a:stretch>
        </p:blipFill>
        <p:spPr>
          <a:xfrm>
            <a:off x="4304399" y="4339974"/>
            <a:ext cx="535200"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main subjects of this paper?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Defining important terms; transaction, database, consistency</a:t>
            </a:r>
            <a:endParaRPr/>
          </a:p>
          <a:p>
            <a:pPr indent="-311150" lvl="0" marL="457200" rtl="0" algn="l">
              <a:spcBef>
                <a:spcPts val="0"/>
              </a:spcBef>
              <a:spcAft>
                <a:spcPts val="0"/>
              </a:spcAft>
              <a:buSzPts val="1300"/>
              <a:buChar char="-"/>
            </a:pPr>
            <a:r>
              <a:rPr lang="en"/>
              <a:t>Laying out the general definition of “degrees of consistency”</a:t>
            </a:r>
            <a:endParaRPr/>
          </a:p>
          <a:p>
            <a:pPr indent="-311150" lvl="0" marL="457200" rtl="0" algn="l">
              <a:spcBef>
                <a:spcPts val="0"/>
              </a:spcBef>
              <a:spcAft>
                <a:spcPts val="0"/>
              </a:spcAft>
              <a:buSzPts val="1300"/>
              <a:buChar char="-"/>
            </a:pPr>
            <a:r>
              <a:rPr lang="en"/>
              <a:t>Defining consistency with respect to inputs/outputs</a:t>
            </a:r>
            <a:endParaRPr/>
          </a:p>
          <a:p>
            <a:pPr indent="-311150" lvl="0" marL="457200" rtl="0" algn="l">
              <a:spcBef>
                <a:spcPts val="0"/>
              </a:spcBef>
              <a:spcAft>
                <a:spcPts val="0"/>
              </a:spcAft>
              <a:buSzPts val="1300"/>
              <a:buChar char="-"/>
            </a:pPr>
            <a:r>
              <a:rPr lang="en"/>
              <a:t>Defining consistency with respect to locks</a:t>
            </a:r>
            <a:endParaRPr/>
          </a:p>
          <a:p>
            <a:pPr indent="-311150" lvl="0" marL="457200" rtl="0" algn="l">
              <a:spcBef>
                <a:spcPts val="0"/>
              </a:spcBef>
              <a:spcAft>
                <a:spcPts val="0"/>
              </a:spcAft>
              <a:buSzPts val="1300"/>
              <a:buChar char="-"/>
            </a:pPr>
            <a:r>
              <a:rPr lang="en"/>
              <a:t>Defining consistency with respect to dependencies</a:t>
            </a:r>
            <a:endParaRPr/>
          </a:p>
        </p:txBody>
      </p:sp>
      <p:pic>
        <p:nvPicPr>
          <p:cNvPr id="106" name="Google Shape;106;p16"/>
          <p:cNvPicPr preferRelativeResize="0"/>
          <p:nvPr/>
        </p:nvPicPr>
        <p:blipFill>
          <a:blip r:embed="rId3">
            <a:alphaModFix/>
          </a:blip>
          <a:stretch>
            <a:fillRect/>
          </a:stretch>
        </p:blipFill>
        <p:spPr>
          <a:xfrm>
            <a:off x="4304399" y="4339974"/>
            <a:ext cx="535200"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Establishing Definitions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Database?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The paper describes a Database as a “</a:t>
            </a:r>
            <a:r>
              <a:rPr b="1" lang="en"/>
              <a:t>a set of entities structured to form assertions</a:t>
            </a:r>
            <a:r>
              <a:rPr lang="en"/>
              <a:t>”.</a:t>
            </a:r>
            <a:endParaRPr/>
          </a:p>
          <a:p>
            <a:pPr indent="0" lvl="0" marL="0" rtl="0" algn="l">
              <a:spcBef>
                <a:spcPts val="1600"/>
              </a:spcBef>
              <a:spcAft>
                <a:spcPts val="0"/>
              </a:spcAft>
              <a:buNone/>
            </a:pPr>
            <a:r>
              <a:rPr lang="en"/>
              <a:t>These assertions can be any kind of logical or algebraic statement about the contents of the database. </a:t>
            </a:r>
            <a:endParaRPr/>
          </a:p>
          <a:p>
            <a:pPr indent="0" lvl="0" marL="0" rtl="0" algn="l">
              <a:spcBef>
                <a:spcPts val="1600"/>
              </a:spcBef>
              <a:spcAft>
                <a:spcPts val="1600"/>
              </a:spcAft>
              <a:buClr>
                <a:srgbClr val="000000"/>
              </a:buClr>
              <a:buSzPts val="1100"/>
              <a:buFont typeface="Arial"/>
              <a:buNone/>
            </a:pPr>
            <a:r>
              <a:rPr lang="en"/>
              <a:t>For example...</a:t>
            </a:r>
            <a:endParaRPr/>
          </a:p>
        </p:txBody>
      </p:sp>
      <p:pic>
        <p:nvPicPr>
          <p:cNvPr id="118" name="Google Shape;118;p18"/>
          <p:cNvPicPr preferRelativeResize="0"/>
          <p:nvPr/>
        </p:nvPicPr>
        <p:blipFill>
          <a:blip r:embed="rId3">
            <a:alphaModFix/>
          </a:blip>
          <a:stretch>
            <a:fillRect/>
          </a:stretch>
        </p:blipFill>
        <p:spPr>
          <a:xfrm>
            <a:off x="4304399" y="4339974"/>
            <a:ext cx="535200"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graphicFrame>
        <p:nvGraphicFramePr>
          <p:cNvPr id="123" name="Google Shape;123;p19"/>
          <p:cNvGraphicFramePr/>
          <p:nvPr/>
        </p:nvGraphicFramePr>
        <p:xfrm>
          <a:off x="952500" y="1619250"/>
          <a:ext cx="3000000" cy="3000000"/>
        </p:xfrm>
        <a:graphic>
          <a:graphicData uri="http://schemas.openxmlformats.org/drawingml/2006/table">
            <a:tbl>
              <a:tblPr>
                <a:noFill/>
                <a:tableStyleId>{5423E22F-36C3-4358-895B-A4D824AA8BCF}</a:tableStyleId>
              </a:tblPr>
              <a:tblGrid>
                <a:gridCol w="1616275"/>
                <a:gridCol w="1616275"/>
              </a:tblGrid>
              <a:tr h="394750">
                <a:tc gridSpan="2">
                  <a:txBody>
                    <a:bodyPr>
                      <a:noAutofit/>
                    </a:bodyPr>
                    <a:lstStyle/>
                    <a:p>
                      <a:pPr indent="0" lvl="0" marL="0" rtl="0" algn="ctr">
                        <a:spcBef>
                          <a:spcPts val="0"/>
                        </a:spcBef>
                        <a:spcAft>
                          <a:spcPts val="0"/>
                        </a:spcAft>
                        <a:buNone/>
                      </a:pPr>
                      <a:r>
                        <a:rPr b="1" lang="en"/>
                        <a:t>Employee Table</a:t>
                      </a:r>
                      <a:endParaRPr b="1"/>
                    </a:p>
                  </a:txBody>
                  <a:tcPr marT="91425" marB="91425" marR="91425" marL="91425"/>
                </a:tc>
                <a:tc hMerge="1"/>
              </a:tr>
              <a:tr h="394750">
                <a:tc>
                  <a:txBody>
                    <a:bodyPr>
                      <a:noAutofit/>
                    </a:bodyPr>
                    <a:lstStyle/>
                    <a:p>
                      <a:pPr indent="0" lvl="0" marL="0" rtl="0" algn="l">
                        <a:spcBef>
                          <a:spcPts val="0"/>
                        </a:spcBef>
                        <a:spcAft>
                          <a:spcPts val="0"/>
                        </a:spcAft>
                        <a:buNone/>
                      </a:pPr>
                      <a:r>
                        <a:rPr b="1" lang="en"/>
                        <a:t>Name</a:t>
                      </a:r>
                      <a:endParaRPr b="1"/>
                    </a:p>
                  </a:txBody>
                  <a:tcPr marT="91425" marB="91425" marR="91425" marL="91425"/>
                </a:tc>
                <a:tc>
                  <a:txBody>
                    <a:bodyPr>
                      <a:noAutofit/>
                    </a:bodyPr>
                    <a:lstStyle/>
                    <a:p>
                      <a:pPr indent="0" lvl="0" marL="0" rtl="0" algn="l">
                        <a:spcBef>
                          <a:spcPts val="0"/>
                        </a:spcBef>
                        <a:spcAft>
                          <a:spcPts val="0"/>
                        </a:spcAft>
                        <a:buNone/>
                      </a:pPr>
                      <a:r>
                        <a:rPr b="1" lang="en"/>
                        <a:t>Department</a:t>
                      </a:r>
                      <a:endParaRPr b="1"/>
                    </a:p>
                  </a:txBody>
                  <a:tcPr marT="91425" marB="91425" marR="91425" marL="91425"/>
                </a:tc>
              </a:tr>
              <a:tr h="394750">
                <a:tc>
                  <a:txBody>
                    <a:bodyPr>
                      <a:noAutofit/>
                    </a:bodyPr>
                    <a:lstStyle/>
                    <a:p>
                      <a:pPr indent="0" lvl="0" marL="0" rtl="0" algn="l">
                        <a:spcBef>
                          <a:spcPts val="0"/>
                        </a:spcBef>
                        <a:spcAft>
                          <a:spcPts val="0"/>
                        </a:spcAft>
                        <a:buNone/>
                      </a:pPr>
                      <a:r>
                        <a:rPr lang="en"/>
                        <a:t>Amy</a:t>
                      </a:r>
                      <a:endParaRPr/>
                    </a:p>
                  </a:txBody>
                  <a:tcPr marT="91425" marB="91425" marR="91425" marL="91425"/>
                </a:tc>
                <a:tc>
                  <a:txBody>
                    <a:bodyPr>
                      <a:noAutofit/>
                    </a:bodyPr>
                    <a:lstStyle/>
                    <a:p>
                      <a:pPr indent="0" lvl="0" marL="0" rtl="0" algn="l">
                        <a:spcBef>
                          <a:spcPts val="0"/>
                        </a:spcBef>
                        <a:spcAft>
                          <a:spcPts val="0"/>
                        </a:spcAft>
                        <a:buNone/>
                      </a:pPr>
                      <a:r>
                        <a:rPr b="1" lang="en"/>
                        <a:t>Finance</a:t>
                      </a:r>
                      <a:endParaRPr b="1"/>
                    </a:p>
                  </a:txBody>
                  <a:tcPr marT="91425" marB="91425" marR="91425" marL="91425"/>
                </a:tc>
              </a:tr>
              <a:tr h="394750">
                <a:tc>
                  <a:txBody>
                    <a:bodyPr>
                      <a:noAutofit/>
                    </a:bodyPr>
                    <a:lstStyle/>
                    <a:p>
                      <a:pPr indent="0" lvl="0" marL="0" rtl="0" algn="l">
                        <a:spcBef>
                          <a:spcPts val="0"/>
                        </a:spcBef>
                        <a:spcAft>
                          <a:spcPts val="0"/>
                        </a:spcAft>
                        <a:buNone/>
                      </a:pPr>
                      <a:r>
                        <a:rPr lang="en"/>
                        <a:t>Barry</a:t>
                      </a:r>
                      <a:endParaRPr/>
                    </a:p>
                  </a:txBody>
                  <a:tcPr marT="91425" marB="91425" marR="91425" marL="91425"/>
                </a:tc>
                <a:tc>
                  <a:txBody>
                    <a:bodyPr>
                      <a:noAutofit/>
                    </a:bodyPr>
                    <a:lstStyle/>
                    <a:p>
                      <a:pPr indent="0" lvl="0" marL="0" rtl="0" algn="l">
                        <a:spcBef>
                          <a:spcPts val="0"/>
                        </a:spcBef>
                        <a:spcAft>
                          <a:spcPts val="0"/>
                        </a:spcAft>
                        <a:buNone/>
                      </a:pPr>
                      <a:r>
                        <a:rPr lang="en"/>
                        <a:t>Sales</a:t>
                      </a:r>
                      <a:endParaRPr/>
                    </a:p>
                  </a:txBody>
                  <a:tcPr marT="91425" marB="91425" marR="91425" marL="91425"/>
                </a:tc>
              </a:tr>
              <a:tr h="394750">
                <a:tc>
                  <a:txBody>
                    <a:bodyPr>
                      <a:noAutofit/>
                    </a:bodyPr>
                    <a:lstStyle/>
                    <a:p>
                      <a:pPr indent="0" lvl="0" marL="0" rtl="0" algn="l">
                        <a:spcBef>
                          <a:spcPts val="0"/>
                        </a:spcBef>
                        <a:spcAft>
                          <a:spcPts val="0"/>
                        </a:spcAft>
                        <a:buNone/>
                      </a:pPr>
                      <a:r>
                        <a:rPr lang="en"/>
                        <a:t>Charlene</a:t>
                      </a:r>
                      <a:endParaRPr/>
                    </a:p>
                  </a:txBody>
                  <a:tcPr marT="91425" marB="91425" marR="91425" marL="91425"/>
                </a:tc>
                <a:tc>
                  <a:txBody>
                    <a:bodyPr>
                      <a:noAutofit/>
                    </a:bodyPr>
                    <a:lstStyle/>
                    <a:p>
                      <a:pPr indent="0" lvl="0" marL="0" rtl="0" algn="l">
                        <a:spcBef>
                          <a:spcPts val="0"/>
                        </a:spcBef>
                        <a:spcAft>
                          <a:spcPts val="0"/>
                        </a:spcAft>
                        <a:buNone/>
                      </a:pPr>
                      <a:r>
                        <a:rPr b="1" lang="en"/>
                        <a:t>Finance</a:t>
                      </a:r>
                      <a:endParaRPr b="1"/>
                    </a:p>
                  </a:txBody>
                  <a:tcPr marT="91425" marB="91425" marR="91425" marL="91425"/>
                </a:tc>
              </a:tr>
            </a:tbl>
          </a:graphicData>
        </a:graphic>
      </p:graphicFrame>
      <p:graphicFrame>
        <p:nvGraphicFramePr>
          <p:cNvPr id="124" name="Google Shape;124;p19"/>
          <p:cNvGraphicFramePr/>
          <p:nvPr/>
        </p:nvGraphicFramePr>
        <p:xfrm>
          <a:off x="4836800" y="1619250"/>
          <a:ext cx="3000000" cy="3000000"/>
        </p:xfrm>
        <a:graphic>
          <a:graphicData uri="http://schemas.openxmlformats.org/drawingml/2006/table">
            <a:tbl>
              <a:tblPr>
                <a:noFill/>
                <a:tableStyleId>{5423E22F-36C3-4358-895B-A4D824AA8BCF}</a:tableStyleId>
              </a:tblPr>
              <a:tblGrid>
                <a:gridCol w="1822350"/>
                <a:gridCol w="1822350"/>
              </a:tblGrid>
              <a:tr h="381000">
                <a:tc gridSpan="2">
                  <a:txBody>
                    <a:bodyPr>
                      <a:noAutofit/>
                    </a:bodyPr>
                    <a:lstStyle/>
                    <a:p>
                      <a:pPr indent="0" lvl="0" marL="0" rtl="0" algn="ctr">
                        <a:spcBef>
                          <a:spcPts val="0"/>
                        </a:spcBef>
                        <a:spcAft>
                          <a:spcPts val="0"/>
                        </a:spcAft>
                        <a:buNone/>
                      </a:pPr>
                      <a:r>
                        <a:rPr b="1" lang="en"/>
                        <a:t>Department Table</a:t>
                      </a:r>
                      <a:endParaRPr b="1"/>
                    </a:p>
                  </a:txBody>
                  <a:tcPr marT="91425" marB="91425" marR="91425" marL="91425"/>
                </a:tc>
                <a:tc hMerge="1"/>
              </a:tr>
              <a:tr h="381000">
                <a:tc>
                  <a:txBody>
                    <a:bodyPr>
                      <a:noAutofit/>
                    </a:bodyPr>
                    <a:lstStyle/>
                    <a:p>
                      <a:pPr indent="0" lvl="0" marL="0" rtl="0" algn="l">
                        <a:spcBef>
                          <a:spcPts val="0"/>
                        </a:spcBef>
                        <a:spcAft>
                          <a:spcPts val="0"/>
                        </a:spcAft>
                        <a:buNone/>
                      </a:pPr>
                      <a:r>
                        <a:rPr b="1" lang="en"/>
                        <a:t>Name</a:t>
                      </a:r>
                      <a:endParaRPr b="1"/>
                    </a:p>
                  </a:txBody>
                  <a:tcPr marT="91425" marB="91425" marR="91425" marL="91425"/>
                </a:tc>
                <a:tc>
                  <a:txBody>
                    <a:bodyPr>
                      <a:noAutofit/>
                    </a:bodyPr>
                    <a:lstStyle/>
                    <a:p>
                      <a:pPr indent="0" lvl="0" marL="0" rtl="0" algn="l">
                        <a:spcBef>
                          <a:spcPts val="0"/>
                        </a:spcBef>
                        <a:spcAft>
                          <a:spcPts val="0"/>
                        </a:spcAft>
                        <a:buNone/>
                      </a:pPr>
                      <a:r>
                        <a:rPr b="1" lang="en"/>
                        <a:t>Size</a:t>
                      </a:r>
                      <a:endParaRPr b="1"/>
                    </a:p>
                  </a:txBody>
                  <a:tcPr marT="91425" marB="91425" marR="91425" marL="91425"/>
                </a:tc>
              </a:tr>
              <a:tr h="381000">
                <a:tc>
                  <a:txBody>
                    <a:bodyPr>
                      <a:noAutofit/>
                    </a:bodyPr>
                    <a:lstStyle/>
                    <a:p>
                      <a:pPr indent="0" lvl="0" marL="0" rtl="0" algn="l">
                        <a:spcBef>
                          <a:spcPts val="0"/>
                        </a:spcBef>
                        <a:spcAft>
                          <a:spcPts val="0"/>
                        </a:spcAft>
                        <a:buNone/>
                      </a:pPr>
                      <a:r>
                        <a:rPr lang="en"/>
                        <a:t>Finance</a:t>
                      </a:r>
                      <a:endParaRPr/>
                    </a:p>
                  </a:txBody>
                  <a:tcPr marT="91425" marB="91425" marR="91425" marL="91425"/>
                </a:tc>
                <a:tc>
                  <a:txBody>
                    <a:bodyPr>
                      <a:noAutofit/>
                    </a:bodyPr>
                    <a:lstStyle/>
                    <a:p>
                      <a:pPr indent="0" lvl="0" marL="0" rtl="0" algn="l">
                        <a:spcBef>
                          <a:spcPts val="0"/>
                        </a:spcBef>
                        <a:spcAft>
                          <a:spcPts val="0"/>
                        </a:spcAft>
                        <a:buNone/>
                      </a:pPr>
                      <a:r>
                        <a:rPr b="1" lang="en"/>
                        <a:t>2</a:t>
                      </a:r>
                      <a:endParaRPr b="1"/>
                    </a:p>
                  </a:txBody>
                  <a:tcPr marT="91425" marB="91425" marR="91425" marL="91425"/>
                </a:tc>
              </a:tr>
              <a:tr h="381000">
                <a:tc>
                  <a:txBody>
                    <a:bodyPr>
                      <a:noAutofit/>
                    </a:bodyPr>
                    <a:lstStyle/>
                    <a:p>
                      <a:pPr indent="0" lvl="0" marL="0" rtl="0" algn="l">
                        <a:spcBef>
                          <a:spcPts val="0"/>
                        </a:spcBef>
                        <a:spcAft>
                          <a:spcPts val="0"/>
                        </a:spcAft>
                        <a:buNone/>
                      </a:pPr>
                      <a:r>
                        <a:rPr lang="en"/>
                        <a:t>Sales</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r>
            </a:tbl>
          </a:graphicData>
        </a:graphic>
      </p:graphicFrame>
      <p:sp>
        <p:nvSpPr>
          <p:cNvPr id="125" name="Google Shape;125;p19"/>
          <p:cNvSpPr txBox="1"/>
          <p:nvPr/>
        </p:nvSpPr>
        <p:spPr>
          <a:xfrm>
            <a:off x="4716150" y="3663025"/>
            <a:ext cx="3897000" cy="10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Assertion</a:t>
            </a:r>
            <a:r>
              <a:rPr lang="en">
                <a:latin typeface="Lato"/>
                <a:ea typeface="Lato"/>
                <a:cs typeface="Lato"/>
                <a:sym typeface="Lato"/>
              </a:rPr>
              <a:t>: The Size # for a department is equivalent to the count of employees with that department in Employee table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Consistency?</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database can be said to be consistent when ALL of its assertions are satisfied. We wouldn’t want our data to be inconsistent!</a:t>
            </a:r>
            <a:endParaRPr/>
          </a:p>
          <a:p>
            <a:pPr indent="0" lvl="0" marL="0" rtl="0" algn="l">
              <a:spcBef>
                <a:spcPts val="1600"/>
              </a:spcBef>
              <a:spcAft>
                <a:spcPts val="1600"/>
              </a:spcAft>
              <a:buNone/>
            </a:pPr>
            <a:r>
              <a:rPr lang="en"/>
              <a:t>A database can become temporarily inconsistent: say we were adding a new member to the finance team in our previous example. Until all actions associated with adding a new employee is complete, our Size value may be incorrect.</a:t>
            </a:r>
            <a:endParaRPr/>
          </a:p>
        </p:txBody>
      </p:sp>
      <p:pic>
        <p:nvPicPr>
          <p:cNvPr id="132" name="Google Shape;132;p20"/>
          <p:cNvPicPr preferRelativeResize="0"/>
          <p:nvPr/>
        </p:nvPicPr>
        <p:blipFill>
          <a:blip r:embed="rId3">
            <a:alphaModFix/>
          </a:blip>
          <a:stretch>
            <a:fillRect/>
          </a:stretch>
        </p:blipFill>
        <p:spPr>
          <a:xfrm>
            <a:off x="4304399" y="4339974"/>
            <a:ext cx="535200"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Transaction?</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Transactions are sets of atomic actions which bring our database from one consistent to another.</a:t>
            </a:r>
            <a:endParaRPr/>
          </a:p>
          <a:p>
            <a:pPr indent="0" lvl="0" marL="0" rtl="0" algn="l">
              <a:spcBef>
                <a:spcPts val="1600"/>
              </a:spcBef>
              <a:spcAft>
                <a:spcPts val="0"/>
              </a:spcAft>
              <a:buNone/>
            </a:pPr>
            <a:r>
              <a:rPr lang="en"/>
              <a:t>Transactions are described as “</a:t>
            </a:r>
            <a:r>
              <a:rPr b="1" lang="en"/>
              <a:t>units of consistency</a:t>
            </a:r>
            <a:r>
              <a:rPr lang="en"/>
              <a:t>” in the paper; if a transaction fails midway, its actions can be undone to return the database to a consistent state.</a:t>
            </a:r>
            <a:endParaRPr/>
          </a:p>
          <a:p>
            <a:pPr indent="0" lvl="0" marL="0" rtl="0" algn="l">
              <a:spcBef>
                <a:spcPts val="1600"/>
              </a:spcBef>
              <a:spcAft>
                <a:spcPts val="1600"/>
              </a:spcAft>
              <a:buNone/>
            </a:pPr>
            <a:r>
              <a:rPr lang="en"/>
              <a:t>The database system software in use can enforce the consistency of any attempted transaction, such that the database is never left in an inconsistent state.</a:t>
            </a:r>
            <a:endParaRPr b="1"/>
          </a:p>
        </p:txBody>
      </p:sp>
      <p:pic>
        <p:nvPicPr>
          <p:cNvPr id="139" name="Google Shape;139;p21"/>
          <p:cNvPicPr preferRelativeResize="0"/>
          <p:nvPr/>
        </p:nvPicPr>
        <p:blipFill>
          <a:blip r:embed="rId3">
            <a:alphaModFix/>
          </a:blip>
          <a:stretch>
            <a:fillRect/>
          </a:stretch>
        </p:blipFill>
        <p:spPr>
          <a:xfrm>
            <a:off x="4304399" y="4339974"/>
            <a:ext cx="535200"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