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 I will present the paper the design of Postgres. The reason I want to present this paper is that the first database I used was PostgreSQL. When I first knew this paper, I was like what is the relation between Postgres and postgresql? Are they the same database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other words, in postgres, a column in a table can be a postquel query.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example, we have two tables. </a:t>
            </a:r>
          </a:p>
          <a:p>
            <a:pPr/>
            <a:r>
              <a:t>If we want to represents objects using polygons and lines, we can create a table called object. It has two fields. </a:t>
            </a:r>
          </a:p>
          <a:p>
            <a:pPr/>
          </a:p>
          <a:p>
            <a:pPr/>
            <a:r>
              <a:t>Notice the type of obj field is postquel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order to represent an apple, we will select a polygon with id equal to 10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order to improve the performance for processing procedural data, the author proposed two techniques.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precomputation has two steps. </a:t>
            </a:r>
          </a:p>
          <a:p>
            <a:pPr/>
          </a:p>
          <a:p>
            <a:pPr/>
            <a:r>
              <a:t>For small answers, we expect to place the cached value in the field Itself </a:t>
            </a:r>
          </a:p>
          <a:p>
            <a:pPr/>
          </a:p>
          <a:p>
            <a:pPr/>
            <a:r>
              <a:t>For larger answers, we expect to put the answer in a relation created for the purpose and then put the name of the relation In the field itself where it will serve the role of a pointer.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talked about compilation of access plan in previous slide.  Compilation and fast path are also techniques that can improve the performance of general query execution.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Both the compiled plan and the answer must be invalidated if necessary</a:t>
            </a:r>
          </a:p>
          <a:p>
            <a:pPr/>
          </a:p>
          <a:p>
            <a:pPr/>
            <a:r>
              <a:t>The plan must be Invalidated, if the schema changes inappropriately. </a:t>
            </a:r>
          </a:p>
          <a:p>
            <a:pPr/>
            <a:r>
              <a:t>The answer must be invalidated if data that it accesses has been changed.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compatibility matrix</a:t>
            </a:r>
          </a:p>
          <a:p>
            <a:pPr/>
            <a:r>
              <a:t>The * means when a write lock is placed on an object with one or more I locks, the I locks need to be invalidated and the answers will be recomputed.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wraps up the details of our first design goal. To support complex objects</a:t>
            </a:r>
          </a:p>
          <a:p>
            <a:pPr/>
          </a:p>
          <a:p>
            <a:pPr/>
            <a:r>
              <a:t>Provide user extendibility for data types, operators and access methods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need to be able to build index for user-defined-types or even build a user-defined index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today, I will firstly talk about the a little bit of history </a:t>
            </a:r>
          </a:p>
          <a:p>
            <a:pPr/>
            <a:r>
              <a:t>And then I will talk about six design goals and some of their detailed implementation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access method can support fast access for a specific collection of operators.</a:t>
            </a:r>
          </a:p>
          <a:p>
            <a:pPr/>
            <a:r>
              <a:t>If we can define those operators in our new data types, the existing access method can be used to build an index.</a:t>
            </a:r>
          </a:p>
          <a:p>
            <a:pPr/>
          </a:p>
          <a:p>
            <a:pPr/>
            <a:r>
              <a:t>Complex number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we will talk about a t and I</a:t>
            </a:r>
          </a:p>
          <a:p>
            <a:pPr/>
            <a:r>
              <a:t>Provide facilities for active database (i.e. alerts and triggers) and inferencing including forward- and backward- chaining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Slides</a:t>
            </a:r>
          </a:p>
          <a:p>
            <a:pPr/>
            <a:r>
              <a:t>We will first look into alerts and triggers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Keyword: always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compatibility matrix</a:t>
            </a:r>
          </a:p>
          <a:p>
            <a:pPr/>
            <a:r>
              <a:t>When a transaction writes a data object with T-lock, the lock manager just wakes up the “always” command. The “always” commands are stored in a system relation in a field of type POSTQUEL. Utilize compilation and fast path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salary of an employee in a company are decided by several rules. The rules may change frequently. It is more natural to store the rules into database instead of the hard-coded numbers. </a:t>
            </a:r>
          </a:p>
          <a:p>
            <a:pPr/>
          </a:p>
          <a:p>
            <a:pPr/>
            <a:r>
              <a:t>Keyword: always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compatibility matrix</a:t>
            </a:r>
          </a:p>
          <a:p>
            <a:pPr/>
            <a:r>
              <a:t>When a transaction writes a data object with T-lock, the lock manager just wakes up the “always” command. The “always” commands are stored in a system relation in a field of type POSTQUEL. Utilize compilation and fast path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crash recovery stategy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POSTGRES, a database called Ingres was implemented during 1975 to 1977</a:t>
            </a:r>
          </a:p>
          <a:p>
            <a:pPr/>
            <a:r>
              <a:t>But when it comes to 1987, the Ingres database was not powerful enough to satisfy all advanced features required by database users.</a:t>
            </a:r>
          </a:p>
          <a:p>
            <a:pPr/>
            <a:r>
              <a:t>The university of Berkeley decided to implement a new database called postgres. A database after Ingres. </a:t>
            </a:r>
          </a:p>
          <a:p>
            <a:pPr/>
            <a:r>
              <a:t>Instead of sql, The Postgres uses postquel as its query language.</a:t>
            </a:r>
          </a:p>
          <a:p>
            <a:pPr/>
          </a:p>
          <a:p>
            <a:pPr/>
            <a:r>
              <a:t>Berkeley decided not to support Postgres project in 1993 because there were too many external users and the supporting burden was way too heavy.</a:t>
            </a:r>
          </a:p>
          <a:p>
            <a:pPr/>
          </a:p>
          <a:p>
            <a:pPr/>
            <a:r>
              <a:t>The support for sql was added in 1994 when the external community took the code from Berkeley’s Postgres project and then released a database called postgresql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Then, let’s take a look at the Postgres’s process structure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 uses process per user model. Which means for every program, there will be a process for it. </a:t>
            </a:r>
          </a:p>
          <a:p>
            <a:pPr/>
            <a:r>
              <a:t>The postmaster will contain the lock manager and will control the demons that will perform various database services. There will be one postmaster per machine</a:t>
            </a:r>
          </a:p>
          <a:p>
            <a:pPr/>
            <a:r>
              <a:t>The demon processes will perform precomputation and compilation. I will explain those are operations later. </a:t>
            </a:r>
          </a:p>
          <a:p>
            <a:pPr/>
            <a:r>
              <a:t>The Postgres runtime system will execute commands from user program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we will come to the design goals and their implementation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six design goals.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go through them one by one in details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Provide better support for complex objects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e Design of Postgres"/>
          <p:cNvSpPr txBox="1"/>
          <p:nvPr>
            <p:ph type="ctrTitle"/>
          </p:nvPr>
        </p:nvSpPr>
        <p:spPr>
          <a:xfrm>
            <a:off x="766492" y="1638300"/>
            <a:ext cx="11471816" cy="3302000"/>
          </a:xfrm>
          <a:prstGeom prst="rect">
            <a:avLst/>
          </a:prstGeom>
        </p:spPr>
        <p:txBody>
          <a:bodyPr/>
          <a:lstStyle/>
          <a:p>
            <a:pPr/>
            <a:r>
              <a:t>The Design of Postgres</a:t>
            </a:r>
          </a:p>
        </p:txBody>
      </p:sp>
      <p:sp>
        <p:nvSpPr>
          <p:cNvPr id="120" name="Ruijia Ma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Ruijia Mao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omplex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omplex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objects</a:t>
            </a:r>
          </a:p>
        </p:txBody>
      </p:sp>
      <p:sp>
        <p:nvSpPr>
          <p:cNvPr id="170" name="Can be represented by a field of type POSTQUE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499" indent="-444499">
              <a:defRPr sz="5000"/>
            </a:lvl1pPr>
          </a:lstStyle>
          <a:p>
            <a:pPr/>
            <a:r>
              <a:t>Can be represented by a field of type POSTQUEL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mplex objects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Complex objects: Example</a:t>
            </a:r>
          </a:p>
        </p:txBody>
      </p:sp>
      <p:sp>
        <p:nvSpPr>
          <p:cNvPr id="175" name="Polygon (id, other_field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5000"/>
            </a:pPr>
            <a:r>
              <a:t>Polygon (id, other_fields)</a:t>
            </a:r>
          </a:p>
          <a:p>
            <a:pPr marL="444499" indent="-444499">
              <a:defRPr sz="5000"/>
            </a:pPr>
            <a:r>
              <a:t>Line (id, other_fields)</a:t>
            </a:r>
          </a:p>
          <a:p>
            <a:pPr marL="444499" indent="-444499">
              <a:defRPr sz="5000"/>
            </a:pPr>
            <a:r>
              <a:t>create OBJECT(name=char[10], obj=postquel)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mplex objects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Complex objects: Example</a:t>
            </a:r>
          </a:p>
        </p:txBody>
      </p:sp>
      <p:graphicFrame>
        <p:nvGraphicFramePr>
          <p:cNvPr id="180" name="表格"/>
          <p:cNvGraphicFramePr/>
          <p:nvPr/>
        </p:nvGraphicFramePr>
        <p:xfrm>
          <a:off x="418872" y="2329861"/>
          <a:ext cx="12179756" cy="683377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503633"/>
                <a:gridCol w="9663420"/>
              </a:tblGrid>
              <a:tr h="129530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sym typeface="Helvetica Neue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sym typeface="Helvetica Neue"/>
                        </a:rPr>
                        <a:t>Obj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18666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sym typeface="Helvetica Neue"/>
                        </a:rPr>
                        <a:t>Apple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retrieve (POLYGON all) where POLYGON.id = 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3339102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sym typeface="Helvetica Neue"/>
                        </a:rPr>
                        <a:t>Orange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retrieve (LINE all) where LINE.id = 17
retrieve (POLYGON all) where POLYGON.id = 11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omplex objects:…"/>
          <p:cNvSpPr txBox="1"/>
          <p:nvPr>
            <p:ph type="title"/>
          </p:nvPr>
        </p:nvSpPr>
        <p:spPr>
          <a:xfrm>
            <a:off x="423505" y="254000"/>
            <a:ext cx="12157790" cy="2159000"/>
          </a:xfrm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Complex objects: </a:t>
            </a:r>
          </a:p>
          <a:p>
            <a:pPr defTabSz="484886">
              <a:defRPr sz="6640"/>
            </a:pPr>
            <a:r>
              <a:t>Support for Procedural Data</a:t>
            </a:r>
          </a:p>
        </p:txBody>
      </p:sp>
      <p:sp>
        <p:nvSpPr>
          <p:cNvPr id="185" name="Precomput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499" indent="-444499">
              <a:defRPr sz="5000"/>
            </a:lvl1pPr>
          </a:lstStyle>
          <a:p>
            <a:pPr/>
            <a:r>
              <a:t>Precomputation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mplex objects: Precomputation"/>
          <p:cNvSpPr txBox="1"/>
          <p:nvPr>
            <p:ph type="title"/>
          </p:nvPr>
        </p:nvSpPr>
        <p:spPr>
          <a:xfrm>
            <a:off x="423505" y="254000"/>
            <a:ext cx="12157790" cy="21590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Complex objects: Precomputation</a:t>
            </a:r>
          </a:p>
        </p:txBody>
      </p:sp>
      <p:sp>
        <p:nvSpPr>
          <p:cNvPr id="190" name="Compiling an access plan for POSTQUEL com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5000"/>
            </a:pPr>
            <a:r>
              <a:t>Compiling an access plan for POSTQUEL commands</a:t>
            </a:r>
          </a:p>
          <a:p>
            <a:pPr marL="444499" indent="-444499">
              <a:defRPr sz="5000"/>
            </a:pPr>
            <a:r>
              <a:t>Executing the access path to produce an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mplex objects:…"/>
          <p:cNvSpPr txBox="1"/>
          <p:nvPr>
            <p:ph type="title"/>
          </p:nvPr>
        </p:nvSpPr>
        <p:spPr>
          <a:xfrm>
            <a:off x="423505" y="254000"/>
            <a:ext cx="12157790" cy="2159000"/>
          </a:xfrm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Complex objects: </a:t>
            </a:r>
          </a:p>
          <a:p>
            <a:pPr defTabSz="484886">
              <a:defRPr sz="6640"/>
            </a:pPr>
            <a:r>
              <a:t>Compilation and Fast-path</a:t>
            </a:r>
          </a:p>
        </p:txBody>
      </p:sp>
      <p:sp>
        <p:nvSpPr>
          <p:cNvPr id="195" name="A demon process will compile queries in idle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5000"/>
            </a:pPr>
            <a:r>
              <a:t>A demon process will compile queries in idle time</a:t>
            </a:r>
          </a:p>
          <a:p>
            <a:pPr marL="444499" indent="-444499">
              <a:defRPr sz="5000"/>
            </a:pPr>
            <a:r>
              <a:t>The time to parse and optimize the query is avoided</a:t>
            </a:r>
          </a:p>
          <a:p>
            <a:pPr marL="444499" indent="-444499">
              <a:defRPr sz="5000"/>
            </a:pPr>
            <a:r>
              <a:t>The fast-path can accept binary form arguments and run even faster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mplex objects: Invalidate"/>
          <p:cNvSpPr txBox="1"/>
          <p:nvPr>
            <p:ph type="title"/>
          </p:nvPr>
        </p:nvSpPr>
        <p:spPr>
          <a:xfrm>
            <a:off x="423505" y="254000"/>
            <a:ext cx="12157790" cy="2159000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Complex objects: Invalidate</a:t>
            </a:r>
          </a:p>
        </p:txBody>
      </p:sp>
      <p:sp>
        <p:nvSpPr>
          <p:cNvPr id="200" name="Use I-lock to support invalidation of plans and answer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499" indent="-444499">
              <a:defRPr sz="5000"/>
            </a:lvl1pPr>
          </a:lstStyle>
          <a:p>
            <a:pPr/>
            <a:r>
              <a:t>Use I-lock to support invalidation of plans and answers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表格"/>
          <p:cNvGraphicFramePr/>
          <p:nvPr/>
        </p:nvGraphicFramePr>
        <p:xfrm>
          <a:off x="968371" y="2531652"/>
          <a:ext cx="11080758" cy="64301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67014"/>
                <a:gridCol w="2767014"/>
                <a:gridCol w="2767014"/>
                <a:gridCol w="2767014"/>
              </a:tblGrid>
              <a:tr h="1604374">
                <a:tc>
                  <a:txBody>
                    <a:bodyPr/>
                    <a:lstStyle/>
                    <a:p>
                      <a:pPr>
                        <a:defRPr sz="50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60437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60437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60437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5" name="Complex objects: Invalidate"/>
          <p:cNvSpPr txBox="1"/>
          <p:nvPr>
            <p:ph type="title"/>
          </p:nvPr>
        </p:nvSpPr>
        <p:spPr>
          <a:xfrm>
            <a:off x="423505" y="254000"/>
            <a:ext cx="12157790" cy="2159000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Complex objects: Invalidate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User-defined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User-defined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 Design of Postg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Design of Postgres</a:t>
            </a:r>
          </a:p>
        </p:txBody>
      </p:sp>
      <p:sp>
        <p:nvSpPr>
          <p:cNvPr id="125" name="His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5000"/>
            </a:pPr>
            <a:r>
              <a:t>History</a:t>
            </a:r>
          </a:p>
          <a:p>
            <a:pPr marL="444499" indent="-444499">
              <a:defRPr sz="5000"/>
            </a:pPr>
            <a:r>
              <a:t>Process Structure</a:t>
            </a:r>
          </a:p>
          <a:p>
            <a:pPr marL="444499" indent="-444499">
              <a:defRPr sz="5000"/>
            </a:pPr>
            <a:r>
              <a:t>Design Goals &amp; Implementation</a:t>
            </a:r>
          </a:p>
          <a:p>
            <a:pPr marL="444499" indent="-444499">
              <a:defRPr sz="5000"/>
            </a:pPr>
            <a:r>
              <a:t>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User-defined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User-defined Types</a:t>
            </a:r>
          </a:p>
        </p:txBody>
      </p:sp>
      <p:sp>
        <p:nvSpPr>
          <p:cNvPr id="214" name="Existing access methods must be usable for user-defined data typ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5000"/>
            </a:pPr>
            <a:r>
              <a:t>Existing access methods must be usable for user-defined data types</a:t>
            </a:r>
          </a:p>
          <a:p>
            <a:pPr marL="444499" indent="-444499">
              <a:defRPr sz="5000"/>
            </a:pPr>
            <a:r>
              <a:t>New access method must be definable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User-defined Types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User-defined Types: example</a:t>
            </a:r>
          </a:p>
        </p:txBody>
      </p:sp>
      <p:sp>
        <p:nvSpPr>
          <p:cNvPr id="219" name="B-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5000"/>
            </a:pPr>
            <a:r>
              <a:t>B-tree</a:t>
            </a:r>
          </a:p>
          <a:p>
            <a:pPr marL="444499" indent="-444499">
              <a:defRPr sz="5000"/>
            </a:pPr>
            <a:r>
              <a:t>{ &lt;, =, &gt;, &gt;=, &lt;=}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lerts, Triggers and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Alerts, Triggers and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Alerts, Triggers and 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Alerts, Triggers and Inference</a:t>
            </a:r>
          </a:p>
        </p:txBody>
      </p:sp>
      <p:sp>
        <p:nvSpPr>
          <p:cNvPr id="228" name="T-lock is used to support alerts and trigg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5000"/>
            </a:pPr>
            <a:r>
              <a:t>T-lock is used to support alerts and triggers</a:t>
            </a:r>
          </a:p>
          <a:p>
            <a:pPr marL="444499" indent="-444499">
              <a:defRPr sz="5000"/>
            </a:pPr>
            <a:r>
              <a:t>D-lock is used to support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lerts and Triggers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Alerts and Triggers: example</a:t>
            </a:r>
          </a:p>
        </p:txBody>
      </p:sp>
      <p:sp>
        <p:nvSpPr>
          <p:cNvPr id="233" name="create EMP(name=char[20], mgr=char[20]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5000"/>
            </a:pPr>
            <a:r>
              <a:t>create EMP(name=char[20], mgr=char[20])</a:t>
            </a:r>
          </a:p>
          <a:p>
            <a:pPr marL="444499" indent="-444499">
              <a:defRPr sz="5000"/>
            </a:pPr>
            <a:r>
              <a:t>retrieve </a:t>
            </a:r>
            <a:r>
              <a:rPr b="1"/>
              <a:t>always</a:t>
            </a:r>
            <a:r>
              <a:t> (EMP all) where EMP.name=“Bill”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表格"/>
          <p:cNvGraphicFramePr/>
          <p:nvPr/>
        </p:nvGraphicFramePr>
        <p:xfrm>
          <a:off x="968371" y="2531652"/>
          <a:ext cx="11080758" cy="64301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13611"/>
                <a:gridCol w="2213611"/>
                <a:gridCol w="2213611"/>
                <a:gridCol w="2213611"/>
                <a:gridCol w="2213611"/>
              </a:tblGrid>
              <a:tr h="1283499">
                <a:tc>
                  <a:txBody>
                    <a:bodyPr/>
                    <a:lstStyle/>
                    <a:p>
                      <a:pPr>
                        <a:defRPr sz="50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283499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83499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83499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83499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8" name="Alerts and Triggers: compatibility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Alerts and Triggers: compatibility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In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nference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Inference: example</a:t>
            </a:r>
          </a:p>
        </p:txBody>
      </p:sp>
      <p:sp>
        <p:nvSpPr>
          <p:cNvPr id="245" name="The employees need to work 8 hours a da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5000"/>
            </a:pPr>
            <a:r>
              <a:t>The employees need to work 8 hours a day.</a:t>
            </a:r>
          </a:p>
          <a:p>
            <a:pPr marL="444499" indent="-444499">
              <a:defRPr sz="5000"/>
            </a:pPr>
            <a:r>
              <a:t>The salary for new employees are $14 per hour.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表格"/>
          <p:cNvGraphicFramePr/>
          <p:nvPr/>
        </p:nvGraphicFramePr>
        <p:xfrm>
          <a:off x="968371" y="2531652"/>
          <a:ext cx="11080758" cy="64301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44676"/>
                <a:gridCol w="1844676"/>
                <a:gridCol w="1844676"/>
                <a:gridCol w="1844676"/>
                <a:gridCol w="1844676"/>
                <a:gridCol w="1844676"/>
              </a:tblGrid>
              <a:tr h="1069582">
                <a:tc>
                  <a:txBody>
                    <a:bodyPr/>
                    <a:lstStyle/>
                    <a:p>
                      <a:pPr>
                        <a:defRPr sz="50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T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06958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&amp;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6958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6958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I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6958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6958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*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  <a:sym typeface="Helvetica Neue"/>
                        </a:rPr>
                        <a:t>Ok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0" name="Alerts and Triggers: compatibility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Alerts and Triggers: compatibility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rash Recov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Crash Recovery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rash Recov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Crash Recovery</a:t>
            </a:r>
          </a:p>
        </p:txBody>
      </p:sp>
      <p:sp>
        <p:nvSpPr>
          <p:cNvPr id="259" name="Force: When a transaction commits, it is pushed to the dis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Force: When a transaction commits, it is pushed to the disk</a:t>
            </a:r>
          </a:p>
          <a:p>
            <a:pPr>
              <a:defRPr sz="5000"/>
            </a:pPr>
            <a:r>
              <a:t>Steal</a:t>
            </a:r>
          </a:p>
          <a:p>
            <a:pPr>
              <a:defRPr sz="5000"/>
            </a:pPr>
            <a:r>
              <a:t>When a crash is observed, abort all active transactions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om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</a:t>
            </a:r>
          </a:p>
        </p:txBody>
      </p:sp>
      <p:sp>
        <p:nvSpPr>
          <p:cNvPr id="264" name="This paper adds supports for user-defined types, alerting and triggers, and other thing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2570" indent="-562570" defTabSz="473201">
              <a:spcBef>
                <a:spcPts val="3400"/>
              </a:spcBef>
              <a:defRPr sz="4050"/>
            </a:pPr>
            <a:r>
              <a:t>This paper adds supports for user-defined types, alerting and triggers, and other things.</a:t>
            </a:r>
          </a:p>
          <a:p>
            <a:pPr marL="562570" indent="-562570" defTabSz="473201">
              <a:spcBef>
                <a:spcPts val="3400"/>
              </a:spcBef>
              <a:defRPr sz="4050"/>
            </a:pPr>
            <a:r>
              <a:t>The POSTGRES database evolves to one of the leading open-source relational databases</a:t>
            </a:r>
          </a:p>
          <a:p>
            <a:pPr marL="562570" indent="-562570" defTabSz="473201">
              <a:spcBef>
                <a:spcPts val="3400"/>
              </a:spcBef>
              <a:defRPr sz="4050"/>
            </a:pPr>
            <a:r>
              <a:t>The process structure is relatively simple. Modern PostgreSQL uses client-server model.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Q&amp;A"/>
          <p:cNvSpPr txBox="1"/>
          <p:nvPr>
            <p:ph type="ctrTitle"/>
          </p:nvPr>
        </p:nvSpPr>
        <p:spPr>
          <a:xfrm>
            <a:off x="1270000" y="1033768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267" name="Thanks"/>
          <p:cNvSpPr txBox="1"/>
          <p:nvPr>
            <p:ph type="subTitle" sz="quarter" idx="1"/>
          </p:nvPr>
        </p:nvSpPr>
        <p:spPr>
          <a:xfrm>
            <a:off x="1270000" y="5722199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History</a:t>
            </a:r>
          </a:p>
        </p:txBody>
      </p:sp>
      <p:sp>
        <p:nvSpPr>
          <p:cNvPr id="132" name="ING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4650"/>
            </a:pPr>
            <a:r>
              <a:t>INGRES</a:t>
            </a:r>
          </a:p>
          <a:p>
            <a:pPr lvl="1" marL="826769" indent="-413384" defTabSz="543305">
              <a:spcBef>
                <a:spcPts val="3900"/>
              </a:spcBef>
              <a:defRPr sz="4650"/>
            </a:pPr>
            <a:r>
              <a:t>Implemented during 1975 - 1977</a:t>
            </a:r>
          </a:p>
          <a:p>
            <a:pPr marL="413384" indent="-413384" defTabSz="543305">
              <a:spcBef>
                <a:spcPts val="3900"/>
              </a:spcBef>
              <a:defRPr sz="4650"/>
            </a:pPr>
            <a:r>
              <a:t>POSTGRES - POST inGRES</a:t>
            </a:r>
          </a:p>
          <a:p>
            <a:pPr lvl="1" marL="826769" indent="-413384" defTabSz="543305">
              <a:spcBef>
                <a:spcPts val="3900"/>
              </a:spcBef>
              <a:defRPr sz="4650"/>
            </a:pPr>
            <a:r>
              <a:t>POSTGRES uses POSTQUEL as its query language</a:t>
            </a:r>
          </a:p>
          <a:p>
            <a:pPr marL="413384" indent="-413384" defTabSz="543305">
              <a:spcBef>
                <a:spcPts val="3900"/>
              </a:spcBef>
              <a:defRPr sz="4650"/>
            </a:pPr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ocess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rocess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Structure</a:t>
            </a:r>
          </a:p>
        </p:txBody>
      </p:sp>
      <p:sp>
        <p:nvSpPr>
          <p:cNvPr id="141" name="POSTMASTER"/>
          <p:cNvSpPr/>
          <p:nvPr/>
        </p:nvSpPr>
        <p:spPr>
          <a:xfrm>
            <a:off x="756245" y="2456243"/>
            <a:ext cx="4553489" cy="2348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POSTMASTER</a:t>
            </a:r>
          </a:p>
        </p:txBody>
      </p:sp>
      <p:sp>
        <p:nvSpPr>
          <p:cNvPr id="142" name="线条"/>
          <p:cNvSpPr/>
          <p:nvPr/>
        </p:nvSpPr>
        <p:spPr>
          <a:xfrm>
            <a:off x="5547569" y="3630441"/>
            <a:ext cx="1909662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Demon Processes"/>
          <p:cNvSpPr/>
          <p:nvPr/>
        </p:nvSpPr>
        <p:spPr>
          <a:xfrm>
            <a:off x="7846914" y="2456243"/>
            <a:ext cx="4553488" cy="23483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Demon Processes</a:t>
            </a:r>
          </a:p>
        </p:txBody>
      </p:sp>
      <p:sp>
        <p:nvSpPr>
          <p:cNvPr id="144" name="线条"/>
          <p:cNvSpPr/>
          <p:nvPr/>
        </p:nvSpPr>
        <p:spPr>
          <a:xfrm flipH="1">
            <a:off x="3032989" y="5055898"/>
            <a:ext cx="1" cy="1459740"/>
          </a:xfrm>
          <a:prstGeom prst="line">
            <a:avLst/>
          </a:prstGeom>
          <a:ln w="1016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POSTGRES…"/>
          <p:cNvSpPr/>
          <p:nvPr/>
        </p:nvSpPr>
        <p:spPr>
          <a:xfrm>
            <a:off x="756245" y="6766896"/>
            <a:ext cx="4553489" cy="25684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POSTGRES</a:t>
            </a:r>
          </a:p>
          <a:p>
            <a:pPr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Run-time</a:t>
            </a:r>
          </a:p>
          <a:p>
            <a:pPr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System</a:t>
            </a:r>
          </a:p>
        </p:txBody>
      </p:sp>
      <p:sp>
        <p:nvSpPr>
          <p:cNvPr id="146" name="线条"/>
          <p:cNvSpPr/>
          <p:nvPr/>
        </p:nvSpPr>
        <p:spPr>
          <a:xfrm>
            <a:off x="5547569" y="8051121"/>
            <a:ext cx="1909662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User…"/>
          <p:cNvSpPr/>
          <p:nvPr/>
        </p:nvSpPr>
        <p:spPr>
          <a:xfrm>
            <a:off x="7846914" y="6766896"/>
            <a:ext cx="4553488" cy="25684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User</a:t>
            </a:r>
          </a:p>
          <a:p>
            <a:pPr>
              <a:defRPr b="0" sz="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sign Goals &amp; Imple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Goals &amp; Implementation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esign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Goals</a:t>
            </a:r>
          </a:p>
        </p:txBody>
      </p:sp>
      <p:sp>
        <p:nvSpPr>
          <p:cNvPr id="156" name="Provide better support for complex ob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0562" indent="-690562" defTabSz="508254">
              <a:spcBef>
                <a:spcPts val="3600"/>
              </a:spcBef>
              <a:buSzPct val="100000"/>
              <a:buAutoNum type="arabicPeriod" startAt="1"/>
              <a:defRPr sz="4350"/>
            </a:pPr>
            <a:r>
              <a:t>Provide better support for complex objects</a:t>
            </a:r>
          </a:p>
          <a:p>
            <a:pPr marL="690562" indent="-690562" defTabSz="508254">
              <a:spcBef>
                <a:spcPts val="3600"/>
              </a:spcBef>
              <a:buSzPct val="100000"/>
              <a:buAutoNum type="arabicPeriod" startAt="1"/>
              <a:defRPr sz="4350"/>
            </a:pPr>
            <a:r>
              <a:t>Provide user extendibility for data types, operators and access methods</a:t>
            </a:r>
          </a:p>
          <a:p>
            <a:pPr marL="690562" indent="-690562" defTabSz="508254">
              <a:spcBef>
                <a:spcPts val="3600"/>
              </a:spcBef>
              <a:buSzPct val="100000"/>
              <a:buAutoNum type="arabicPeriod" startAt="1"/>
              <a:defRPr sz="4350"/>
            </a:pPr>
            <a:r>
              <a:t>Provide facilities for active database (i.e. alerts and triggers) and inferencing including forward- and backward- chaining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esign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Goals</a:t>
            </a:r>
          </a:p>
        </p:txBody>
      </p:sp>
      <p:sp>
        <p:nvSpPr>
          <p:cNvPr id="161" name="Simplify the DBMS code for crash recove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93750" indent="-793750">
              <a:buSzPct val="100000"/>
              <a:buAutoNum type="arabicPeriod" startAt="4"/>
              <a:defRPr sz="5000"/>
            </a:pPr>
            <a:r>
              <a:t>Simplify the DBMS code for crash recovery</a:t>
            </a:r>
          </a:p>
          <a:p>
            <a:pPr marL="793750" indent="-793750">
              <a:buSzPct val="100000"/>
              <a:buAutoNum type="arabicPeriod" startAt="4"/>
              <a:defRPr sz="5000"/>
            </a:pPr>
            <a:r>
              <a:t>Produce a design that can take advantage of optical disks</a:t>
            </a:r>
          </a:p>
          <a:p>
            <a:pPr marL="793750" indent="-793750">
              <a:buSzPct val="100000"/>
              <a:buAutoNum type="arabicPeriod" startAt="4"/>
              <a:defRPr sz="5000"/>
            </a:pPr>
            <a:r>
              <a:t>Make as few changes as possible to the relational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