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1"/>
  </p:sldMasterIdLst>
  <p:sldIdLst>
    <p:sldId id="256" r:id="rId2"/>
    <p:sldId id="263" r:id="rId3"/>
    <p:sldId id="262" r:id="rId4"/>
    <p:sldId id="257" r:id="rId5"/>
    <p:sldId id="258" r:id="rId6"/>
    <p:sldId id="260" r:id="rId7"/>
    <p:sldId id="265" r:id="rId8"/>
    <p:sldId id="261" r:id="rId9"/>
    <p:sldId id="259" r:id="rId10"/>
    <p:sldId id="266" r:id="rId11"/>
    <p:sldId id="267" r:id="rId12"/>
    <p:sldId id="281" r:id="rId13"/>
    <p:sldId id="280" r:id="rId14"/>
    <p:sldId id="269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2F1B4F-92D3-E64D-9370-DAD7AFBF340F}">
          <p14:sldIdLst>
            <p14:sldId id="256"/>
            <p14:sldId id="263"/>
            <p14:sldId id="262"/>
            <p14:sldId id="257"/>
            <p14:sldId id="258"/>
            <p14:sldId id="260"/>
            <p14:sldId id="265"/>
            <p14:sldId id="261"/>
            <p14:sldId id="259"/>
            <p14:sldId id="266"/>
            <p14:sldId id="267"/>
            <p14:sldId id="281"/>
            <p14:sldId id="280"/>
            <p14:sldId id="269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5ED5-2885-764D-9469-E2E2D7A20DF9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5ED5-2885-764D-9469-E2E2D7A20DF9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9F4A-10B5-C540-AC31-DB9F69476C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5ED5-2885-764D-9469-E2E2D7A20DF9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9F4A-10B5-C540-AC31-DB9F69476C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8DB5ED5-2885-764D-9469-E2E2D7A20DF9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FE99F4A-10B5-C540-AC31-DB9F69476C8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5ED5-2885-764D-9469-E2E2D7A20DF9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5ED5-2885-764D-9469-E2E2D7A20DF9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9F4A-10B5-C540-AC31-DB9F69476C8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9F4A-10B5-C540-AC31-DB9F69476C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5ED5-2885-764D-9469-E2E2D7A20DF9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5ED5-2885-764D-9469-E2E2D7A20DF9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9F4A-10B5-C540-AC31-DB9F69476C8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5ED5-2885-764D-9469-E2E2D7A20DF9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9F4A-10B5-C540-AC31-DB9F69476C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8DB5ED5-2885-764D-9469-E2E2D7A20DF9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FE99F4A-10B5-C540-AC31-DB9F69476C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5ED5-2885-764D-9469-E2E2D7A20DF9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E99F4A-10B5-C540-AC31-DB9F69476C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8DB5ED5-2885-764D-9469-E2E2D7A20DF9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FE99F4A-10B5-C540-AC31-DB9F69476C8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>
                <a:latin typeface="Gill Sans MT" charset="0"/>
              </a:rPr>
              <a:t>Daniel J. </a:t>
            </a:r>
            <a:r>
              <a:rPr lang="en-US" sz="2400" dirty="0" err="1">
                <a:latin typeface="Gill Sans MT" charset="0"/>
              </a:rPr>
              <a:t>Abadi</a:t>
            </a:r>
            <a:r>
              <a:rPr lang="en-US" sz="2400" dirty="0">
                <a:latin typeface="Gill Sans MT" charset="0"/>
              </a:rPr>
              <a:t>, Samuel </a:t>
            </a:r>
            <a:r>
              <a:rPr lang="en-US" sz="2400" dirty="0" smtClean="0">
                <a:latin typeface="Gill Sans MT" charset="0"/>
              </a:rPr>
              <a:t>Madden</a:t>
            </a:r>
            <a:r>
              <a:rPr lang="en-US" sz="2400" dirty="0">
                <a:latin typeface="Gill Sans MT" charset="0"/>
              </a:rPr>
              <a:t> </a:t>
            </a:r>
            <a:r>
              <a:rPr lang="en-US" sz="2400" dirty="0" smtClean="0">
                <a:latin typeface="Gill Sans MT" charset="0"/>
              </a:rPr>
              <a:t>and </a:t>
            </a:r>
            <a:r>
              <a:rPr lang="en-US" sz="2400" dirty="0">
                <a:latin typeface="Gill Sans MT" charset="0"/>
              </a:rPr>
              <a:t>Nabil </a:t>
            </a:r>
            <a:r>
              <a:rPr lang="en-US" sz="2400" dirty="0" err="1">
                <a:latin typeface="Gill Sans MT" charset="0"/>
              </a:rPr>
              <a:t>Hachem</a:t>
            </a:r>
            <a:r>
              <a:rPr lang="en-US" sz="2400" dirty="0">
                <a:latin typeface="Gill Sans MT" charset="0"/>
              </a:rPr>
              <a:t>, SIGMOD 2008</a:t>
            </a:r>
          </a:p>
          <a:p>
            <a:endParaRPr lang="en-US" dirty="0" smtClean="0"/>
          </a:p>
          <a:p>
            <a:r>
              <a:rPr lang="en-US" dirty="0" smtClean="0"/>
              <a:t>Presented by: Mehvish Saleem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ookman Old Style" charset="0"/>
              </a:rPr>
              <a:t>Column-Stores vs. Row-Stores</a:t>
            </a:r>
            <a:br>
              <a:rPr lang="en-US" dirty="0">
                <a:latin typeface="Bookman Old Style" charset="0"/>
              </a:rPr>
            </a:br>
            <a:r>
              <a:rPr lang="en-US" dirty="0">
                <a:latin typeface="Bookman Old Style" charset="0"/>
              </a:rPr>
              <a:t>How Different are they Really?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Delay Tuple Construction</a:t>
            </a:r>
          </a:p>
          <a:p>
            <a:pPr>
              <a:defRPr/>
            </a:pPr>
            <a:r>
              <a:rPr lang="en-US" dirty="0"/>
              <a:t>Might avoid constructing it altogether</a:t>
            </a:r>
          </a:p>
          <a:p>
            <a:pPr>
              <a:defRPr/>
            </a:pPr>
            <a:r>
              <a:rPr lang="en-US" dirty="0" err="1" smtClean="0"/>
              <a:t>Eg</a:t>
            </a:r>
            <a:r>
              <a:rPr lang="en-US" dirty="0"/>
              <a:t>: SELECT </a:t>
            </a:r>
            <a:r>
              <a:rPr lang="en-US" dirty="0" err="1"/>
              <a:t>R.a</a:t>
            </a:r>
            <a:r>
              <a:rPr lang="en-US" dirty="0"/>
              <a:t> FROM R WHERE </a:t>
            </a:r>
            <a:r>
              <a:rPr lang="en-US" dirty="0" err="1"/>
              <a:t>R.c</a:t>
            </a:r>
            <a:r>
              <a:rPr lang="en-US" dirty="0"/>
              <a:t> = 5 AND </a:t>
            </a:r>
            <a:r>
              <a:rPr lang="en-US" dirty="0" err="1"/>
              <a:t>R.b</a:t>
            </a:r>
            <a:r>
              <a:rPr lang="en-US" dirty="0"/>
              <a:t> = 10</a:t>
            </a:r>
          </a:p>
          <a:p>
            <a:pPr marL="617538" lvl="1" indent="-342900">
              <a:defRPr/>
            </a:pPr>
            <a:r>
              <a:rPr lang="en-US" dirty="0"/>
              <a:t>Output of each predicate is a bit string</a:t>
            </a:r>
          </a:p>
          <a:p>
            <a:pPr marL="617538" lvl="1" indent="-342900">
              <a:defRPr/>
            </a:pPr>
            <a:r>
              <a:rPr lang="en-US" dirty="0"/>
              <a:t>Perform Bitwise AND</a:t>
            </a:r>
          </a:p>
          <a:p>
            <a:pPr marL="617538" lvl="1" indent="-342900">
              <a:defRPr/>
            </a:pPr>
            <a:r>
              <a:rPr lang="en-US" dirty="0"/>
              <a:t>Use final position list to extract </a:t>
            </a:r>
            <a:r>
              <a:rPr lang="en-US" dirty="0" err="1"/>
              <a:t>R.a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Materialization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0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ill Sans MT" charset="0"/>
              </a:rPr>
              <a:t>Iterate </a:t>
            </a:r>
            <a:r>
              <a:rPr lang="en-US" dirty="0">
                <a:latin typeface="Gill Sans MT" charset="0"/>
              </a:rPr>
              <a:t>over </a:t>
            </a:r>
            <a:r>
              <a:rPr lang="en-US" dirty="0" smtClean="0">
                <a:latin typeface="Gill Sans MT" charset="0"/>
              </a:rPr>
              <a:t>blocks of tuples </a:t>
            </a:r>
            <a:r>
              <a:rPr lang="en-US" dirty="0">
                <a:latin typeface="Gill Sans MT" charset="0"/>
              </a:rPr>
              <a:t>rather than </a:t>
            </a:r>
            <a:r>
              <a:rPr lang="en-US" dirty="0" smtClean="0">
                <a:latin typeface="Gill Sans MT" charset="0"/>
              </a:rPr>
              <a:t>tuple-at-a-time</a:t>
            </a:r>
            <a:endParaRPr lang="en-US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Like batch processing</a:t>
            </a:r>
          </a:p>
          <a:p>
            <a:r>
              <a:rPr lang="en-US" dirty="0">
                <a:latin typeface="Gill Sans MT" charset="0"/>
              </a:rPr>
              <a:t>If column is fixed width, it can be operated as an array</a:t>
            </a:r>
          </a:p>
          <a:p>
            <a:r>
              <a:rPr lang="en-US" dirty="0" smtClean="0">
                <a:latin typeface="Gill Sans MT" charset="0"/>
              </a:rPr>
              <a:t>Exploits </a:t>
            </a:r>
            <a:r>
              <a:rPr lang="en-US" dirty="0">
                <a:latin typeface="Gill Sans MT" charset="0"/>
              </a:rPr>
              <a:t>potential for parallelism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78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Invisible Join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1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Schema Benchmark</a:t>
            </a:r>
            <a:endParaRPr lang="en-US" dirty="0"/>
          </a:p>
        </p:txBody>
      </p:sp>
      <p:pic>
        <p:nvPicPr>
          <p:cNvPr id="6" name="Content Placeholder 3" descr="RC2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/>
        </p:blipFill>
        <p:spPr/>
      </p:pic>
    </p:spTree>
    <p:extLst>
      <p:ext uri="{BB962C8B-B14F-4D97-AF65-F5344CB8AC3E}">
        <p14:creationId xmlns:p14="http://schemas.microsoft.com/office/powerpoint/2010/main" val="2248906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094" y="523180"/>
            <a:ext cx="2057400" cy="1066800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3907" y="1736262"/>
            <a:ext cx="2682893" cy="4419600"/>
          </a:xfrm>
        </p:spPr>
        <p:txBody>
          <a:bodyPr>
            <a:normAutofit/>
          </a:bodyPr>
          <a:lstStyle/>
          <a:p>
            <a:pPr lvl="0"/>
            <a:r>
              <a:rPr lang="en-IN" sz="2000" dirty="0"/>
              <a:t>Find total revenue from Asian customers who purchase a product supplied by an Asian supplier between 1992 and 1997 grouped by nation of the customer, supplier and year of transaction</a:t>
            </a:r>
          </a:p>
          <a:p>
            <a:endParaRPr lang="en-US" sz="20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1275206"/>
            <a:ext cx="5348776" cy="49425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5348" y="422453"/>
            <a:ext cx="33393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+mj-lt"/>
              </a:rPr>
              <a:t>Sample Query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493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62" r="-16862"/>
          <a:stretch>
            <a:fillRect/>
          </a:stretch>
        </p:blipFill>
        <p:spPr>
          <a:noFill/>
        </p:spPr>
      </p:pic>
    </p:spTree>
    <p:extLst>
      <p:ext uri="{BB962C8B-B14F-4D97-AF65-F5344CB8AC3E}">
        <p14:creationId xmlns:p14="http://schemas.microsoft.com/office/powerpoint/2010/main" val="365617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236" r="-37236"/>
          <a:stretch>
            <a:fillRect/>
          </a:stretch>
        </p:blipFill>
        <p:spPr>
          <a:noFill/>
        </p:spPr>
      </p:pic>
    </p:spTree>
    <p:extLst>
      <p:ext uri="{BB962C8B-B14F-4D97-AF65-F5344CB8AC3E}">
        <p14:creationId xmlns:p14="http://schemas.microsoft.com/office/powerpoint/2010/main" val="4036800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III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094" r="-36094"/>
          <a:stretch>
            <a:fillRect/>
          </a:stretch>
        </p:blipFill>
        <p:spPr>
          <a:noFill/>
        </p:spPr>
      </p:pic>
    </p:spTree>
    <p:extLst>
      <p:ext uri="{BB962C8B-B14F-4D97-AF65-F5344CB8AC3E}">
        <p14:creationId xmlns:p14="http://schemas.microsoft.com/office/powerpoint/2010/main" val="809444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58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Comparing the performance of C-Store with column-store emulation in row-store</a:t>
            </a:r>
          </a:p>
          <a:p>
            <a:r>
              <a:rPr lang="en-US" dirty="0" smtClean="0"/>
              <a:t>Most significant optimization for column-stores</a:t>
            </a:r>
          </a:p>
          <a:p>
            <a:r>
              <a:rPr lang="en-US" dirty="0" smtClean="0"/>
              <a:t>Can unmodified row store obtain benefits of column-store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69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Structural difference between column and row store</a:t>
            </a:r>
          </a:p>
          <a:p>
            <a:r>
              <a:rPr lang="en-US" dirty="0" smtClean="0"/>
              <a:t>Contributions</a:t>
            </a:r>
          </a:p>
          <a:p>
            <a:pPr lvl="1"/>
            <a:r>
              <a:rPr lang="en-US" dirty="0" smtClean="0"/>
              <a:t>Emulation of column-store in row store</a:t>
            </a:r>
          </a:p>
          <a:p>
            <a:pPr lvl="1"/>
            <a:r>
              <a:rPr lang="en-US" dirty="0" smtClean="0"/>
              <a:t>Column-oriented </a:t>
            </a:r>
            <a:r>
              <a:rPr lang="en-US" dirty="0" smtClean="0"/>
              <a:t>optimizations esp. Invisible join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olumn-store performance contributors</a:t>
            </a:r>
          </a:p>
          <a:p>
            <a:r>
              <a:rPr lang="en-US" dirty="0" smtClean="0"/>
              <a:t>Experiments and Results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52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C-Store VS System X </a:t>
            </a:r>
            <a:endParaRPr lang="en-US" dirty="0"/>
          </a:p>
        </p:txBody>
      </p:sp>
      <p:pic>
        <p:nvPicPr>
          <p:cNvPr id="4" name="Content Placeholder 3" descr="RC4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489" b="-19489"/>
          <a:stretch>
            <a:fillRect/>
          </a:stretch>
        </p:blipFill>
        <p:spPr bwMode="auto">
          <a:xfrm>
            <a:off x="457200" y="847705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4960179"/>
            <a:ext cx="74765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MT" charset="0"/>
              </a:rPr>
              <a:t>RS: Base System </a:t>
            </a:r>
            <a:r>
              <a:rPr lang="en-US" dirty="0" smtClean="0">
                <a:latin typeface="Gill Sans MT" charset="0"/>
              </a:rPr>
              <a:t>X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Gill Sans MT" charset="0"/>
              </a:rPr>
              <a:t>CS: Base C-Store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Gill Sans MT" charset="0"/>
              </a:rPr>
              <a:t>RS (MV): </a:t>
            </a:r>
            <a:r>
              <a:rPr lang="en-US" dirty="0">
                <a:latin typeface="Gill Sans MT" charset="0"/>
              </a:rPr>
              <a:t>System X with optimal collection of MVs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Gill Sans MT" charset="0"/>
              </a:rPr>
              <a:t>CS (Row-MV): 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Column store constructed from RS(MV</a:t>
            </a:r>
            <a:r>
              <a:rPr lang="en-US" dirty="0" smtClean="0">
                <a:latin typeface="Gill Sans MT" charset="0"/>
              </a:rPr>
              <a:t>)</a:t>
            </a:r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934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2" r="-692"/>
          <a:stretch/>
        </p:blipFill>
        <p:spPr>
          <a:xfrm>
            <a:off x="650190" y="1511821"/>
            <a:ext cx="4158082" cy="4660379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4974584" y="2159583"/>
            <a:ext cx="3840550" cy="3733800"/>
          </a:xfrm>
        </p:spPr>
        <p:txBody>
          <a:bodyPr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T: Traditional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T(B): Traditional Bitmap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MV: Materialized View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VP: Vertical Partitioning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AI: All Indexes</a:t>
            </a:r>
            <a:endParaRPr lang="en-US" sz="2400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16338"/>
            <a:ext cx="8229600" cy="1219200"/>
          </a:xfrm>
        </p:spPr>
        <p:txBody>
          <a:bodyPr>
            <a:noAutofit/>
          </a:bodyPr>
          <a:lstStyle/>
          <a:p>
            <a:r>
              <a:rPr lang="en-US" sz="3600" b="0" dirty="0" smtClean="0">
                <a:latin typeface="+mj-lt"/>
              </a:rPr>
              <a:t>Different System X Configurations</a:t>
            </a:r>
            <a:endParaRPr lang="en-US" sz="36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196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z="2800" dirty="0"/>
              <a:t>MV performs best since they read minimal amount of data needed by a </a:t>
            </a:r>
            <a:r>
              <a:rPr lang="en-IN" sz="2800" dirty="0" smtClean="0"/>
              <a:t>query</a:t>
            </a:r>
            <a:endParaRPr lang="en-IN" sz="2800" dirty="0"/>
          </a:p>
          <a:p>
            <a:pPr lvl="0"/>
            <a:r>
              <a:rPr lang="en-IN" sz="2800" dirty="0"/>
              <a:t>Index only plans are the worst:</a:t>
            </a:r>
          </a:p>
          <a:p>
            <a:pPr lvl="1" hangingPunct="0"/>
            <a:r>
              <a:rPr lang="en-IN" dirty="0"/>
              <a:t>Expensive column joins on fact table</a:t>
            </a:r>
          </a:p>
          <a:p>
            <a:pPr lvl="0"/>
            <a:r>
              <a:rPr lang="en-IN" sz="2800" dirty="0" smtClean="0"/>
              <a:t>Vertical </a:t>
            </a:r>
            <a:r>
              <a:rPr lang="en-IN" sz="2800" dirty="0"/>
              <a:t>partitioning:</a:t>
            </a:r>
          </a:p>
          <a:p>
            <a:pPr lvl="1" hangingPunct="0"/>
            <a:r>
              <a:rPr lang="en-IN" dirty="0"/>
              <a:t>Tuple overheads and </a:t>
            </a:r>
            <a:r>
              <a:rPr lang="en-IN" dirty="0" smtClean="0"/>
              <a:t>reconstruction</a:t>
            </a:r>
          </a:p>
          <a:p>
            <a:pPr hangingPunct="0"/>
            <a:r>
              <a:rPr lang="en-US" dirty="0">
                <a:latin typeface="Gill Sans MT" charset="0"/>
              </a:rPr>
              <a:t>Column Store perform better than the best case of row store (</a:t>
            </a:r>
            <a:r>
              <a:rPr lang="en-US" dirty="0" smtClean="0">
                <a:latin typeface="Gill Sans MT" charset="0"/>
              </a:rPr>
              <a:t>4.0 sec VS 10.2 sec</a:t>
            </a:r>
            <a:r>
              <a:rPr lang="en-US" dirty="0">
                <a:latin typeface="Gill Sans MT" charset="0"/>
              </a:rPr>
              <a:t>)</a:t>
            </a:r>
          </a:p>
          <a:p>
            <a:pPr lvl="1" hangingPunct="0"/>
            <a:endParaRPr lang="en-IN" dirty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Emulation of a column-store in a row-store does not yield good results</a:t>
            </a:r>
          </a:p>
          <a:p>
            <a:pPr lvl="1"/>
            <a:r>
              <a:rPr lang="en-US" dirty="0" smtClean="0"/>
              <a:t>Tuple reconstruction </a:t>
            </a:r>
            <a:r>
              <a:rPr lang="en-US" dirty="0" smtClean="0"/>
              <a:t>costs</a:t>
            </a:r>
          </a:p>
          <a:p>
            <a:pPr lvl="1"/>
            <a:r>
              <a:rPr lang="en-US" dirty="0" smtClean="0"/>
              <a:t>A pain to implement</a:t>
            </a:r>
            <a:endParaRPr lang="en-US" dirty="0" smtClean="0"/>
          </a:p>
          <a:p>
            <a:r>
              <a:rPr lang="en-US" dirty="0" smtClean="0"/>
              <a:t>Most important optimizations for column-store: Compression and Late Materialization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22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2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Untitled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24"/>
          <a:stretch/>
        </p:blipFill>
        <p:spPr>
          <a:xfrm>
            <a:off x="457200" y="1524000"/>
            <a:ext cx="8229600" cy="23336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Column-Store?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190999"/>
            <a:ext cx="8229600" cy="2238375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Row-store stores data in the disk tuple by tuple</a:t>
            </a:r>
          </a:p>
          <a:p>
            <a:r>
              <a:rPr lang="en-US" sz="2000" dirty="0" smtClean="0"/>
              <a:t>Column-store stores data in the disk column by column</a:t>
            </a:r>
          </a:p>
        </p:txBody>
      </p:sp>
    </p:spTree>
    <p:extLst>
      <p:ext uri="{BB962C8B-B14F-4D97-AF65-F5344CB8AC3E}">
        <p14:creationId xmlns:p14="http://schemas.microsoft.com/office/powerpoint/2010/main" val="1888610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Vertical partitioning</a:t>
            </a:r>
          </a:p>
          <a:p>
            <a:r>
              <a:rPr lang="en-US" sz="2800" dirty="0" smtClean="0"/>
              <a:t>Using index-only plans</a:t>
            </a:r>
          </a:p>
          <a:p>
            <a:r>
              <a:rPr lang="en-US" sz="2800" dirty="0" smtClean="0"/>
              <a:t>Using materialized views</a:t>
            </a:r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Emulation of column-store in row-</a:t>
            </a:r>
            <a:r>
              <a:rPr lang="en-US" dirty="0" smtClean="0"/>
              <a:t>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5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Full Vertical partitioning of each relation</a:t>
            </a:r>
          </a:p>
          <a:p>
            <a:pPr lvl="1"/>
            <a:r>
              <a:rPr lang="en-US" dirty="0">
                <a:latin typeface="Gill Sans MT" charset="0"/>
              </a:rPr>
              <a:t>Each column </a:t>
            </a:r>
            <a:r>
              <a:rPr lang="en-US" dirty="0" smtClean="0">
                <a:latin typeface="Gill Sans MT" charset="0"/>
              </a:rPr>
              <a:t>= 1 </a:t>
            </a:r>
            <a:r>
              <a:rPr lang="en-US" dirty="0">
                <a:latin typeface="Gill Sans MT" charset="0"/>
              </a:rPr>
              <a:t>Physical table</a:t>
            </a:r>
          </a:p>
          <a:p>
            <a:pPr lvl="1"/>
            <a:r>
              <a:rPr lang="en-US" dirty="0" smtClean="0">
                <a:latin typeface="Gill Sans MT" charset="0"/>
              </a:rPr>
              <a:t>Can be </a:t>
            </a:r>
            <a:r>
              <a:rPr lang="en-US" dirty="0">
                <a:latin typeface="Gill Sans MT" charset="0"/>
              </a:rPr>
              <a:t>achieved by adding integer position column to every table</a:t>
            </a:r>
          </a:p>
          <a:p>
            <a:r>
              <a:rPr lang="en-US" dirty="0" smtClean="0">
                <a:latin typeface="Gill Sans MT" charset="0"/>
              </a:rPr>
              <a:t>Join </a:t>
            </a:r>
            <a:r>
              <a:rPr lang="en-US" dirty="0">
                <a:latin typeface="Gill Sans MT" charset="0"/>
              </a:rPr>
              <a:t>on </a:t>
            </a:r>
            <a:r>
              <a:rPr lang="en-US" dirty="0" smtClean="0">
                <a:latin typeface="Gill Sans MT" charset="0"/>
              </a:rPr>
              <a:t>position </a:t>
            </a:r>
            <a:r>
              <a:rPr lang="en-US" dirty="0">
                <a:latin typeface="Gill Sans MT" charset="0"/>
              </a:rPr>
              <a:t>for </a:t>
            </a:r>
            <a:r>
              <a:rPr lang="en-US" dirty="0" smtClean="0">
                <a:latin typeface="Gill Sans MT" charset="0"/>
              </a:rPr>
              <a:t>multi-column fetch</a:t>
            </a:r>
          </a:p>
          <a:p>
            <a:endParaRPr lang="en-US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Problems:</a:t>
            </a:r>
          </a:p>
          <a:p>
            <a:pPr lvl="1"/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Position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- Space and disk </a:t>
            </a:r>
            <a:r>
              <a:rPr lang="en-US" dirty="0" smtClean="0">
                <a:latin typeface="Gill Sans MT" charset="0"/>
              </a:rPr>
              <a:t>bandwidth</a:t>
            </a:r>
          </a:p>
          <a:p>
            <a:pPr lvl="1"/>
            <a:r>
              <a:rPr lang="en-US" dirty="0">
                <a:latin typeface="Gill Sans MT" charset="0"/>
              </a:rPr>
              <a:t>Header for every tuple – further space </a:t>
            </a:r>
            <a:r>
              <a:rPr lang="en-US" dirty="0" smtClean="0">
                <a:latin typeface="Gill Sans MT" charset="0"/>
              </a:rPr>
              <a:t>wastage</a:t>
            </a:r>
            <a:endParaRPr lang="en-US" dirty="0">
              <a:latin typeface="Gill Sans M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Partitioning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9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ill Sans MT" charset="0"/>
              </a:rPr>
              <a:t>Add </a:t>
            </a:r>
            <a:r>
              <a:rPr lang="en-US" dirty="0" err="1">
                <a:latin typeface="Gill Sans MT" charset="0"/>
              </a:rPr>
              <a:t>B+Tree</a:t>
            </a:r>
            <a:r>
              <a:rPr lang="en-US" dirty="0">
                <a:latin typeface="Gill Sans MT" charset="0"/>
              </a:rPr>
              <a:t> index for every </a:t>
            </a:r>
            <a:r>
              <a:rPr lang="en-US" dirty="0" smtClean="0">
                <a:latin typeface="Gill Sans MT" charset="0"/>
              </a:rPr>
              <a:t>Table column</a:t>
            </a:r>
            <a:endParaRPr lang="en-US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Plans never access the actual tuples on disk</a:t>
            </a:r>
          </a:p>
          <a:p>
            <a:r>
              <a:rPr lang="en-US" dirty="0">
                <a:latin typeface="Gill Sans MT" charset="0"/>
              </a:rPr>
              <a:t>Headers are not stored, so per tuple overhead is less</a:t>
            </a:r>
          </a:p>
          <a:p>
            <a:endParaRPr lang="en-US" dirty="0">
              <a:solidFill>
                <a:srgbClr val="FF0000"/>
              </a:solidFill>
              <a:latin typeface="Gill Sans MT" charset="0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Gill Sans MT" charset="0"/>
              </a:rPr>
              <a:t>Problems: </a:t>
            </a:r>
            <a:endParaRPr lang="en-US" dirty="0">
              <a:solidFill>
                <a:srgbClr val="FFFFFF"/>
              </a:solidFill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Separate indices may require full index scan, which is slower</a:t>
            </a:r>
          </a:p>
          <a:p>
            <a:pPr lvl="2"/>
            <a:r>
              <a:rPr lang="en-US" sz="2000" dirty="0" smtClean="0">
                <a:latin typeface="Gill Sans MT" charset="0"/>
              </a:rPr>
              <a:t>E.g.:  </a:t>
            </a:r>
            <a:r>
              <a:rPr lang="en-US" sz="2000" dirty="0">
                <a:solidFill>
                  <a:schemeClr val="tx1"/>
                </a:solidFill>
                <a:latin typeface="Gill Sans MT" charset="0"/>
              </a:rPr>
              <a:t>SELECT AVG(salary) </a:t>
            </a:r>
            <a:r>
              <a:rPr lang="en-US" sz="2000" dirty="0" smtClean="0">
                <a:solidFill>
                  <a:schemeClr val="tx1"/>
                </a:solidFill>
                <a:latin typeface="Gill Sans MT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Gill Sans MT" charset="0"/>
              </a:rPr>
              <a:t>FROM </a:t>
            </a:r>
            <a:r>
              <a:rPr lang="en-US" sz="2000" dirty="0" err="1">
                <a:solidFill>
                  <a:schemeClr val="tx1"/>
                </a:solidFill>
                <a:latin typeface="Gill Sans MT" charset="0"/>
              </a:rPr>
              <a:t>emp</a:t>
            </a:r>
            <a:r>
              <a:rPr lang="en-US" sz="2000" dirty="0">
                <a:solidFill>
                  <a:schemeClr val="tx1"/>
                </a:solidFill>
                <a:latin typeface="Gill Sans MT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Gill Sans MT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Gill Sans MT" charset="0"/>
              </a:rPr>
              <a:t>WHERE age &gt; 40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Index-only plans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17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ill Sans MT" charset="0"/>
              </a:rPr>
              <a:t>Create </a:t>
            </a:r>
            <a:r>
              <a:rPr lang="ja-JP" altLang="en-US" dirty="0">
                <a:latin typeface="Gill Sans MT" charset="0"/>
              </a:rPr>
              <a:t>‘</a:t>
            </a:r>
            <a:r>
              <a:rPr lang="en-US" dirty="0">
                <a:latin typeface="Gill Sans MT" charset="0"/>
              </a:rPr>
              <a:t>optimal' set of MVs for given query workload</a:t>
            </a:r>
          </a:p>
          <a:p>
            <a:r>
              <a:rPr lang="en-US" dirty="0">
                <a:latin typeface="Gill Sans MT" charset="0"/>
              </a:rPr>
              <a:t>Objective: </a:t>
            </a:r>
          </a:p>
          <a:p>
            <a:pPr lvl="1"/>
            <a:r>
              <a:rPr lang="en-US" dirty="0">
                <a:latin typeface="Gill Sans MT" charset="0"/>
              </a:rPr>
              <a:t>Provide just the required data</a:t>
            </a:r>
          </a:p>
          <a:p>
            <a:pPr lvl="1"/>
            <a:r>
              <a:rPr lang="en-US" dirty="0">
                <a:latin typeface="Gill Sans MT" charset="0"/>
              </a:rPr>
              <a:t>Avoid overheads</a:t>
            </a:r>
          </a:p>
          <a:p>
            <a:pPr lvl="1"/>
            <a:r>
              <a:rPr lang="en-US" dirty="0">
                <a:latin typeface="Gill Sans MT" charset="0"/>
              </a:rPr>
              <a:t>Performs better</a:t>
            </a:r>
          </a:p>
          <a:p>
            <a:r>
              <a:rPr lang="en-US" dirty="0">
                <a:latin typeface="Gill Sans MT" charset="0"/>
              </a:rPr>
              <a:t>Expected to perform better than other two approach</a:t>
            </a:r>
          </a:p>
          <a:p>
            <a:endParaRPr lang="en-US" dirty="0">
              <a:latin typeface="Gill Sans MT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Gill Sans MT" charset="0"/>
              </a:rPr>
              <a:t>Problems:</a:t>
            </a:r>
          </a:p>
          <a:p>
            <a:pPr lvl="1"/>
            <a:r>
              <a:rPr lang="en-US" dirty="0" smtClean="0">
                <a:latin typeface="Gill Sans MT" charset="0"/>
              </a:rPr>
              <a:t>Require </a:t>
            </a:r>
            <a:r>
              <a:rPr lang="en-US" dirty="0">
                <a:latin typeface="Gill Sans MT" charset="0"/>
              </a:rPr>
              <a:t>knowledge of query workloads in advance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Materialized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362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Compression</a:t>
            </a:r>
          </a:p>
          <a:p>
            <a:r>
              <a:rPr lang="en-US" dirty="0" smtClean="0"/>
              <a:t>Late Materialization</a:t>
            </a:r>
          </a:p>
          <a:p>
            <a:r>
              <a:rPr lang="en-US" dirty="0" smtClean="0"/>
              <a:t>Block Iteration</a:t>
            </a:r>
          </a:p>
          <a:p>
            <a:r>
              <a:rPr lang="en-US" dirty="0" smtClean="0"/>
              <a:t>Invisible join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Column-oriented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better on data with low information entropy</a:t>
            </a:r>
          </a:p>
          <a:p>
            <a:r>
              <a:rPr lang="en-US" dirty="0" smtClean="0"/>
              <a:t>Column-store data super compressible</a:t>
            </a:r>
          </a:p>
          <a:p>
            <a:r>
              <a:rPr lang="en-US" dirty="0" smtClean="0"/>
              <a:t>Improves performance </a:t>
            </a:r>
            <a:endParaRPr lang="en-US" dirty="0"/>
          </a:p>
          <a:p>
            <a:pPr lvl="1"/>
            <a:r>
              <a:rPr lang="en-US" dirty="0" smtClean="0"/>
              <a:t>Less space</a:t>
            </a:r>
          </a:p>
          <a:p>
            <a:pPr lvl="1"/>
            <a:r>
              <a:rPr lang="en-US" dirty="0" smtClean="0"/>
              <a:t>Less time spent in I/O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4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Paper.thmx</Template>
  <TotalTime>6333</TotalTime>
  <Words>617</Words>
  <Application>Microsoft Macintosh PowerPoint</Application>
  <PresentationFormat>On-screen Show (4:3)</PresentationFormat>
  <Paragraphs>105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Paper</vt:lpstr>
      <vt:lpstr>Column-Stores vs. Row-Stores How Different are they Really?</vt:lpstr>
      <vt:lpstr>Contents</vt:lpstr>
      <vt:lpstr>What is Column-Store?</vt:lpstr>
      <vt:lpstr>Emulation of column-store in row-store</vt:lpstr>
      <vt:lpstr>Vertical Partitioning</vt:lpstr>
      <vt:lpstr>Index-only plans</vt:lpstr>
      <vt:lpstr>Materialized Views</vt:lpstr>
      <vt:lpstr>Column-oriented execution</vt:lpstr>
      <vt:lpstr>Compression</vt:lpstr>
      <vt:lpstr>Late Materialization</vt:lpstr>
      <vt:lpstr>Block Iteration</vt:lpstr>
      <vt:lpstr>Invisible Join</vt:lpstr>
      <vt:lpstr>Star Schema Benchmark</vt:lpstr>
      <vt:lpstr>PowerPoint Presentation</vt:lpstr>
      <vt:lpstr>Phase I</vt:lpstr>
      <vt:lpstr>Phase II</vt:lpstr>
      <vt:lpstr>Phase III</vt:lpstr>
      <vt:lpstr>Experiments</vt:lpstr>
      <vt:lpstr>Purpose</vt:lpstr>
      <vt:lpstr>C-Store VS System X </vt:lpstr>
      <vt:lpstr>Different System X Configurations</vt:lpstr>
      <vt:lpstr>Results and Analysis</vt:lpstr>
      <vt:lpstr>Conclusion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Mehvish Saleem</dc:creator>
  <cp:lastModifiedBy>Mehvish Saleem</cp:lastModifiedBy>
  <cp:revision>39</cp:revision>
  <dcterms:created xsi:type="dcterms:W3CDTF">2019-02-22T22:34:05Z</dcterms:created>
  <dcterms:modified xsi:type="dcterms:W3CDTF">2019-02-28T10:03:49Z</dcterms:modified>
</cp:coreProperties>
</file>