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26" r:id="rId3"/>
    <p:sldId id="377" r:id="rId4"/>
    <p:sldId id="328" r:id="rId5"/>
    <p:sldId id="329" r:id="rId6"/>
    <p:sldId id="361" r:id="rId7"/>
    <p:sldId id="308" r:id="rId8"/>
    <p:sldId id="348" r:id="rId9"/>
    <p:sldId id="349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80" r:id="rId20"/>
    <p:sldId id="318" r:id="rId21"/>
    <p:sldId id="320" r:id="rId22"/>
    <p:sldId id="324" r:id="rId23"/>
    <p:sldId id="379" r:id="rId24"/>
    <p:sldId id="378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B3F"/>
    <a:srgbClr val="E22003"/>
    <a:srgbClr val="699737"/>
    <a:srgbClr val="008CF0"/>
    <a:srgbClr val="EFB300"/>
    <a:srgbClr val="F0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/>
    <p:restoredTop sz="81408"/>
  </p:normalViewPr>
  <p:slideViewPr>
    <p:cSldViewPr snapToGrid="0" snapToObjects="1">
      <p:cViewPr varScale="1">
        <p:scale>
          <a:sx n="87" d="100"/>
          <a:sy n="87" d="100"/>
        </p:scale>
        <p:origin x="7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9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9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 </a:t>
            </a:r>
            <a:r>
              <a:rPr lang="en-US" altLang="zh-CN" baseline="0" dirty="0"/>
              <a:t>Why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obj</a:t>
            </a:r>
            <a:r>
              <a:rPr lang="zh-CN" altLang="en-US" baseline="0" dirty="0"/>
              <a:t> </a:t>
            </a:r>
            <a:r>
              <a:rPr lang="en-US" altLang="zh-CN" baseline="0" dirty="0"/>
              <a:t>1?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baseline="0" dirty="0"/>
              <a:t>Reinvent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wheel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baseline="0" dirty="0"/>
              <a:t>Go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wrong</a:t>
            </a:r>
            <a:r>
              <a:rPr lang="zh-CN" altLang="en-US" baseline="0" dirty="0"/>
              <a:t> </a:t>
            </a:r>
            <a:r>
              <a:rPr lang="en-US" altLang="zh-CN" baseline="0" dirty="0"/>
              <a:t>way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0" indent="0">
              <a:buFont typeface="Arial" charset="0"/>
              <a:buNone/>
            </a:pPr>
            <a:r>
              <a:rPr lang="en-US" altLang="zh-CN" baseline="0" dirty="0"/>
              <a:t>Why</a:t>
            </a:r>
            <a:r>
              <a:rPr lang="zh-CN" altLang="en-US" baseline="0" dirty="0"/>
              <a:t> </a:t>
            </a:r>
            <a:r>
              <a:rPr lang="en-US" altLang="zh-CN" baseline="0" dirty="0"/>
              <a:t>obj2?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baseline="0" dirty="0"/>
              <a:t>Graduate</a:t>
            </a:r>
            <a:r>
              <a:rPr lang="zh-CN" altLang="en-US" baseline="0" dirty="0"/>
              <a:t> </a:t>
            </a:r>
            <a:r>
              <a:rPr lang="en-US" altLang="zh-CN" baseline="0" dirty="0"/>
              <a:t>course</a:t>
            </a:r>
            <a:r>
              <a:rPr lang="zh-CN" altLang="en-US" baseline="0" dirty="0"/>
              <a:t> </a:t>
            </a:r>
            <a:r>
              <a:rPr lang="mr-IN" altLang="zh-CN" baseline="0" dirty="0"/>
              <a:t>–</a:t>
            </a:r>
            <a:r>
              <a:rPr lang="zh-CN" altLang="en-US" baseline="0" dirty="0"/>
              <a:t> </a:t>
            </a:r>
            <a:r>
              <a:rPr lang="en-US" altLang="zh-CN" baseline="0" dirty="0"/>
              <a:t>prepare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become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good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phd</a:t>
            </a:r>
            <a:endParaRPr lang="en-US" altLang="zh-CN" baseline="0" dirty="0"/>
          </a:p>
          <a:p>
            <a:pPr marL="171450" indent="-171450">
              <a:buFont typeface="Arial" charset="0"/>
              <a:buChar char="•"/>
            </a:pPr>
            <a:r>
              <a:rPr lang="en-US" altLang="zh-CN" baseline="0" dirty="0"/>
              <a:t>Go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wrong</a:t>
            </a:r>
            <a:r>
              <a:rPr lang="zh-CN" altLang="en-US" baseline="0" dirty="0"/>
              <a:t> </a:t>
            </a:r>
            <a:r>
              <a:rPr lang="en-US" altLang="zh-CN" baseline="0" dirty="0"/>
              <a:t>way</a:t>
            </a:r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3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taken</a:t>
            </a:r>
            <a:r>
              <a:rPr lang="zh-CN" altLang="en-US" baseline="0" dirty="0"/>
              <a:t> </a:t>
            </a:r>
            <a:r>
              <a:rPr lang="en-US" altLang="zh-CN" baseline="0" dirty="0"/>
              <a:t>an</a:t>
            </a:r>
            <a:r>
              <a:rPr lang="zh-CN" altLang="en-US" baseline="0" dirty="0"/>
              <a:t> </a:t>
            </a:r>
            <a:r>
              <a:rPr lang="en-US" altLang="zh-CN" baseline="0" dirty="0"/>
              <a:t>undergraduate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db</a:t>
            </a:r>
            <a:r>
              <a:rPr lang="zh-CN" altLang="en-US" baseline="0" dirty="0"/>
              <a:t> </a:t>
            </a:r>
            <a:r>
              <a:rPr lang="en-US" altLang="zh-CN" baseline="0" dirty="0"/>
              <a:t>course</a:t>
            </a:r>
          </a:p>
          <a:p>
            <a:endParaRPr lang="en-US" baseline="0" dirty="0"/>
          </a:p>
          <a:p>
            <a:r>
              <a:rPr lang="en-US" altLang="zh-CN" baseline="0" dirty="0"/>
              <a:t>If</a:t>
            </a:r>
            <a:r>
              <a:rPr lang="zh-CN" altLang="en-US" baseline="0" dirty="0"/>
              <a:t> </a:t>
            </a:r>
            <a:r>
              <a:rPr lang="en-US" altLang="zh-CN" baseline="0" dirty="0"/>
              <a:t>not,</a:t>
            </a:r>
            <a:r>
              <a:rPr lang="zh-CN" altLang="en-US" baseline="0" dirty="0"/>
              <a:t> </a:t>
            </a:r>
            <a:r>
              <a:rPr lang="en-US" altLang="zh-CN" baseline="0" dirty="0"/>
              <a:t>two</a:t>
            </a:r>
            <a:r>
              <a:rPr lang="zh-CN" altLang="en-US" baseline="0" dirty="0"/>
              <a:t> </a:t>
            </a:r>
            <a:r>
              <a:rPr lang="en-US" altLang="zh-CN" baseline="0" dirty="0"/>
              <a:t>options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Quit</a:t>
            </a:r>
          </a:p>
          <a:p>
            <a:pPr marL="228600" indent="-228600">
              <a:buAutoNum type="arabicPeriod"/>
            </a:pPr>
            <a:r>
              <a:rPr lang="en-US" altLang="zh-CN" baseline="0" dirty="0"/>
              <a:t>Spend</a:t>
            </a:r>
            <a:r>
              <a:rPr lang="zh-CN" altLang="en-US" baseline="0" dirty="0"/>
              <a:t> </a:t>
            </a:r>
            <a:r>
              <a:rPr lang="en-US" altLang="zh-CN" baseline="0" dirty="0"/>
              <a:t>extra</a:t>
            </a:r>
            <a:r>
              <a:rPr lang="zh-CN" altLang="en-US" baseline="0" dirty="0"/>
              <a:t> </a:t>
            </a:r>
            <a:r>
              <a:rPr lang="en-US" altLang="zh-CN" baseline="0" dirty="0"/>
              <a:t>time</a:t>
            </a:r>
            <a:r>
              <a:rPr lang="zh-CN" alt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2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99631"/>
            <a:ext cx="10058400" cy="1450757"/>
          </a:xfrm>
        </p:spPr>
        <p:txBody>
          <a:bodyPr>
            <a:normAutofit/>
          </a:bodyPr>
          <a:lstStyle>
            <a:lvl1pPr marL="0">
              <a:defRPr sz="6000" b="1"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406"/>
            <a:ext cx="10058400" cy="4023360"/>
          </a:xfrm>
        </p:spPr>
        <p:txBody>
          <a:bodyPr>
            <a:normAutofit/>
          </a:bodyPr>
          <a:lstStyle>
            <a:lvl1pPr>
              <a:defRPr sz="3200">
                <a:latin typeface="Futura Medium" charset="0"/>
                <a:ea typeface="Futura Medium" charset="0"/>
                <a:cs typeface="Futura Medium" charset="0"/>
              </a:defRPr>
            </a:lvl1pPr>
            <a:lvl2pPr>
              <a:defRPr sz="2800"/>
            </a:lvl2pPr>
            <a:lvl3pPr>
              <a:defRPr sz="2800" b="0" i="0">
                <a:latin typeface="Futura Condensed Medium" charset="0"/>
                <a:ea typeface="Futura Condensed Medium" charset="0"/>
                <a:cs typeface="Futura Condensed Medium" charset="0"/>
              </a:defRPr>
            </a:lvl3pPr>
            <a:lvl4pPr>
              <a:defRPr sz="2800" b="0" i="0">
                <a:latin typeface="Futura Condensed Medium" charset="0"/>
                <a:ea typeface="Futura Condensed Medium" charset="0"/>
                <a:cs typeface="Futura Condensed Medium" charset="0"/>
              </a:defRPr>
            </a:lvl4pPr>
            <a:lvl5pPr>
              <a:defRPr sz="2800" b="0" i="0">
                <a:latin typeface="Futura Condensed Medium" charset="0"/>
                <a:ea typeface="Futura Condensed Medium" charset="0"/>
                <a:cs typeface="Futura Condensed Medium" charset="0"/>
              </a:defRPr>
            </a:lvl5pPr>
            <a:lvl6pPr>
              <a:defRPr sz="2400" b="0" i="0">
                <a:latin typeface="Futura Condensed Medium" charset="0"/>
                <a:ea typeface="Futura Condensed Medium" charset="0"/>
                <a:cs typeface="Futura Condensed Medium" charset="0"/>
              </a:defRPr>
            </a:lvl6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  <a:p>
            <a:pPr lvl="4"/>
            <a:r>
              <a:rPr lang="en-US" altLang="zh-CN" dirty="0"/>
              <a:t>Fourth level</a:t>
            </a:r>
          </a:p>
          <a:p>
            <a:pPr lvl="5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2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Third level</a:t>
            </a:r>
          </a:p>
          <a:p>
            <a:pPr lvl="4"/>
            <a:r>
              <a:rPr lang="en-US" altLang="zh-CN" dirty="0"/>
              <a:t>Fourth level</a:t>
            </a:r>
          </a:p>
          <a:p>
            <a:pPr lvl="5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CA"/>
              <a:t>01/05/16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Futura Medium" charset="0"/>
          <a:ea typeface="Futura Medium" charset="0"/>
          <a:cs typeface="Futura Medium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b="0" i="0" kern="1200">
          <a:solidFill>
            <a:schemeClr val="tx1">
              <a:lumMod val="75000"/>
              <a:lumOff val="25000"/>
            </a:schemeClr>
          </a:solidFill>
          <a:latin typeface="Futura Condensed Medium" charset="0"/>
          <a:ea typeface="Futura Condensed Medium" charset="0"/>
          <a:cs typeface="Futura Condensed Medium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b="0" i="0" kern="1200">
          <a:solidFill>
            <a:schemeClr val="tx1">
              <a:lumMod val="75000"/>
              <a:lumOff val="25000"/>
            </a:schemeClr>
          </a:solidFill>
          <a:latin typeface="Futura Condensed Medium" charset="0"/>
          <a:ea typeface="Futura Condensed Medium" charset="0"/>
          <a:cs typeface="Futura Condensed Medium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b="0" i="0" kern="1200">
          <a:solidFill>
            <a:schemeClr val="tx1">
              <a:lumMod val="75000"/>
              <a:lumOff val="25000"/>
            </a:schemeClr>
          </a:solidFill>
          <a:latin typeface="Futura Condensed Medium" charset="0"/>
          <a:ea typeface="Futura Condensed Medium" charset="0"/>
          <a:cs typeface="Futura Condensed Medium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b="0" i="0" kern="1200">
          <a:solidFill>
            <a:schemeClr val="tx1">
              <a:lumMod val="75000"/>
              <a:lumOff val="25000"/>
            </a:schemeClr>
          </a:solidFill>
          <a:latin typeface="Futura Condensed Medium" charset="0"/>
          <a:ea typeface="Futura Condensed Medium" charset="0"/>
          <a:cs typeface="Futura Condensed Medium" charset="0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fu-db.github.io/dbsystem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xin/db-readings" TargetMode="External"/><Relationship Id="rId7" Type="http://schemas.openxmlformats.org/officeDocument/2006/relationships/hyperlink" Target="http://www.cs.cmu.edu/~pavlo/courses/fall2013/" TargetMode="External"/><Relationship Id="rId2" Type="http://schemas.openxmlformats.org/officeDocument/2006/relationships/hyperlink" Target="http://www.redbook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umbia.github.io/systems-bigdata-class/" TargetMode="External"/><Relationship Id="rId5" Type="http://schemas.openxmlformats.org/officeDocument/2006/relationships/hyperlink" Target="http://web.eecs.umich.edu/~mozafari/fall2015/eecs584/" TargetMode="External"/><Relationship Id="rId4" Type="http://schemas.openxmlformats.org/officeDocument/2006/relationships/hyperlink" Target="https://sites.google.com/site/cs286fall201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3y73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fu-db.github.io/dbsystems/Papers/datamodel.pdf" TargetMode="External"/><Relationship Id="rId2" Type="http://schemas.openxmlformats.org/officeDocument/2006/relationships/hyperlink" Target="https://en.wikipedia.org/wiki/Database#His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i4B-L7XdOQ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dbboo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-XXv-cvA_iBVK2QzAV-R7NMA1ZkaiR2y" TargetMode="External"/><Relationship Id="rId4" Type="http://schemas.openxmlformats.org/officeDocument/2006/relationships/hyperlink" Target="https://www.youtube.com/playlist?list=PL6hGtHedy2Z4EkgY76QOcueU8lAC4o6c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651" y="233838"/>
            <a:ext cx="11094720" cy="3566160"/>
          </a:xfrm>
        </p:spPr>
        <p:txBody>
          <a:bodyPr>
            <a:normAutofit/>
          </a:bodyPr>
          <a:lstStyle/>
          <a:p>
            <a:pPr>
              <a:lnSpc>
                <a:spcPts val="5000"/>
              </a:lnSpc>
              <a:spcBef>
                <a:spcPts val="1200"/>
              </a:spcBef>
            </a:pPr>
            <a:r>
              <a:rPr lang="en-US" altLang="zh-CN" sz="6000" b="1" dirty="0"/>
              <a:t>Course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Introduction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&amp;</a:t>
            </a:r>
            <a:br>
              <a:rPr lang="zh-CN" altLang="en-US" sz="6000" b="1" dirty="0"/>
            </a:br>
            <a:r>
              <a:rPr lang="en-US" altLang="zh-CN" sz="6000" b="1" dirty="0"/>
              <a:t>History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of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Database</a:t>
            </a:r>
            <a:r>
              <a:rPr lang="zh-CN" altLang="en-US" sz="6000" b="1" dirty="0"/>
              <a:t> </a:t>
            </a:r>
            <a:r>
              <a:rPr lang="en-US" altLang="zh-CN" sz="6000" b="1" dirty="0"/>
              <a:t>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altLang="zh-CN" dirty="0"/>
              <a:t>843</a:t>
            </a:r>
            <a:r>
              <a:rPr lang="en-US" dirty="0"/>
              <a:t>, </a:t>
            </a:r>
            <a:r>
              <a:rPr lang="en-US" altLang="zh-CN" dirty="0"/>
              <a:t>SPRING</a:t>
            </a:r>
            <a:r>
              <a:rPr lang="zh-CN" altLang="en-US" dirty="0"/>
              <a:t> </a:t>
            </a:r>
            <a:r>
              <a:rPr lang="en-US" dirty="0"/>
              <a:t>201</a:t>
            </a:r>
            <a:r>
              <a:rPr lang="en-US" altLang="zh-CN" dirty="0"/>
              <a:t>9</a:t>
            </a:r>
            <a:endParaRPr lang="zh-CN" altLang="en-US" dirty="0"/>
          </a:p>
          <a:p>
            <a:r>
              <a:rPr lang="en-US" altLang="zh-CN" dirty="0"/>
              <a:t>Jiannan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659870"/>
            <a:ext cx="355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https://sfu-db.github.io/dbsystems/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0" y="3001922"/>
            <a:ext cx="10264816" cy="193583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1908" y="353105"/>
            <a:ext cx="110947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242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27" y="2852294"/>
            <a:ext cx="9849007" cy="20854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1908" y="353105"/>
            <a:ext cx="110947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450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064633"/>
            <a:ext cx="11047610" cy="19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7" y="3064633"/>
            <a:ext cx="10667946" cy="17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1" y="3064633"/>
            <a:ext cx="10846872" cy="19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3" y="3031382"/>
            <a:ext cx="10960305" cy="21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2" y="2987256"/>
            <a:ext cx="11281806" cy="23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0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5499"/>
            <a:ext cx="10336504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Modern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(after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6" y="2837759"/>
            <a:ext cx="10813531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References</a:t>
            </a:r>
            <a:endParaRPr lang="en-US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44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Papers</a:t>
            </a:r>
            <a:r>
              <a:rPr lang="zh-CN" altLang="en-US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to</a:t>
            </a:r>
            <a:r>
              <a:rPr lang="zh-CN" altLang="en-US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read</a:t>
            </a:r>
            <a:endParaRPr lang="zh-CN" altLang="en-US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2"/>
              </a:rPr>
              <a:t>Redbook - 5th Edition 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(Peter Bailis, Joseph M. Hellerstein, Michael Stonebraker)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3"/>
              </a:rPr>
              <a:t>Readings in Database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(Reynold Xin)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Related</a:t>
            </a:r>
            <a:r>
              <a:rPr lang="zh-CN" altLang="en-US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Graduate</a:t>
            </a:r>
            <a:r>
              <a:rPr lang="zh-CN" altLang="en-US" dirty="0"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altLang="zh-CN" dirty="0">
                <a:latin typeface="Franklin Gothic Medium" charset="0"/>
                <a:ea typeface="Franklin Gothic Medium" charset="0"/>
                <a:cs typeface="Franklin Gothic Medium" charset="0"/>
              </a:rPr>
              <a:t>Courses</a:t>
            </a:r>
            <a:endParaRPr lang="zh-CN" altLang="en-US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4"/>
              </a:rPr>
              <a:t>CS286: Implementation of Database Systems 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(UC Berkeley, Fall 2014)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5"/>
              </a:rPr>
              <a:t>EECS 584: Advanced Database Management Systems 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(UMichgan, 2015 Fall)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6"/>
              </a:rPr>
              <a:t>Big Data Systems 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(Columbia, 2016 Spring)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  <a:hlinkClick r:id="rId7"/>
              </a:rPr>
              <a:t>15-799: Advanced Topics in Database Systems </a:t>
            </a:r>
            <a:r>
              <a:rPr 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(CMU, 2013 Fall)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your name?</a:t>
            </a:r>
          </a:p>
          <a:p>
            <a:r>
              <a:rPr lang="en-US" dirty="0"/>
              <a:t>Where are you from?</a:t>
            </a:r>
          </a:p>
          <a:p>
            <a:r>
              <a:rPr lang="en-US" dirty="0"/>
              <a:t>M.Sc. or Ph.D.? Which year?</a:t>
            </a:r>
          </a:p>
          <a:p>
            <a:r>
              <a:rPr lang="en-US" dirty="0"/>
              <a:t>What do you want to get out of the course?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Reading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  <a:p>
            <a:r>
              <a:rPr lang="en-US" altLang="zh-CN" sz="3200" dirty="0"/>
              <a:t>Giving</a:t>
            </a:r>
            <a:r>
              <a:rPr lang="zh-CN" altLang="en-US" sz="3200" dirty="0"/>
              <a:t> </a:t>
            </a:r>
            <a:r>
              <a:rPr lang="en-US" altLang="zh-CN" sz="3200" dirty="0"/>
              <a:t>Talks</a:t>
            </a:r>
            <a:endParaRPr lang="zh-CN" altLang="en-US" sz="3200" dirty="0"/>
          </a:p>
          <a:p>
            <a:r>
              <a:rPr lang="en-US" altLang="zh-CN" sz="3200" dirty="0"/>
              <a:t>Reviewing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  <a:p>
            <a:r>
              <a:rPr lang="en-US" altLang="zh-CN" sz="3200" dirty="0"/>
              <a:t>Asking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</a:t>
            </a:r>
            <a:endParaRPr lang="zh-CN" alt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3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1272058" cy="4614051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Reading</a:t>
            </a:r>
            <a:r>
              <a:rPr lang="zh-CN" altLang="en-US" sz="3400" dirty="0"/>
              <a:t> </a:t>
            </a:r>
            <a:r>
              <a:rPr lang="en-US" altLang="zh-CN" sz="3400" dirty="0"/>
              <a:t>Papers</a:t>
            </a:r>
          </a:p>
          <a:p>
            <a:pPr lvl="1"/>
            <a:r>
              <a:rPr lang="zh-CN" altLang="en-US" sz="3200" dirty="0"/>
              <a:t> </a:t>
            </a:r>
            <a:r>
              <a:rPr lang="en-US" altLang="zh-CN" sz="3200" dirty="0"/>
              <a:t>40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</a:p>
          <a:p>
            <a:r>
              <a:rPr lang="en-US" altLang="zh-CN" sz="3400" dirty="0"/>
              <a:t>Giving</a:t>
            </a:r>
            <a:r>
              <a:rPr lang="zh-CN" altLang="en-US" sz="3400" dirty="0"/>
              <a:t> </a:t>
            </a:r>
            <a:r>
              <a:rPr lang="en-US" altLang="zh-CN" sz="3400" dirty="0"/>
              <a:t>Talks</a:t>
            </a:r>
            <a:endParaRPr lang="zh-CN" altLang="en-US" sz="3400" dirty="0"/>
          </a:p>
          <a:p>
            <a:pPr lvl="1"/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Paper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FF0000"/>
                </a:solidFill>
              </a:rPr>
              <a:t>20min</a:t>
            </a:r>
            <a:r>
              <a:rPr lang="en-US" altLang="zh-CN" sz="3200" dirty="0"/>
              <a:t>+10</a:t>
            </a:r>
            <a:r>
              <a:rPr lang="zh-CN" altLang="en-US" sz="3200" dirty="0"/>
              <a:t> </a:t>
            </a:r>
            <a:r>
              <a:rPr lang="en-US" altLang="zh-CN" sz="3200" dirty="0"/>
              <a:t>min</a:t>
            </a:r>
            <a:r>
              <a:rPr lang="zh-CN" altLang="en-US" sz="3200" dirty="0"/>
              <a:t> </a:t>
            </a:r>
            <a:r>
              <a:rPr lang="en-US" altLang="zh-CN" sz="3200" dirty="0"/>
              <a:t>Q&amp;A)</a:t>
            </a:r>
            <a:endParaRPr lang="zh-CN" altLang="en-US" sz="3200" dirty="0"/>
          </a:p>
          <a:p>
            <a:r>
              <a:rPr lang="en-US" altLang="zh-CN" sz="3400" dirty="0"/>
              <a:t>Reviewing</a:t>
            </a:r>
            <a:r>
              <a:rPr lang="zh-CN" altLang="en-US" sz="3400" dirty="0"/>
              <a:t> </a:t>
            </a:r>
            <a:r>
              <a:rPr lang="en-US" altLang="zh-CN" sz="3400" dirty="0"/>
              <a:t>Papers</a:t>
            </a:r>
          </a:p>
          <a:p>
            <a:pPr lvl="1"/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Papers</a:t>
            </a:r>
            <a:endParaRPr lang="zh-CN" altLang="en-US" sz="3200" dirty="0"/>
          </a:p>
          <a:p>
            <a:r>
              <a:rPr lang="en-US" altLang="zh-CN" sz="3400" dirty="0"/>
              <a:t>Asking</a:t>
            </a:r>
            <a:r>
              <a:rPr lang="zh-CN" altLang="en-US" sz="3400" dirty="0"/>
              <a:t> </a:t>
            </a:r>
            <a:r>
              <a:rPr lang="en-US" altLang="zh-CN" sz="3400" dirty="0"/>
              <a:t>Questions</a:t>
            </a:r>
            <a:endParaRPr lang="zh-CN" altLang="en-US" sz="3400" dirty="0"/>
          </a:p>
          <a:p>
            <a:pPr lvl="1"/>
            <a:r>
              <a:rPr lang="zh-CN" altLang="en-US" sz="3200" dirty="0"/>
              <a:t> </a:t>
            </a:r>
            <a:r>
              <a:rPr lang="en-US" altLang="zh-CN" sz="3200" dirty="0"/>
              <a:t>Asking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least</a:t>
            </a:r>
            <a:r>
              <a:rPr lang="zh-CN" altLang="en-US" sz="3200" dirty="0"/>
              <a:t> </a:t>
            </a:r>
            <a:r>
              <a:rPr lang="en-US" altLang="zh-CN" sz="3200" dirty="0"/>
              <a:t>10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Q&amp;A</a:t>
            </a:r>
            <a:r>
              <a:rPr lang="zh-CN" altLang="en-US" sz="3200" dirty="0"/>
              <a:t> </a:t>
            </a:r>
            <a:r>
              <a:rPr lang="en-US" altLang="zh-CN" sz="3200" dirty="0"/>
              <a:t>sessions</a:t>
            </a:r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1405063" cy="4023360"/>
          </a:xfrm>
        </p:spPr>
        <p:txBody>
          <a:bodyPr>
            <a:normAutofit/>
          </a:bodyPr>
          <a:lstStyle/>
          <a:p>
            <a:r>
              <a:rPr lang="en-US" sz="3400" dirty="0"/>
              <a:t>Paper Presentation: 2</a:t>
            </a:r>
            <a:r>
              <a:rPr lang="en-US" altLang="zh-CN" sz="3400" dirty="0"/>
              <a:t>0</a:t>
            </a:r>
            <a:r>
              <a:rPr lang="en-US" sz="3400" dirty="0"/>
              <a:t>%</a:t>
            </a:r>
          </a:p>
          <a:p>
            <a:r>
              <a:rPr lang="en-US" sz="3400" dirty="0"/>
              <a:t>Paper Review: </a:t>
            </a:r>
            <a:r>
              <a:rPr lang="en-US" altLang="zh-CN" sz="3400" dirty="0"/>
              <a:t>20</a:t>
            </a:r>
            <a:r>
              <a:rPr lang="en-US" sz="3400" dirty="0"/>
              <a:t>%</a:t>
            </a:r>
          </a:p>
          <a:p>
            <a:r>
              <a:rPr lang="en-US" altLang="zh-CN" sz="3400" dirty="0"/>
              <a:t>Participation:</a:t>
            </a:r>
            <a:r>
              <a:rPr lang="zh-CN" altLang="en-US" sz="3400" dirty="0"/>
              <a:t> </a:t>
            </a:r>
            <a:r>
              <a:rPr lang="en-US" altLang="zh-CN" sz="3400" dirty="0"/>
              <a:t>10%</a:t>
            </a:r>
            <a:endParaRPr lang="en-US" sz="3400" dirty="0"/>
          </a:p>
          <a:p>
            <a:r>
              <a:rPr lang="en-US" sz="3400" dirty="0"/>
              <a:t>Questions: 10%</a:t>
            </a:r>
          </a:p>
          <a:p>
            <a:r>
              <a:rPr lang="en-US" altLang="zh-CN" sz="3400" dirty="0"/>
              <a:t>Blog</a:t>
            </a:r>
            <a:r>
              <a:rPr lang="zh-CN" altLang="en-US" sz="3400" dirty="0"/>
              <a:t> </a:t>
            </a:r>
            <a:r>
              <a:rPr lang="en-US" altLang="zh-CN" sz="3400" dirty="0"/>
              <a:t>Post</a:t>
            </a:r>
            <a:r>
              <a:rPr lang="en-US" sz="3400" dirty="0"/>
              <a:t>: 1</a:t>
            </a:r>
            <a:r>
              <a:rPr lang="en-US" altLang="zh-CN" sz="3400" dirty="0"/>
              <a:t>0</a:t>
            </a:r>
            <a:r>
              <a:rPr lang="en-US" sz="3400" dirty="0"/>
              <a:t>%</a:t>
            </a:r>
          </a:p>
          <a:p>
            <a:r>
              <a:rPr lang="en-US" sz="3400" dirty="0"/>
              <a:t>Final Project: </a:t>
            </a:r>
            <a:r>
              <a:rPr lang="en-US" altLang="zh-CN" sz="3400" dirty="0"/>
              <a:t>30</a:t>
            </a:r>
            <a:r>
              <a:rPr lang="mr-IN" sz="3400" dirty="0"/>
              <a:t>% </a:t>
            </a:r>
            <a:r>
              <a:rPr lang="mr-IN" dirty="0"/>
              <a:t>(</a:t>
            </a:r>
            <a:r>
              <a:rPr lang="en-US" altLang="zh-CN" dirty="0"/>
              <a:t>2</a:t>
            </a:r>
            <a:r>
              <a:rPr lang="mr-IN" dirty="0"/>
              <a:t>% </a:t>
            </a:r>
            <a:r>
              <a:rPr lang="mr-IN" dirty="0" err="1"/>
              <a:t>plan</a:t>
            </a:r>
            <a:r>
              <a:rPr lang="mr-IN" dirty="0"/>
              <a:t> + 1</a:t>
            </a:r>
            <a:r>
              <a:rPr lang="en-US" altLang="zh-CN" dirty="0"/>
              <a:t>4</a:t>
            </a:r>
            <a:r>
              <a:rPr lang="mr-IN" dirty="0"/>
              <a:t>% </a:t>
            </a:r>
            <a:r>
              <a:rPr lang="mr-IN" dirty="0" err="1"/>
              <a:t>poster</a:t>
            </a:r>
            <a:r>
              <a:rPr lang="mr-IN" dirty="0"/>
              <a:t> + 1</a:t>
            </a:r>
            <a:r>
              <a:rPr lang="en-US" altLang="zh-CN" dirty="0"/>
              <a:t>4</a:t>
            </a:r>
            <a:r>
              <a:rPr lang="mr-IN" dirty="0"/>
              <a:t>% </a:t>
            </a:r>
            <a:r>
              <a:rPr lang="mr-IN" dirty="0" err="1"/>
              <a:t>report</a:t>
            </a:r>
            <a:r>
              <a:rPr lang="mr-IN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669" y="2834640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Fill in the form by the end of Monday 1/7</a:t>
            </a:r>
            <a:endParaRPr lang="en-US" sz="3400" dirty="0"/>
          </a:p>
          <a:p>
            <a:r>
              <a:rPr lang="en-CA" dirty="0">
                <a:hlinkClick r:id="rId2"/>
              </a:rPr>
              <a:t>https://goo.gl/g3y735</a:t>
            </a:r>
            <a:endParaRPr lang="en-CA" dirty="0"/>
          </a:p>
          <a:p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9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051" y="2713919"/>
            <a:ext cx="10058400" cy="1450757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Century</a:t>
            </a:r>
            <a:br>
              <a:rPr lang="zh-CN" altLang="en-US" dirty="0"/>
            </a:b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(1960s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mr-IN" altLang="zh-CN" sz="4000" dirty="0">
                <a:latin typeface="Futura Medium" charset="0"/>
                <a:ea typeface="Futura Medium" charset="0"/>
                <a:cs typeface="Futura Medium" charset="0"/>
              </a:rPr>
              <a:t>–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2010s)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72457" y="2093358"/>
          <a:ext cx="9440026" cy="290995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97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When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What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Early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1960</a:t>
                      </a:r>
                      <a:r>
                        <a:rPr lang="zh-CN" altLang="en-US" sz="2400" dirty="0"/>
                        <a:t> </a:t>
                      </a:r>
                      <a:r>
                        <a:rPr lang="mr-IN" altLang="zh-CN" sz="2400" dirty="0"/>
                        <a:t>–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Early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1970</a:t>
                      </a:r>
                      <a:endParaRPr lang="zh-CN" alt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The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dirty="0"/>
                        <a:t>Navigational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Database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Empire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Mid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1970</a:t>
                      </a:r>
                      <a:r>
                        <a:rPr lang="zh-CN" altLang="en-US" sz="2400" dirty="0"/>
                        <a:t> </a:t>
                      </a:r>
                      <a:r>
                        <a:rPr lang="mr-IN" altLang="zh-CN" sz="2400" dirty="0"/>
                        <a:t>–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Mid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1980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The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Database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World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War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I</a:t>
                      </a:r>
                      <a:endParaRPr lang="zh-CN" alt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Mid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1980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mr-IN" altLang="zh-CN" sz="2400" baseline="0" dirty="0"/>
                        <a:t>–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Early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baseline="0" dirty="0"/>
                        <a:t>2000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The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Relational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Database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Empire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Mid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2000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zh-CN" altLang="en-US" sz="2400" dirty="0"/>
                        <a:t> </a:t>
                      </a:r>
                      <a:r>
                        <a:rPr lang="mr-IN" altLang="zh-CN" sz="2400" dirty="0"/>
                        <a:t>–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Now</a:t>
                      </a:r>
                      <a:endParaRPr 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The</a:t>
                      </a:r>
                      <a:r>
                        <a:rPr lang="zh-CN" altLang="en-US" sz="2400" baseline="0" dirty="0"/>
                        <a:t> </a:t>
                      </a:r>
                      <a:r>
                        <a:rPr lang="en-US" altLang="zh-CN" sz="2400" dirty="0"/>
                        <a:t>Database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World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War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II</a:t>
                      </a:r>
                      <a:endParaRPr lang="zh-CN" altLang="en-US" sz="24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2457" y="5399718"/>
            <a:ext cx="5781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References.</a:t>
            </a:r>
            <a:r>
              <a:rPr lang="zh-CN" altLang="en-US" sz="1400" b="1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hlinkClick r:id="rId2"/>
              </a:rPr>
              <a:t>https://en.wikipedia.org/wiki/Database#History</a:t>
            </a:r>
            <a:endParaRPr lang="zh-CN" alt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3"/>
              </a:rPr>
              <a:t>What Goes Around Comes Around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(Michael </a:t>
            </a:r>
            <a:r>
              <a:rPr lang="en-US" altLang="zh-CN" sz="1400" dirty="0" err="1">
                <a:hlinkClick r:id="rId3"/>
              </a:rPr>
              <a:t>Stonebraker</a:t>
            </a:r>
            <a:r>
              <a:rPr lang="en-US" altLang="zh-CN" sz="1400" dirty="0">
                <a:hlinkClick r:id="rId3"/>
              </a:rPr>
              <a:t>,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Joe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 err="1">
                <a:hlinkClick r:id="rId3"/>
              </a:rPr>
              <a:t>Hellerstein</a:t>
            </a:r>
            <a:r>
              <a:rPr lang="en-US" altLang="zh-CN" sz="1400" dirty="0">
                <a:hlinkClick r:id="rId3"/>
              </a:rPr>
              <a:t>)</a:t>
            </a:r>
            <a:endParaRPr lang="zh-CN" alt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4"/>
              </a:rPr>
              <a:t>40 Years VLDB Panel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625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0922"/>
            <a:ext cx="11094720" cy="4979176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  <a:p>
            <a:pPr marL="898398" lvl="2" indent="-514350">
              <a:buFont typeface="+mj-lt"/>
              <a:buAutoNum type="arabicPeriod"/>
            </a:pP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How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organize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endParaRPr lang="zh-CN" altLang="en-US" dirty="0"/>
          </a:p>
          <a:p>
            <a:pPr marL="898398" lvl="2" indent="-514350">
              <a:buFont typeface="+mj-lt"/>
              <a:buAutoNum type="arabicPeriod"/>
            </a:pP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How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access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Navigational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  <a:p>
            <a:pPr marL="898398" lvl="2" indent="-514350">
              <a:buFont typeface="+mj-lt"/>
              <a:buAutoNum type="arabicPeriod"/>
            </a:pPr>
            <a:r>
              <a:rPr lang="en-US" altLang="zh-CN" dirty="0"/>
              <a:t>Organize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multi-dimensional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records)</a:t>
            </a:r>
            <a:endParaRPr lang="zh-CN" altLang="en-US" dirty="0"/>
          </a:p>
          <a:p>
            <a:pPr marL="898398" lvl="2" indent="-514350">
              <a:buFont typeface="+mj-lt"/>
              <a:buAutoNum type="arabicPeriod"/>
            </a:pP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pointers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endParaRPr lang="zh-CN" altLang="en-US" dirty="0"/>
          </a:p>
          <a:p>
            <a:pPr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Inventor: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Charles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Bachman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898398" lvl="2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1973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ACM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Turing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Award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898398" lvl="2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Turing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Lecture: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“The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Programmer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Navigator”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898398" lvl="2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Navigational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Empire</a:t>
            </a:r>
            <a:br>
              <a:rPr lang="zh-CN" altLang="en-US" dirty="0"/>
            </a:b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(Early1960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mr-IN" altLang="zh-CN" sz="4000" dirty="0">
                <a:latin typeface="Futura Medium" charset="0"/>
                <a:ea typeface="Futura Medium" charset="0"/>
                <a:cs typeface="Futura Medium" charset="0"/>
              </a:rPr>
              <a:t>–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Early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1970)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27" y="4853597"/>
            <a:ext cx="1081086" cy="13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227724" cy="4979176"/>
          </a:xfrm>
        </p:spPr>
        <p:txBody>
          <a:bodyPr>
            <a:normAutofit/>
          </a:bodyPr>
          <a:lstStyle/>
          <a:p>
            <a:r>
              <a:rPr lang="en-US" altLang="zh-CN" dirty="0"/>
              <a:t>Representative</a:t>
            </a:r>
            <a:r>
              <a:rPr lang="zh-CN" altLang="en-US" dirty="0"/>
              <a:t> </a:t>
            </a:r>
            <a:r>
              <a:rPr lang="en-US" altLang="zh-CN" dirty="0"/>
              <a:t>Navigational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zh-CN" altLang="en-US" dirty="0"/>
          </a:p>
          <a:p>
            <a:pPr lvl="2"/>
            <a:r>
              <a:rPr lang="zh-CN" altLang="en-US" dirty="0"/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Integrated Data Store (IDS),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1964,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GE</a:t>
            </a:r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Information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Management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System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(IMS),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1966,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IBM</a:t>
            </a:r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Integrated Database Management System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(IDMS),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1973,</a:t>
            </a:r>
            <a:r>
              <a:rPr lang="zh-CN" altLang="en-US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latin typeface="Futura Condensed Medium" charset="0"/>
                <a:ea typeface="Futura Condensed Medium" charset="0"/>
                <a:cs typeface="Futura Condensed Medium" charset="0"/>
              </a:rPr>
              <a:t>Goodrich</a:t>
            </a:r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0" lvl="0" indent="0">
              <a:buClr>
                <a:srgbClr val="E48312"/>
              </a:buClr>
              <a:buNone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CODASYL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Short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“Conference/Committee on Data Systems Languages”</a:t>
            </a: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Define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navigational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standard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database interface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(1969)</a:t>
            </a: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0" indent="0">
              <a:buClr>
                <a:srgbClr val="E48312"/>
              </a:buClr>
              <a:buNone/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Navigational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Empire</a:t>
            </a:r>
            <a:br>
              <a:rPr lang="zh-CN" altLang="en-US" dirty="0"/>
            </a:b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(Early1960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mr-IN" altLang="zh-CN" sz="4000" dirty="0">
                <a:latin typeface="Futura Medium" charset="0"/>
                <a:ea typeface="Futura Medium" charset="0"/>
                <a:cs typeface="Futura Medium" charset="0"/>
              </a:rPr>
              <a:t>–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Early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1970)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Birth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04" y="1845734"/>
            <a:ext cx="1286256" cy="1828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9791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Ted</a:t>
            </a:r>
            <a:r>
              <a:rPr lang="zh-CN" altLang="en-US" dirty="0"/>
              <a:t> </a:t>
            </a:r>
            <a:r>
              <a:rPr lang="en-US" altLang="zh-CN" dirty="0" err="1"/>
              <a:t>Codd</a:t>
            </a:r>
            <a:endParaRPr lang="zh-CN" altLang="en-US" dirty="0"/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Born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1923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PHD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1965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“A Relational Model of Data for Large Shared Data Banks”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1970 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Organize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into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collection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relations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Access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declarative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language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(i.e.,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tell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me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what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you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want,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not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how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find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it)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73236" y="5353396"/>
            <a:ext cx="3275216" cy="88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Independence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79176"/>
          </a:xfrm>
        </p:spPr>
        <p:txBody>
          <a:bodyPr>
            <a:normAutofit/>
          </a:bodyPr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(Navigational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zh-CN" altLang="en-US" dirty="0"/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Charles Bachman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1973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ACM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Turing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Award)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Has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built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mature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systems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Dominated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the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database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market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  <a:r>
              <a:rPr lang="zh-CN" altLang="en-US" dirty="0"/>
              <a:t> </a:t>
            </a:r>
            <a:r>
              <a:rPr lang="en-US" altLang="zh-CN" dirty="0"/>
              <a:t>(Relational</a:t>
            </a:r>
            <a:r>
              <a:rPr lang="zh-CN" altLang="en-US" dirty="0"/>
              <a:t> </a:t>
            </a:r>
            <a:r>
              <a:rPr lang="en-US" altLang="zh-CN" dirty="0"/>
              <a:t>Model)</a:t>
            </a:r>
            <a:endParaRPr lang="zh-CN" altLang="en-US" dirty="0"/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 err="1">
                <a:latin typeface="Futura Condensed Medium" charset="0"/>
                <a:ea typeface="Futura Condensed Medium" charset="0"/>
                <a:cs typeface="Futura Condensed Medium" charset="0"/>
              </a:rPr>
              <a:t>Codd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mathematical programmer,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IBM)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theoretical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paper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with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built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Little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support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from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IBM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" y="278599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War</a:t>
            </a:r>
            <a:r>
              <a:rPr lang="zh-CN" altLang="en-US" dirty="0"/>
              <a:t> </a:t>
            </a:r>
            <a:r>
              <a:rPr lang="en-US" altLang="zh-CN" dirty="0"/>
              <a:t>I: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Background</a:t>
            </a:r>
            <a:endParaRPr lang="en-US" sz="27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805" y="2763796"/>
            <a:ext cx="6899564" cy="1450757"/>
          </a:xfrm>
        </p:spPr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0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9791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theory</a:t>
            </a:r>
            <a:r>
              <a:rPr lang="en-US" altLang="zh-CN" sz="3200" dirty="0"/>
              <a:t>?</a:t>
            </a:r>
            <a:r>
              <a:rPr lang="zh-CN" altLang="en-US" sz="3200" dirty="0"/>
              <a:t> </a:t>
            </a:r>
          </a:p>
          <a:p>
            <a:r>
              <a:rPr lang="zh-CN" altLang="en-US" dirty="0"/>
              <a:t>   </a:t>
            </a:r>
            <a:r>
              <a:rPr lang="en-US" altLang="zh-CN" sz="3200" dirty="0"/>
              <a:t>(Mid</a:t>
            </a:r>
            <a:r>
              <a:rPr lang="zh-CN" altLang="en-US" sz="3200" dirty="0"/>
              <a:t> </a:t>
            </a:r>
            <a:r>
              <a:rPr lang="en-US" altLang="zh-CN" sz="3200" dirty="0"/>
              <a:t>1970)</a:t>
            </a:r>
            <a:endParaRPr lang="zh-CN" altLang="en-US" sz="3200" dirty="0"/>
          </a:p>
          <a:p>
            <a:endParaRPr lang="zh-CN" altLang="en-US" sz="18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00B0F0"/>
                </a:solidFill>
              </a:rPr>
              <a:t>practice</a:t>
            </a:r>
            <a:r>
              <a:rPr lang="en-US" altLang="zh-CN" sz="3200" dirty="0"/>
              <a:t>?</a:t>
            </a:r>
            <a:r>
              <a:rPr lang="zh-CN" altLang="en-US" sz="3200" dirty="0"/>
              <a:t> </a:t>
            </a:r>
          </a:p>
          <a:p>
            <a:r>
              <a:rPr lang="zh-CN" altLang="en-US" dirty="0"/>
              <a:t>   </a:t>
            </a:r>
            <a:r>
              <a:rPr lang="en-US" altLang="zh-CN" sz="3200" dirty="0"/>
              <a:t>(Late</a:t>
            </a:r>
            <a:r>
              <a:rPr lang="zh-CN" altLang="en-US" sz="3200" dirty="0"/>
              <a:t> </a:t>
            </a:r>
            <a:r>
              <a:rPr lang="en-US" altLang="zh-CN" sz="3200" dirty="0"/>
              <a:t>1970</a:t>
            </a:r>
            <a:r>
              <a:rPr lang="zh-CN" altLang="en-US" sz="3200" dirty="0"/>
              <a:t> </a:t>
            </a:r>
            <a:r>
              <a:rPr lang="mr-IN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Early</a:t>
            </a:r>
            <a:r>
              <a:rPr lang="zh-CN" altLang="en-US" sz="3200" dirty="0"/>
              <a:t> </a:t>
            </a:r>
            <a:r>
              <a:rPr lang="en-US" altLang="zh-CN" sz="3200" dirty="0"/>
              <a:t>1980)</a:t>
            </a:r>
            <a:endParaRPr lang="zh-CN" altLang="en-US" sz="3200" dirty="0"/>
          </a:p>
          <a:p>
            <a:endParaRPr lang="zh-CN" altLang="en-US" sz="18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>
                <a:solidFill>
                  <a:srgbClr val="77AB3F"/>
                </a:solidFill>
              </a:rPr>
              <a:t>business</a:t>
            </a:r>
            <a:r>
              <a:rPr lang="en-US" altLang="zh-CN" sz="3200" dirty="0"/>
              <a:t>?</a:t>
            </a:r>
            <a:r>
              <a:rPr lang="zh-CN" altLang="en-US" sz="3200" dirty="0"/>
              <a:t> </a:t>
            </a:r>
          </a:p>
          <a:p>
            <a:r>
              <a:rPr lang="zh-CN" altLang="en-US" dirty="0"/>
              <a:t>   </a:t>
            </a:r>
            <a:r>
              <a:rPr lang="en-US" altLang="zh-CN" sz="3200" dirty="0"/>
              <a:t>(Early</a:t>
            </a:r>
            <a:r>
              <a:rPr lang="zh-CN" altLang="en-US" sz="3200" dirty="0"/>
              <a:t> </a:t>
            </a:r>
            <a:r>
              <a:rPr lang="en-US" altLang="zh-CN" sz="3200" dirty="0"/>
              <a:t>1980</a:t>
            </a:r>
            <a:r>
              <a:rPr lang="zh-CN" altLang="en-US" sz="3200" dirty="0"/>
              <a:t> </a:t>
            </a:r>
            <a:r>
              <a:rPr lang="mr-IN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Mid</a:t>
            </a:r>
            <a:r>
              <a:rPr lang="zh-CN" altLang="en-US" sz="3200" dirty="0"/>
              <a:t> </a:t>
            </a:r>
            <a:r>
              <a:rPr lang="en-US" altLang="zh-CN" sz="3200" dirty="0"/>
              <a:t>1980)</a:t>
            </a:r>
            <a:endParaRPr lang="zh-CN" altLang="en-US" sz="3200" dirty="0"/>
          </a:p>
          <a:p>
            <a:endParaRPr lang="zh-CN" altLang="en-US" dirty="0"/>
          </a:p>
          <a:p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236728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War</a:t>
            </a:r>
            <a:r>
              <a:rPr lang="zh-CN" altLang="en-US" dirty="0"/>
              <a:t> </a:t>
            </a:r>
            <a:r>
              <a:rPr lang="en-US" altLang="zh-CN" dirty="0"/>
              <a:t>I:</a:t>
            </a:r>
            <a:br>
              <a:rPr lang="zh-CN" altLang="en-US" dirty="0"/>
            </a:b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Three</a:t>
            </a:r>
            <a:r>
              <a:rPr lang="zh-CN" altLang="en-US" sz="4400" b="1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Big</a:t>
            </a:r>
            <a:r>
              <a:rPr lang="zh-CN" altLang="en-US" sz="4400" b="1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Campaigns</a:t>
            </a:r>
            <a:endParaRPr lang="en-US" sz="44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75273" cy="4979176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debate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ACM</a:t>
            </a:r>
            <a:r>
              <a:rPr lang="zh-CN" altLang="en-US" dirty="0"/>
              <a:t> </a:t>
            </a:r>
            <a:r>
              <a:rPr lang="en-US" altLang="zh-CN" dirty="0"/>
              <a:t>SIGFIDET</a:t>
            </a:r>
            <a:r>
              <a:rPr lang="zh-CN" altLang="en-US" dirty="0"/>
              <a:t> </a:t>
            </a:r>
            <a:r>
              <a:rPr lang="en-US" altLang="zh-CN" dirty="0"/>
              <a:t>(precursor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SIGMOD)</a:t>
            </a:r>
            <a:r>
              <a:rPr lang="zh-CN" altLang="en-US" dirty="0"/>
              <a:t> </a:t>
            </a:r>
            <a:r>
              <a:rPr lang="en-US" altLang="zh-CN" dirty="0"/>
              <a:t>1974</a:t>
            </a:r>
            <a:endParaRPr lang="zh-CN" altLang="en-US" dirty="0"/>
          </a:p>
          <a:p>
            <a:r>
              <a:rPr lang="en-US" altLang="zh-CN" dirty="0"/>
              <a:t>Navigational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endParaRPr lang="zh-CN" altLang="en-US" dirty="0"/>
          </a:p>
          <a:p>
            <a:pPr lvl="2"/>
            <a:r>
              <a:rPr lang="en-US" altLang="zh-CN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Organization:</a:t>
            </a:r>
            <a:r>
              <a:rPr lang="zh-CN" altLang="en-US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>
                <a:latin typeface="Futura Condensed Medium" charset="0"/>
                <a:ea typeface="Futura Condensed Medium" charset="0"/>
                <a:cs typeface="Futura Condensed Medium" charset="0"/>
              </a:rPr>
              <a:t>complex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Access:</a:t>
            </a:r>
            <a:r>
              <a:rPr lang="zh-CN" altLang="en-US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declarative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language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endParaRPr lang="zh-CN" altLang="en-US" dirty="0"/>
          </a:p>
          <a:p>
            <a:pPr lvl="2"/>
            <a:r>
              <a:rPr lang="en-US" altLang="zh-CN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Organization:</a:t>
            </a:r>
            <a:r>
              <a:rPr lang="zh-CN" altLang="en-US" dirty="0">
                <a:solidFill>
                  <a:srgbClr val="00B0F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special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case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of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navigational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model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Access:</a:t>
            </a:r>
            <a:r>
              <a:rPr lang="zh-CN" altLang="en-US" dirty="0">
                <a:solidFill>
                  <a:srgbClr val="92D050"/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No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proof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that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declarative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language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viable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“Theory”</a:t>
            </a:r>
            <a:r>
              <a:rPr lang="zh-CN" altLang="en-US" dirty="0"/>
              <a:t> </a:t>
            </a:r>
            <a:r>
              <a:rPr lang="en-US" altLang="zh-CN" dirty="0"/>
              <a:t>Campaign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4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7164" cy="4979176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zh-CN" altLang="en-US" dirty="0"/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Can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relational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database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perform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good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navigational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system?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System prototypes </a:t>
            </a:r>
            <a:endParaRPr lang="zh-CN" altLang="en-US" dirty="0"/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Ingres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UC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Berkeley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(early and pioneering) 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R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IBM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(arguably got more stuff “right”)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Team </a:t>
            </a:r>
            <a:endParaRPr lang="zh-CN" altLang="en-US" dirty="0"/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Query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Optimization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(Patricia P. Griffiths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et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al.) 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SQL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Donald D. Chamberlin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et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al.)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Transaction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(Jim Gray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et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al.)</a:t>
            </a:r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“Practice”</a:t>
            </a:r>
            <a:r>
              <a:rPr lang="zh-CN" altLang="en-US" dirty="0"/>
              <a:t> </a:t>
            </a:r>
            <a:r>
              <a:rPr lang="en-US" altLang="zh-CN" dirty="0"/>
              <a:t>Campaign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69" y="3864675"/>
            <a:ext cx="862999" cy="474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94" y="3334109"/>
            <a:ext cx="1375440" cy="5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57164" cy="3840171"/>
          </a:xfrm>
        </p:spPr>
        <p:txBody>
          <a:bodyPr>
            <a:normAutofit/>
          </a:bodyPr>
          <a:lstStyle/>
          <a:p>
            <a:r>
              <a:rPr lang="en-US" altLang="zh-CN" dirty="0"/>
              <a:t>Commercialization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zh-CN" altLang="en-US" dirty="0"/>
          </a:p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endParaRPr lang="zh-CN" altLang="en-US" dirty="0"/>
          </a:p>
          <a:p>
            <a:r>
              <a:rPr lang="en-US" altLang="zh-CN" dirty="0"/>
              <a:t>Three reasons</a:t>
            </a:r>
            <a:r>
              <a:rPr lang="zh-CN" altLang="en-US" dirty="0"/>
              <a:t> </a:t>
            </a:r>
            <a:r>
              <a:rPr lang="en-US" altLang="zh-CN" dirty="0"/>
              <a:t>(required)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won</a:t>
            </a:r>
            <a:r>
              <a:rPr lang="zh-CN" altLang="en-US" dirty="0"/>
              <a:t> </a:t>
            </a: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The minicomputer revolution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(1977)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Competing products (e.g. IDMS) could not be ported to the </a:t>
            </a:r>
            <a:r>
              <a:rPr lang="en-US" altLang="zh-CN" dirty="0"/>
              <a:t>minicomputer</a:t>
            </a:r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Relational front end was not added to navigational database systems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sz="3200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004" y="402982"/>
            <a:ext cx="12192000" cy="145075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“Business”</a:t>
            </a:r>
            <a:r>
              <a:rPr lang="zh-CN" altLang="en-US" dirty="0"/>
              <a:t> </a:t>
            </a:r>
            <a:r>
              <a:rPr lang="en-US" altLang="zh-CN" dirty="0"/>
              <a:t>Campaign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4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207" y="1878984"/>
            <a:ext cx="10058400" cy="49790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Lesson</a:t>
            </a:r>
            <a:r>
              <a:rPr lang="zh-CN" altLang="en-US" b="1" dirty="0"/>
              <a:t> </a:t>
            </a:r>
            <a:r>
              <a:rPr lang="en-US" altLang="zh-CN" b="1" dirty="0"/>
              <a:t>1.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r>
              <a:rPr lang="en-US" altLang="zh-CN" b="1" dirty="0"/>
              <a:t>Lesson</a:t>
            </a:r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 </a:t>
            </a:r>
          </a:p>
          <a:p>
            <a:endParaRPr lang="zh-CN" altLang="en-US" b="1" dirty="0"/>
          </a:p>
          <a:p>
            <a:endParaRPr lang="zh-CN" altLang="en-US" b="1" dirty="0"/>
          </a:p>
          <a:p>
            <a:r>
              <a:rPr lang="en-US" altLang="zh-CN" b="1" dirty="0"/>
              <a:t>Lesson</a:t>
            </a:r>
            <a:r>
              <a:rPr lang="zh-CN" altLang="en-US" b="1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 </a:t>
            </a:r>
          </a:p>
          <a:p>
            <a:endParaRPr lang="zh-CN" altLang="en-US" b="1" dirty="0"/>
          </a:p>
          <a:p>
            <a:r>
              <a:rPr lang="zh-CN" altLang="en-US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59260" y="2341034"/>
            <a:ext cx="9628923" cy="629124"/>
            <a:chOff x="859260" y="2341034"/>
            <a:chExt cx="9628923" cy="629124"/>
          </a:xfrm>
        </p:grpSpPr>
        <p:sp>
          <p:nvSpPr>
            <p:cNvPr id="6" name="Not Equal 5"/>
            <p:cNvSpPr/>
            <p:nvPr/>
          </p:nvSpPr>
          <p:spPr>
            <a:xfrm>
              <a:off x="4986731" y="2486034"/>
              <a:ext cx="997527" cy="372866"/>
            </a:xfrm>
            <a:prstGeom prst="mathNotEqual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9260" y="2341034"/>
              <a:ext cx="43654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The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winning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of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theory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endParaRPr lang="en-US" sz="3200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84258" y="2385383"/>
              <a:ext cx="45039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The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winning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of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practice</a:t>
              </a:r>
              <a:endParaRPr lang="en-US" sz="3200" dirty="0">
                <a:solidFill>
                  <a:srgbClr val="000000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9260" y="3969162"/>
            <a:ext cx="9941317" cy="631586"/>
            <a:chOff x="859260" y="3969162"/>
            <a:chExt cx="9941317" cy="631586"/>
          </a:xfrm>
        </p:grpSpPr>
        <p:sp>
          <p:nvSpPr>
            <p:cNvPr id="11" name="Not Equal 10"/>
            <p:cNvSpPr/>
            <p:nvPr/>
          </p:nvSpPr>
          <p:spPr>
            <a:xfrm>
              <a:off x="5251803" y="4121927"/>
              <a:ext cx="997527" cy="372866"/>
            </a:xfrm>
            <a:prstGeom prst="mathNotEqual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9260" y="3969162"/>
              <a:ext cx="46305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The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winning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of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latin typeface="Futura Medium" charset="0"/>
                  <a:ea typeface="Futura Medium" charset="0"/>
                  <a:cs typeface="Futura Medium" charset="0"/>
                </a:rPr>
                <a:t>practice</a:t>
              </a:r>
              <a:r>
                <a:rPr lang="zh-CN" altLang="en-US" sz="3200" dirty="0"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endParaRPr lang="en-US" sz="3200" dirty="0"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49331" y="4015973"/>
              <a:ext cx="4551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The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winning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of</a:t>
              </a:r>
              <a:r>
                <a:rPr lang="zh-CN" altLang="en-US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 </a:t>
              </a:r>
              <a:r>
                <a:rPr lang="en-US" altLang="zh-CN" sz="3200" dirty="0">
                  <a:solidFill>
                    <a:srgbClr val="000000"/>
                  </a:solidFill>
                  <a:latin typeface="Futura Medium" charset="0"/>
                  <a:ea typeface="Futura Medium" charset="0"/>
                  <a:cs typeface="Futura Medium" charset="0"/>
                </a:rPr>
                <a:t>business</a:t>
              </a:r>
              <a:endParaRPr lang="en-US" sz="3200" dirty="0">
                <a:solidFill>
                  <a:srgbClr val="000000"/>
                </a:solidFill>
                <a:latin typeface="Futura Medium" charset="0"/>
                <a:ea typeface="Futura Medium" charset="0"/>
                <a:cs typeface="Futura Medium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32207" y="5597290"/>
            <a:ext cx="6522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Everyone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can</a:t>
            </a:r>
            <a:r>
              <a:rPr lang="zh-CN" altLang="en-US" sz="320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>
                <a:latin typeface="Futura Medium" charset="0"/>
                <a:ea typeface="Futura Medium" charset="0"/>
                <a:cs typeface="Futura Medium" charset="0"/>
              </a:rPr>
              <a:t>get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a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chance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to</a:t>
            </a:r>
            <a:r>
              <a:rPr lang="zh-CN" altLang="en-US" sz="32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latin typeface="Futura Medium" charset="0"/>
                <a:ea typeface="Futura Medium" charset="0"/>
                <a:cs typeface="Futura Medium" charset="0"/>
              </a:rPr>
              <a:t>win</a:t>
            </a:r>
            <a:endParaRPr lang="en-US" sz="32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arallel and distributed DBs</a:t>
            </a:r>
            <a:r>
              <a:rPr lang="zh-CN" altLang="en-US" dirty="0"/>
              <a:t> </a:t>
            </a:r>
            <a:r>
              <a:rPr lang="en-US" altLang="zh-CN" dirty="0"/>
              <a:t>(1980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1990)</a:t>
            </a:r>
            <a:endParaRPr lang="zh-CN" altLang="en-US" dirty="0"/>
          </a:p>
          <a:p>
            <a:pPr lvl="2"/>
            <a:r>
              <a:rPr lang="en-US" altLang="zh-CN" dirty="0" err="1">
                <a:latin typeface="Futura Condensed Medium" charset="0"/>
                <a:ea typeface="Futura Condensed Medium" charset="0"/>
                <a:cs typeface="Futura Condensed Medium" charset="0"/>
              </a:rPr>
              <a:t>SystemR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*, Distributed Ingres, Gamma,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etc.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/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Objected-oriented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(1980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1990)</a:t>
            </a:r>
            <a:endParaRPr lang="zh-CN" altLang="en-US" dirty="0"/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Objects: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Data/Code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Integration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lvl="2"/>
            <a:r>
              <a:rPr lang="en-US" altLang="zh-CN" dirty="0"/>
              <a:t>Extensibility:</a:t>
            </a:r>
            <a:r>
              <a:rPr lang="zh-CN" altLang="en-US" dirty="0"/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User-defined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functions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User-defined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types</a:t>
            </a: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201168" lvl="1" indent="0">
              <a:buNone/>
            </a:pPr>
            <a:endParaRPr lang="zh-CN" alt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r>
              <a:rPr lang="en-US" altLang="zh-CN" dirty="0"/>
              <a:t>MySQL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PostgresSQL</a:t>
            </a:r>
            <a:r>
              <a:rPr lang="zh-CN" altLang="en-US" dirty="0"/>
              <a:t> </a:t>
            </a:r>
            <a:r>
              <a:rPr lang="en-US" altLang="zh-CN" dirty="0"/>
              <a:t>(1990s)</a:t>
            </a:r>
            <a:endParaRPr lang="zh-CN" altLang="en-US" dirty="0"/>
          </a:p>
          <a:p>
            <a:pPr lvl="2"/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Widely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used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open-source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relational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DB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latin typeface="Futura Condensed Medium" charset="0"/>
                <a:ea typeface="Futura Condensed Medium" charset="0"/>
                <a:cs typeface="Futura Condensed Medium" charset="0"/>
              </a:rPr>
              <a:t>systems</a:t>
            </a:r>
            <a:r>
              <a:rPr lang="zh-CN" altLang="en-US" dirty="0"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endParaRPr 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" y="170226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Empire</a:t>
            </a:r>
            <a:br>
              <a:rPr lang="zh-CN" altLang="en-US" dirty="0"/>
            </a:b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(Mid1980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mr-IN" altLang="zh-CN" sz="4000" dirty="0">
                <a:latin typeface="Futura Medium" charset="0"/>
                <a:ea typeface="Futura Medium" charset="0"/>
                <a:cs typeface="Futura Medium" charset="0"/>
              </a:rPr>
              <a:t>–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Early</a:t>
            </a:r>
            <a:r>
              <a:rPr lang="zh-CN" altLang="en-US" sz="4000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000" dirty="0">
                <a:latin typeface="Futura Medium" charset="0"/>
                <a:ea typeface="Futura Medium" charset="0"/>
                <a:cs typeface="Futura Medium" charset="0"/>
              </a:rPr>
              <a:t>2000)</a:t>
            </a:r>
            <a:endParaRPr lang="en-US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Boom</a:t>
            </a:r>
            <a:r>
              <a:rPr lang="zh-CN" altLang="en-US" dirty="0"/>
              <a:t> </a:t>
            </a:r>
            <a:r>
              <a:rPr lang="en-US" altLang="zh-CN" dirty="0"/>
              <a:t>(Early</a:t>
            </a:r>
            <a:r>
              <a:rPr lang="zh-CN" altLang="en-US" dirty="0"/>
              <a:t> </a:t>
            </a:r>
            <a:r>
              <a:rPr lang="en-US" altLang="zh-CN" dirty="0"/>
              <a:t>2000)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Larger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volume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that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cannot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fit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in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single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machine</a:t>
            </a: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lvl="1">
              <a:buClr>
                <a:srgbClr val="E48312"/>
              </a:buClr>
            </a:pP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Faster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updates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that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cannot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handled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by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single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machine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lvl="1">
              <a:buClr>
                <a:srgbClr val="E48312"/>
              </a:buClr>
            </a:pP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Commercial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distributed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database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systems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are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expensive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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Open-source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database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systems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not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support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distributed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computing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well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  <a:sym typeface="Wingdings"/>
              </a:rPr>
              <a:t>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0" indent="0">
              <a:buClr>
                <a:srgbClr val="E48312"/>
              </a:buClr>
              <a:buNone/>
            </a:pPr>
            <a:endParaRPr lang="en-US" dirty="0"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2381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War</a:t>
            </a:r>
            <a:r>
              <a:rPr lang="zh-CN" altLang="en-US" dirty="0"/>
              <a:t> </a:t>
            </a:r>
            <a:r>
              <a:rPr lang="en-US" altLang="zh-CN" dirty="0"/>
              <a:t>II:</a:t>
            </a:r>
            <a:br>
              <a:rPr lang="zh-CN" altLang="en-US" dirty="0"/>
            </a:b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Background</a:t>
            </a:r>
            <a:endParaRPr lang="en-US" sz="44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1618"/>
            <a:ext cx="11244350" cy="5012266"/>
          </a:xfrm>
        </p:spPr>
        <p:txBody>
          <a:bodyPr/>
          <a:lstStyle/>
          <a:p>
            <a:pPr marL="715518" lvl="1" indent="-514350">
              <a:buClr>
                <a:srgbClr val="E48312"/>
              </a:buClr>
              <a:buAutoNum type="arabicPeriod"/>
            </a:pP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Which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is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better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for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large-scale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data analysis:</a:t>
            </a: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384048" lvl="2" indent="0">
              <a:buClr>
                <a:srgbClr val="E48312"/>
              </a:buClr>
              <a:buNone/>
            </a:pP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           </a:t>
            </a:r>
            <a:r>
              <a:rPr lang="en-US" altLang="zh-CN" sz="3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MapReduce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vs.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Traditional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Database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Systems?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Condensed Medium" charset="0"/>
                <a:ea typeface="Futura Condensed Medium" charset="0"/>
                <a:cs typeface="Futura Condensed Medium" charset="0"/>
              </a:rPr>
              <a:t> 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 startAt="2"/>
            </a:pP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Which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is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better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for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distributed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transaction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processing:</a:t>
            </a: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 marL="384048" lvl="2" indent="0">
              <a:buClr>
                <a:srgbClr val="E48312"/>
              </a:buClr>
              <a:buNone/>
            </a:pP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  <a:latin typeface="Futura Medium" charset="0"/>
                <a:ea typeface="Futura Medium" charset="0"/>
                <a:cs typeface="Futura Medium" charset="0"/>
              </a:rPr>
              <a:t>           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NoSQL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vs.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Traditional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Database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Systems?</a:t>
            </a:r>
            <a:r>
              <a:rPr lang="zh-CN" altLang="en-US" sz="3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3200" dirty="0">
              <a:solidFill>
                <a:srgbClr val="000000">
                  <a:lumMod val="75000"/>
                  <a:lumOff val="25000"/>
                </a:srgbClr>
              </a:solidFill>
              <a:latin typeface="Futura Condensed Medium" charset="0"/>
              <a:ea typeface="Futura Condensed Medium" charset="0"/>
              <a:cs typeface="Futura Condensed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9630" y="262374"/>
            <a:ext cx="12192000" cy="14507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War</a:t>
            </a:r>
            <a:r>
              <a:rPr lang="zh-CN" altLang="en-US" dirty="0"/>
              <a:t> </a:t>
            </a:r>
            <a:r>
              <a:rPr lang="en-US" altLang="zh-CN" dirty="0"/>
              <a:t>II:</a:t>
            </a:r>
            <a:br>
              <a:rPr lang="zh-CN" altLang="en-US" dirty="0"/>
            </a:b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Two</a:t>
            </a:r>
            <a:r>
              <a:rPr lang="zh-CN" altLang="en-US" sz="4400" b="1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Big</a:t>
            </a:r>
            <a:r>
              <a:rPr lang="zh-CN" altLang="en-US" sz="4400" b="1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altLang="zh-CN" sz="4400" b="1" dirty="0">
                <a:latin typeface="Futura Medium" charset="0"/>
                <a:ea typeface="Futura Medium" charset="0"/>
                <a:cs typeface="Futura Medium" charset="0"/>
              </a:rPr>
              <a:t>Campaigns</a:t>
            </a:r>
            <a:endParaRPr lang="en-US" sz="44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945" y="5476799"/>
            <a:ext cx="6886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Let’s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find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the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answers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through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this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course!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Wingdings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9922"/>
            <a:ext cx="11687695" cy="47224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Stand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shoulders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giants!</a:t>
            </a:r>
            <a:endParaRPr lang="zh-CN" altLang="en-US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Century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endParaRPr lang="zh-CN" altLang="en-US" dirty="0"/>
          </a:p>
          <a:p>
            <a:pPr lvl="2"/>
            <a:r>
              <a:rPr lang="en-US" altLang="zh-CN" dirty="0"/>
              <a:t>VLDB</a:t>
            </a:r>
            <a:r>
              <a:rPr lang="zh-CN" altLang="en-US" dirty="0"/>
              <a:t> 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(founded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1975)</a:t>
            </a:r>
            <a:endParaRPr lang="zh-CN" altLang="en-US" dirty="0"/>
          </a:p>
          <a:p>
            <a:pPr lvl="2"/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Awards</a:t>
            </a:r>
            <a:endParaRPr lang="zh-CN" altLang="en-US" dirty="0"/>
          </a:p>
          <a:p>
            <a:pPr lvl="2"/>
            <a:r>
              <a:rPr lang="en-US" altLang="zh-CN" dirty="0"/>
              <a:t>$50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 </a:t>
            </a:r>
          </a:p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essential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researcher</a:t>
            </a:r>
            <a:endParaRPr lang="zh-CN" altLang="en-US" dirty="0"/>
          </a:p>
          <a:p>
            <a:pPr lvl="2"/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endParaRPr lang="zh-CN" altLang="en-US" dirty="0"/>
          </a:p>
          <a:p>
            <a:pPr lvl="2"/>
            <a:r>
              <a:rPr lang="en-US" altLang="zh-CN" dirty="0"/>
              <a:t>Giving</a:t>
            </a:r>
            <a:r>
              <a:rPr lang="zh-CN" altLang="en-US" dirty="0"/>
              <a:t> </a:t>
            </a:r>
            <a:r>
              <a:rPr lang="en-US" altLang="zh-CN" dirty="0"/>
              <a:t>Talks</a:t>
            </a:r>
            <a:endParaRPr lang="zh-CN" altLang="en-US" dirty="0"/>
          </a:p>
          <a:p>
            <a:pPr lvl="2"/>
            <a:r>
              <a:rPr lang="en-US" altLang="zh-CN" dirty="0"/>
              <a:t>Reviewing</a:t>
            </a:r>
            <a:r>
              <a:rPr lang="zh-CN" altLang="en-US" dirty="0"/>
              <a:t> </a:t>
            </a:r>
            <a:r>
              <a:rPr lang="en-US" altLang="zh-CN" dirty="0"/>
              <a:t>Papers</a:t>
            </a:r>
            <a:endParaRPr lang="zh-CN" altLang="en-US" dirty="0"/>
          </a:p>
          <a:p>
            <a:pPr lvl="2"/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Undergraduate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endParaRPr lang="zh-CN" altLang="en-US" dirty="0"/>
          </a:p>
          <a:p>
            <a:pPr lvl="2"/>
            <a:r>
              <a:rPr lang="en-US" altLang="zh-CN" b="1" u="sng" dirty="0"/>
              <a:t>Testing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yourself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SQL,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Optimization,</a:t>
            </a:r>
            <a:r>
              <a:rPr lang="zh-CN" altLang="en-US" dirty="0"/>
              <a:t> </a:t>
            </a:r>
            <a:r>
              <a:rPr lang="en-US" altLang="zh-CN" dirty="0"/>
              <a:t>Transaction,</a:t>
            </a:r>
            <a:r>
              <a:rPr lang="zh-CN" altLang="en-US" dirty="0"/>
              <a:t> </a:t>
            </a:r>
            <a:r>
              <a:rPr lang="en-US" altLang="zh-CN" dirty="0"/>
              <a:t>Concurrency Control,</a:t>
            </a:r>
            <a:r>
              <a:rPr lang="zh-CN" altLang="en-US" dirty="0"/>
              <a:t> </a:t>
            </a:r>
            <a:r>
              <a:rPr lang="en-US" altLang="zh-CN" dirty="0"/>
              <a:t>ACID,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zh-CN" altLang="en-US" dirty="0"/>
          </a:p>
          <a:p>
            <a:pPr lvl="0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not,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spend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extra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time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lvl="2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Textbook: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“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hlinkClick r:id="rId3"/>
              </a:rPr>
              <a:t>Database Management Systems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”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lvl="2">
              <a:buClr>
                <a:srgbClr val="E48312"/>
              </a:buClr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Online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Courses: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Stanford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hlinkClick r:id="rId5"/>
              </a:rPr>
              <a:t>Berkeley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endParaRPr lang="zh-CN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6342" y="2855182"/>
            <a:ext cx="2291542" cy="14507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39</a:t>
            </a:r>
            <a:r>
              <a:rPr lang="zh-CN" altLang="en-US" sz="4000" dirty="0"/>
              <a:t> </a:t>
            </a:r>
            <a:r>
              <a:rPr lang="en-US" altLang="zh-CN" sz="4000" dirty="0"/>
              <a:t>papers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1922437"/>
            <a:ext cx="826285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100" b="1" dirty="0"/>
              <a:t>Part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1: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Traditional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Database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Systems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and</a:t>
            </a:r>
            <a:r>
              <a:rPr lang="zh-CN" altLang="en-US" sz="4100" b="1" dirty="0"/>
              <a:t> </a:t>
            </a:r>
            <a:r>
              <a:rPr lang="en-US" altLang="zh-CN" sz="4100" b="1" dirty="0"/>
              <a:t>Techniques</a:t>
            </a:r>
            <a:r>
              <a:rPr lang="zh-CN" altLang="en-US" sz="4000" b="1" dirty="0"/>
              <a:t> </a:t>
            </a:r>
            <a:r>
              <a:rPr lang="en-US" altLang="zh-CN" sz="2700" dirty="0"/>
              <a:t>(20</a:t>
            </a:r>
            <a:r>
              <a:rPr lang="zh-CN" altLang="en-US" sz="2700" dirty="0"/>
              <a:t> </a:t>
            </a:r>
            <a:r>
              <a:rPr lang="en-US" altLang="zh-CN" sz="2700" dirty="0"/>
              <a:t>papers)</a:t>
            </a:r>
            <a:endParaRPr lang="en-US" sz="27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97280" y="3657600"/>
            <a:ext cx="841248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Part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2: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Modern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Database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Systems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and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Techniques</a:t>
            </a:r>
            <a:r>
              <a:rPr lang="zh-CN" altLang="en-US" sz="3600" b="1" dirty="0"/>
              <a:t> </a:t>
            </a:r>
            <a:r>
              <a:rPr lang="en-US" altLang="zh-CN" sz="2400" dirty="0"/>
              <a:t>(18</a:t>
            </a:r>
            <a:r>
              <a:rPr lang="zh-CN" altLang="en-US" sz="2400" dirty="0"/>
              <a:t> </a:t>
            </a:r>
            <a:r>
              <a:rPr lang="en-US" altLang="zh-CN" sz="2400" dirty="0"/>
              <a:t>papers)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68938" y="2811925"/>
            <a:ext cx="814647" cy="6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019309" y="3974304"/>
            <a:ext cx="947651" cy="66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6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08" y="353105"/>
            <a:ext cx="110947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8" y="2874322"/>
            <a:ext cx="11116205" cy="22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6" y="2879849"/>
            <a:ext cx="10733141" cy="18528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1908" y="353105"/>
            <a:ext cx="110947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91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CMPT 843 - 2019 Spring - SFU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2" y="2472850"/>
            <a:ext cx="10608309" cy="27832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1908" y="353105"/>
            <a:ext cx="110947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Part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1: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Traditional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Database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Systems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and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Techniques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(before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2000)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1008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21811</TotalTime>
  <Words>1645</Words>
  <Application>Microsoft Macintosh PowerPoint</Application>
  <PresentationFormat>Widescreen</PresentationFormat>
  <Paragraphs>328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Franklin Gothic Medium</vt:lpstr>
      <vt:lpstr>Futura Condensed Medium</vt:lpstr>
      <vt:lpstr>Futura Medium</vt:lpstr>
      <vt:lpstr>Retrospect</vt:lpstr>
      <vt:lpstr>Course Introduction &amp; History of Database Systems</vt:lpstr>
      <vt:lpstr>Introduce Yourself</vt:lpstr>
      <vt:lpstr>Course Introduction</vt:lpstr>
      <vt:lpstr>Why this course? </vt:lpstr>
      <vt:lpstr>Prerequisites</vt:lpstr>
      <vt:lpstr>39 papers</vt:lpstr>
      <vt:lpstr>Part 1: Traditional Database Systems and Techniques (before 2000)</vt:lpstr>
      <vt:lpstr>Part 1: Traditional Database Systems and Techniques (before 2000)</vt:lpstr>
      <vt:lpstr>Part 1: Traditional Database Systems and Techniques (before 2000)</vt:lpstr>
      <vt:lpstr>Part 1: Traditional Database Systems and Techniques (before 2000)</vt:lpstr>
      <vt:lpstr>Part 1: Traditional Database Systems and Techniques (before 2000)</vt:lpstr>
      <vt:lpstr>Part 1: Traditional Database Systems and Techniques (before 2000)</vt:lpstr>
      <vt:lpstr>Part 2: Modern Database Systems and Techniques (after 2000)</vt:lpstr>
      <vt:lpstr>Part 2: Modern Database Systems and Techniques (after 2000)</vt:lpstr>
      <vt:lpstr>Part 2: Modern Database Systems and Techniques (after 2000)</vt:lpstr>
      <vt:lpstr>Part 2: Modern Database Systems and Techniques (after 2000)</vt:lpstr>
      <vt:lpstr>Part 2: Modern Database Systems and Techniques (after 2000)</vt:lpstr>
      <vt:lpstr>Part 2: Modern Database Systems and Techniques (after 2000)</vt:lpstr>
      <vt:lpstr>References</vt:lpstr>
      <vt:lpstr>Skills</vt:lpstr>
      <vt:lpstr>How you will be trained</vt:lpstr>
      <vt:lpstr>Grading</vt:lpstr>
      <vt:lpstr>What’s next</vt:lpstr>
      <vt:lpstr>History of Database Systems</vt:lpstr>
      <vt:lpstr>Database Systems in a Half Century (1960s – 2010s)</vt:lpstr>
      <vt:lpstr>The Navigational Database Empire (Early1960 – Early 1970)</vt:lpstr>
      <vt:lpstr>The Navigational Database Empire (Early1960 – Early 1970)</vt:lpstr>
      <vt:lpstr>The Birth of Relational Model</vt:lpstr>
      <vt:lpstr>The Database World War I:  Background</vt:lpstr>
      <vt:lpstr>The Database World War I: Three Big Campaigns</vt:lpstr>
      <vt:lpstr>The “Theory” Campaign</vt:lpstr>
      <vt:lpstr>The “Practice” Campaign</vt:lpstr>
      <vt:lpstr>The “Business” Campaign</vt:lpstr>
      <vt:lpstr>What Can We Learn?</vt:lpstr>
      <vt:lpstr>The Relational Database Empire (Mid1980 – Early 2000)</vt:lpstr>
      <vt:lpstr>The Database World War II: Background</vt:lpstr>
      <vt:lpstr>The Database World War II: Two Big Campaigns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985</cp:revision>
  <cp:lastPrinted>2017-01-08T01:18:11Z</cp:lastPrinted>
  <dcterms:created xsi:type="dcterms:W3CDTF">2015-12-16T22:20:54Z</dcterms:created>
  <dcterms:modified xsi:type="dcterms:W3CDTF">2019-01-03T07:33:52Z</dcterms:modified>
</cp:coreProperties>
</file>