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Row : pad data to byte or word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5" name="Shape 2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3" name="Shape 2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RS inferred by the position in segment</a:t>
            </a:r>
          </a:p>
          <a:p>
            <a:pPr/>
            <a:r>
              <a:t>This SK is an integer, larger than the number of records in the largest segment in the database.</a:t>
            </a:r>
          </a:p>
          <a:p>
            <a:pPr/>
          </a:p>
          <a:p>
            <a:pPr/>
            <a:r>
              <a:t>v is the value in the column and sk is its corresponding storage key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0" name="Shape 2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 inserts corresponding to a single logical record have the same storage key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8" name="Shape 2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talking C-store expects large read queries followed by a small number of update query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8" name="Shape 2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White two inserts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2" name="Shape 3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ability to process compressed data improves the performance of C-Store a lot. But some compressed data, like Type 2, require much larger memory buffer space than other three types of compression. </a:t>
            </a:r>
          </a:p>
          <a:p>
            <a:pPr/>
          </a:p>
          <a:p>
            <a:pPr/>
            <a:r>
              <a:t>A bitstring is a list of zeros and ones indicating whether the associated values are desired.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database consists of several tables and each table has several columns</a:t>
            </a:r>
          </a:p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EMP(name, age, salary, dept)</a:t>
            </a:r>
          </a:p>
          <a:p>
            <a:pPr/>
            <a:r>
              <a:t>DEPT(dname, floor)</a:t>
            </a:r>
          </a:p>
          <a:p>
            <a:pPr/>
            <a:r>
              <a:t>Column-wise</a:t>
            </a:r>
          </a:p>
          <a:p>
            <a:pPr/>
            <a:r>
              <a:t>if there are K attributes in a projection, there will be K data structures, each storing a single column, each of which is sorted on the same </a:t>
            </a:r>
            <a:r>
              <a:rPr b="1"/>
              <a:t>sort key.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sort key can be any column or columns in the projection.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Serves as a pointer to corresponding row in another projection</a:t>
            </a:r>
          </a:p>
          <a:p>
            <a:pPr/>
            <a:r>
              <a:t>Join index is expensive to maintain. Every update need to update all join indices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5" name="Shape 2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 we mentioned earlier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 value </a:t>
            </a:r>
          </a:p>
          <a:p>
            <a:pPr/>
            <a:r>
              <a:t>F position v first appear</a:t>
            </a:r>
          </a:p>
          <a:p>
            <a:pPr/>
            <a:r>
              <a:t>N number of times v appears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 value </a:t>
            </a:r>
          </a:p>
          <a:p>
            <a:pPr/>
            <a:r>
              <a:t>B Bitmap indicating position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0" name="Shape 2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57886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499" indent="-444499">
              <a:buClrTx/>
              <a:defRPr sz="3700"/>
            </a:lvl1pPr>
            <a:lvl2pPr>
              <a:buClrTx/>
              <a:defRPr sz="3700"/>
            </a:lvl2pPr>
            <a:lvl3pPr>
              <a:buClrTx/>
              <a:defRPr sz="3700"/>
            </a:lvl3pPr>
            <a:lvl4pPr>
              <a:buClrTx/>
              <a:defRPr sz="3700"/>
            </a:lvl4pPr>
            <a:lvl5pPr>
              <a:buClrTx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-Store: A Column-oriented DBM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C-Store: A Column-oriented DBMS </a:t>
            </a:r>
            <a:endParaRPr sz="1200"/>
          </a:p>
        </p:txBody>
      </p:sp>
      <p:sp>
        <p:nvSpPr>
          <p:cNvPr id="120" name="Authors: Mike Stonebraker, Daniel J. Adabi, Adam Batkin, Xuedong Chen, etc.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defRPr sz="2960"/>
            </a:lvl1pPr>
          </a:lstStyle>
          <a:p>
            <a:pPr/>
            <a:r>
              <a:t>Authors: Mike Stonebraker, Daniel J. Adabi, Adam Batkin, Xuedong Chen, etc. </a:t>
            </a:r>
            <a:endParaRPr sz="960">
              <a:solidFill>
                <a:srgbClr val="000000"/>
              </a:solidFill>
            </a:endParaRPr>
          </a:p>
        </p:txBody>
      </p:sp>
      <p:sp>
        <p:nvSpPr>
          <p:cNvPr id="121" name="Presenter: Ruijia Mao"/>
          <p:cNvSpPr txBox="1"/>
          <p:nvPr/>
        </p:nvSpPr>
        <p:spPr>
          <a:xfrm>
            <a:off x="1270000" y="62484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Presenter: Ruijia Mao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-Store Data Model: Proje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C-Store Data Model: Projections</a:t>
            </a:r>
          </a:p>
        </p:txBody>
      </p:sp>
      <p:sp>
        <p:nvSpPr>
          <p:cNvPr id="156" name="Projection: a group of columns sorted on the same attribut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Projection: a group of columns sorted on the same attributes</a:t>
            </a:r>
          </a:p>
          <a:p>
            <a:pPr/>
            <a:r>
              <a:t>A projection is anchored on a logical table and has the same number of rows as the table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-Store Data Model: Projection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C-Store Data Model: Projection example</a:t>
            </a:r>
          </a:p>
        </p:txBody>
      </p:sp>
      <p:graphicFrame>
        <p:nvGraphicFramePr>
          <p:cNvPr id="159" name="表格"/>
          <p:cNvGraphicFramePr/>
          <p:nvPr/>
        </p:nvGraphicFramePr>
        <p:xfrm>
          <a:off x="1656621" y="2778402"/>
          <a:ext cx="10265022" cy="593669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563080"/>
                <a:gridCol w="2563080"/>
                <a:gridCol w="2563080"/>
                <a:gridCol w="2563080"/>
              </a:tblGrid>
              <a:tr h="1480998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700">
                          <a:solidFill>
                            <a:srgbClr val="FFFFFF"/>
                          </a:solidFill>
                          <a:sym typeface="Helvetica Neue"/>
                        </a:rPr>
                        <a:t>Name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700">
                          <a:solidFill>
                            <a:srgbClr val="FFFFFF"/>
                          </a:solidFill>
                          <a:sym typeface="Helvetica Neue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700">
                          <a:solidFill>
                            <a:srgbClr val="FFFFFF"/>
                          </a:solidFill>
                          <a:sym typeface="Helvetica Neue"/>
                        </a:rPr>
                        <a:t>Dept.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700">
                          <a:solidFill>
                            <a:srgbClr val="FFFFFF"/>
                          </a:solidFill>
                          <a:sym typeface="Helvetica Neue"/>
                        </a:rPr>
                        <a:t>Salary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48099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FFFFFF"/>
                          </a:solidFill>
                          <a:sym typeface="Helvetica Neue"/>
                        </a:rPr>
                        <a:t>Bob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FFFFFF"/>
                          </a:solidFill>
                          <a:sym typeface="Helvetica Neue"/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FFFFFF"/>
                          </a:solidFill>
                          <a:sym typeface="Helvetica Neue"/>
                        </a:rPr>
                        <a:t>Math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FFFFFF"/>
                          </a:solidFill>
                          <a:sym typeface="Helvetica Neue"/>
                        </a:rPr>
                        <a:t>10k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48099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FFFFFF"/>
                          </a:solidFill>
                          <a:sym typeface="Helvetica Neue"/>
                        </a:rPr>
                        <a:t>Bill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FFFFFF"/>
                          </a:solidFill>
                          <a:sym typeface="Helvetica Neue"/>
                        </a:rPr>
                        <a:t>27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FFFFFF"/>
                          </a:solidFill>
                          <a:sym typeface="Helvetica Neue"/>
                        </a:rPr>
                        <a:t>EECS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FFFFFF"/>
                          </a:solidFill>
                          <a:sym typeface="Helvetica Neue"/>
                        </a:rPr>
                        <a:t>50k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48099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FFFFFF"/>
                          </a:solidFill>
                          <a:sym typeface="Helvetica Neue"/>
                        </a:rPr>
                        <a:t>Jill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FFFFFF"/>
                          </a:solidFill>
                          <a:sym typeface="Helvetica Neue"/>
                        </a:rPr>
                        <a:t>24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FFFFFF"/>
                          </a:solidFill>
                          <a:sym typeface="Helvetica Neue"/>
                        </a:rPr>
                        <a:t>Biology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FFFFFF"/>
                          </a:solidFill>
                          <a:sym typeface="Helvetica Neue"/>
                        </a:rPr>
                        <a:t>80k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EMP1 ( name, age )…"/>
          <p:cNvSpPr txBox="1"/>
          <p:nvPr>
            <p:ph type="body" sz="half" idx="1"/>
          </p:nvPr>
        </p:nvSpPr>
        <p:spPr>
          <a:xfrm>
            <a:off x="879668" y="6127138"/>
            <a:ext cx="11245464" cy="330152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>
              <a:lnSpc>
                <a:spcPct val="60000"/>
              </a:lnSpc>
              <a:spcBef>
                <a:spcPts val="2500"/>
              </a:spcBef>
              <a:buSzTx/>
              <a:buNone/>
            </a:pPr>
            <a:r>
              <a:t>EMP1 ( name, age )</a:t>
            </a:r>
          </a:p>
          <a:p>
            <a:pPr marL="0" indent="0">
              <a:lnSpc>
                <a:spcPct val="60000"/>
              </a:lnSpc>
              <a:spcBef>
                <a:spcPts val="2500"/>
              </a:spcBef>
              <a:buSzTx/>
              <a:buNone/>
            </a:pPr>
            <a:r>
              <a:t>EMP2 ( dept, age, DEPT.floor )</a:t>
            </a:r>
          </a:p>
          <a:p>
            <a:pPr marL="0" indent="0">
              <a:lnSpc>
                <a:spcPct val="60000"/>
              </a:lnSpc>
              <a:spcBef>
                <a:spcPts val="2500"/>
              </a:spcBef>
              <a:buSzTx/>
              <a:buNone/>
            </a:pPr>
            <a:r>
              <a:t>EMP3 ( name, salary )</a:t>
            </a:r>
          </a:p>
          <a:p>
            <a:pPr marL="0" indent="0">
              <a:lnSpc>
                <a:spcPct val="60000"/>
              </a:lnSpc>
              <a:spcBef>
                <a:spcPts val="2500"/>
              </a:spcBef>
              <a:buSzTx/>
              <a:buNone/>
            </a:pPr>
            <a:r>
              <a:t>DEPT1 ( dname, floor )</a:t>
            </a:r>
          </a:p>
        </p:txBody>
      </p:sp>
      <p:sp>
        <p:nvSpPr>
          <p:cNvPr id="162" name="C-Store Data Model: Projection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C-Store Data Model: Projection example</a:t>
            </a:r>
          </a:p>
        </p:txBody>
      </p:sp>
      <p:graphicFrame>
        <p:nvGraphicFramePr>
          <p:cNvPr id="163" name="表格"/>
          <p:cNvGraphicFramePr/>
          <p:nvPr/>
        </p:nvGraphicFramePr>
        <p:xfrm>
          <a:off x="825539" y="2813965"/>
          <a:ext cx="11366422" cy="292490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838430"/>
                <a:gridCol w="2838430"/>
                <a:gridCol w="2838430"/>
                <a:gridCol w="2838430"/>
              </a:tblGrid>
              <a:tr h="728052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700">
                          <a:solidFill>
                            <a:srgbClr val="FFFFFF"/>
                          </a:solidFill>
                          <a:sym typeface="Helvetica Neue"/>
                        </a:rPr>
                        <a:t>Name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700">
                          <a:solidFill>
                            <a:srgbClr val="FFFFFF"/>
                          </a:solidFill>
                          <a:sym typeface="Helvetica Neue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700">
                          <a:solidFill>
                            <a:srgbClr val="FFFFFF"/>
                          </a:solidFill>
                          <a:sym typeface="Helvetica Neue"/>
                        </a:rPr>
                        <a:t>Dept.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700">
                          <a:solidFill>
                            <a:srgbClr val="FFFFFF"/>
                          </a:solidFill>
                          <a:sym typeface="Helvetica Neue"/>
                        </a:rPr>
                        <a:t>Salary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72805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FFFFFF"/>
                          </a:solidFill>
                          <a:sym typeface="Helvetica Neue"/>
                        </a:rPr>
                        <a:t>Bob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FFFFFF"/>
                          </a:solidFill>
                          <a:sym typeface="Helvetica Neue"/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FFFFFF"/>
                          </a:solidFill>
                          <a:sym typeface="Helvetica Neue"/>
                        </a:rPr>
                        <a:t>Math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FFFFFF"/>
                          </a:solidFill>
                          <a:sym typeface="Helvetica Neue"/>
                        </a:rPr>
                        <a:t>10k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72805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FFFFFF"/>
                          </a:solidFill>
                          <a:sym typeface="Helvetica Neue"/>
                        </a:rPr>
                        <a:t>Bill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FFFFFF"/>
                          </a:solidFill>
                          <a:sym typeface="Helvetica Neue"/>
                        </a:rPr>
                        <a:t>27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FFFFFF"/>
                          </a:solidFill>
                          <a:sym typeface="Helvetica Neue"/>
                        </a:rPr>
                        <a:t>EECS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FFFFFF"/>
                          </a:solidFill>
                          <a:sym typeface="Helvetica Neue"/>
                        </a:rPr>
                        <a:t>50k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72805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FFFFFF"/>
                          </a:solidFill>
                          <a:sym typeface="Helvetica Neue"/>
                        </a:rPr>
                        <a:t>Jill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FFFFFF"/>
                          </a:solidFill>
                          <a:sym typeface="Helvetica Neue"/>
                        </a:rPr>
                        <a:t>24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FFFFFF"/>
                          </a:solidFill>
                          <a:sym typeface="Helvetica Neue"/>
                        </a:rPr>
                        <a:t>Biology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FFFFFF"/>
                          </a:solidFill>
                          <a:sym typeface="Helvetica Neue"/>
                        </a:rPr>
                        <a:t>80k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EMP1 ( name, age | age )…"/>
          <p:cNvSpPr txBox="1"/>
          <p:nvPr>
            <p:ph type="body" sz="half" idx="1"/>
          </p:nvPr>
        </p:nvSpPr>
        <p:spPr>
          <a:xfrm>
            <a:off x="879668" y="6127138"/>
            <a:ext cx="11245464" cy="330152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>
              <a:lnSpc>
                <a:spcPct val="60000"/>
              </a:lnSpc>
              <a:spcBef>
                <a:spcPts val="2500"/>
              </a:spcBef>
              <a:buSzTx/>
              <a:buNone/>
            </a:pPr>
            <a:r>
              <a:t>EMP1 ( name, age | age )</a:t>
            </a:r>
          </a:p>
          <a:p>
            <a:pPr marL="0" indent="0">
              <a:lnSpc>
                <a:spcPct val="60000"/>
              </a:lnSpc>
              <a:spcBef>
                <a:spcPts val="2500"/>
              </a:spcBef>
              <a:buSzTx/>
              <a:buNone/>
            </a:pPr>
            <a:r>
              <a:t>EMP2 ( dept, age, DEPT.floor | DEPT.floor )</a:t>
            </a:r>
          </a:p>
          <a:p>
            <a:pPr marL="0" indent="0">
              <a:lnSpc>
                <a:spcPct val="60000"/>
              </a:lnSpc>
              <a:spcBef>
                <a:spcPts val="2500"/>
              </a:spcBef>
              <a:buSzTx/>
              <a:buNone/>
            </a:pPr>
            <a:r>
              <a:t>EMP3 ( name, salary | salary )</a:t>
            </a:r>
          </a:p>
          <a:p>
            <a:pPr marL="0" indent="0">
              <a:lnSpc>
                <a:spcPct val="60000"/>
              </a:lnSpc>
              <a:spcBef>
                <a:spcPts val="2500"/>
              </a:spcBef>
              <a:buSzTx/>
              <a:buNone/>
            </a:pPr>
            <a:r>
              <a:t>DEPT1 ( dname, floor | floor )</a:t>
            </a:r>
          </a:p>
        </p:txBody>
      </p:sp>
      <p:sp>
        <p:nvSpPr>
          <p:cNvPr id="168" name="C-Store Data Model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C-Store Data Model: </a:t>
            </a:r>
          </a:p>
          <a:p>
            <a:pPr defTabSz="484886">
              <a:defRPr sz="6640"/>
            </a:pPr>
            <a:r>
              <a:t>Sort Key</a:t>
            </a:r>
          </a:p>
        </p:txBody>
      </p:sp>
      <p:graphicFrame>
        <p:nvGraphicFramePr>
          <p:cNvPr id="169" name="表格"/>
          <p:cNvGraphicFramePr/>
          <p:nvPr/>
        </p:nvGraphicFramePr>
        <p:xfrm>
          <a:off x="825539" y="2813965"/>
          <a:ext cx="11366422" cy="292490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838430"/>
                <a:gridCol w="2838430"/>
                <a:gridCol w="2838430"/>
                <a:gridCol w="2838430"/>
              </a:tblGrid>
              <a:tr h="728052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700">
                          <a:solidFill>
                            <a:srgbClr val="FFFFFF"/>
                          </a:solidFill>
                          <a:sym typeface="Helvetica Neue"/>
                        </a:rPr>
                        <a:t>Name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700">
                          <a:solidFill>
                            <a:srgbClr val="FFFFFF"/>
                          </a:solidFill>
                          <a:sym typeface="Helvetica Neue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700">
                          <a:solidFill>
                            <a:srgbClr val="FFFFFF"/>
                          </a:solidFill>
                          <a:sym typeface="Helvetica Neue"/>
                        </a:rPr>
                        <a:t>Dept.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700">
                          <a:solidFill>
                            <a:srgbClr val="FFFFFF"/>
                          </a:solidFill>
                          <a:sym typeface="Helvetica Neue"/>
                        </a:rPr>
                        <a:t>Salary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72805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FFFFFF"/>
                          </a:solidFill>
                          <a:sym typeface="Helvetica Neue"/>
                        </a:rPr>
                        <a:t>Bob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FFFFFF"/>
                          </a:solidFill>
                          <a:sym typeface="Helvetica Neue"/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FFFFFF"/>
                          </a:solidFill>
                          <a:sym typeface="Helvetica Neue"/>
                        </a:rPr>
                        <a:t>Math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FFFFFF"/>
                          </a:solidFill>
                          <a:sym typeface="Helvetica Neue"/>
                        </a:rPr>
                        <a:t>10k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72805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FFFFFF"/>
                          </a:solidFill>
                          <a:sym typeface="Helvetica Neue"/>
                        </a:rPr>
                        <a:t>Bill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FFFFFF"/>
                          </a:solidFill>
                          <a:sym typeface="Helvetica Neue"/>
                        </a:rPr>
                        <a:t>27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FFFFFF"/>
                          </a:solidFill>
                          <a:sym typeface="Helvetica Neue"/>
                        </a:rPr>
                        <a:t>EECS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FFFFFF"/>
                          </a:solidFill>
                          <a:sym typeface="Helvetica Neue"/>
                        </a:rPr>
                        <a:t>50k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72805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FFFFFF"/>
                          </a:solidFill>
                          <a:sym typeface="Helvetica Neue"/>
                        </a:rPr>
                        <a:t>Jill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FFFFFF"/>
                          </a:solidFill>
                          <a:sym typeface="Helvetica Neue"/>
                        </a:rPr>
                        <a:t>24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FFFFFF"/>
                          </a:solidFill>
                          <a:sym typeface="Helvetica Neue"/>
                        </a:rPr>
                        <a:t>Biology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700">
                          <a:solidFill>
                            <a:srgbClr val="FFFFFF"/>
                          </a:solidFill>
                          <a:sym typeface="Helvetica Neue"/>
                        </a:rPr>
                        <a:t>80k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-Store Data Model: Projection seg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C-Store Data Model: Projection segments</a:t>
            </a:r>
          </a:p>
        </p:txBody>
      </p:sp>
      <p:sp>
        <p:nvSpPr>
          <p:cNvPr id="174" name="Every projection is horizontally partitioned into 1 or more segments, which are given a segment identifi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Every projection is horizontally partitioned into 1 or more segments, which are given a segment identifier</a:t>
            </a:r>
          </a:p>
          <a:p>
            <a:pPr/>
            <a:r>
              <a:t>C-Store only supports value-based partitioning on the sort key of a projection</a:t>
            </a:r>
          </a:p>
          <a:p>
            <a:pPr/>
            <a:r>
              <a:t>Each segment is associated with a ket range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-Store Data Model: Projection segment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defRPr sz="6560"/>
            </a:lvl1pPr>
          </a:lstStyle>
          <a:p>
            <a:pPr/>
            <a:r>
              <a:t>C-Store Data Model: Projection segment example</a:t>
            </a:r>
          </a:p>
        </p:txBody>
      </p:sp>
      <p:sp>
        <p:nvSpPr>
          <p:cNvPr id="177" name="矩形"/>
          <p:cNvSpPr/>
          <p:nvPr/>
        </p:nvSpPr>
        <p:spPr>
          <a:xfrm>
            <a:off x="2087679" y="3056633"/>
            <a:ext cx="2751459" cy="5083942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1 - 100"/>
          <p:cNvSpPr txBox="1"/>
          <p:nvPr/>
        </p:nvSpPr>
        <p:spPr>
          <a:xfrm>
            <a:off x="255333" y="3079728"/>
            <a:ext cx="1603414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/>
            </a:lvl1pPr>
          </a:lstStyle>
          <a:p>
            <a:pPr/>
            <a:r>
              <a:t>1 - 100</a:t>
            </a:r>
          </a:p>
        </p:txBody>
      </p:sp>
      <p:sp>
        <p:nvSpPr>
          <p:cNvPr id="179" name="矩形"/>
          <p:cNvSpPr/>
          <p:nvPr/>
        </p:nvSpPr>
        <p:spPr>
          <a:xfrm>
            <a:off x="7815191" y="3008586"/>
            <a:ext cx="2751460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矩形"/>
          <p:cNvSpPr/>
          <p:nvPr/>
        </p:nvSpPr>
        <p:spPr>
          <a:xfrm>
            <a:off x="7815191" y="4649639"/>
            <a:ext cx="2751460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矩形"/>
          <p:cNvSpPr/>
          <p:nvPr/>
        </p:nvSpPr>
        <p:spPr>
          <a:xfrm>
            <a:off x="7815191" y="6290691"/>
            <a:ext cx="2751460" cy="1984079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1 - 25"/>
          <p:cNvSpPr txBox="1"/>
          <p:nvPr/>
        </p:nvSpPr>
        <p:spPr>
          <a:xfrm>
            <a:off x="5490990" y="3079728"/>
            <a:ext cx="1342150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/>
            </a:lvl1pPr>
          </a:lstStyle>
          <a:p>
            <a:pPr/>
            <a:r>
              <a:t>1 - 25</a:t>
            </a:r>
          </a:p>
        </p:txBody>
      </p:sp>
      <p:sp>
        <p:nvSpPr>
          <p:cNvPr id="183" name="26 - 50"/>
          <p:cNvSpPr txBox="1"/>
          <p:nvPr/>
        </p:nvSpPr>
        <p:spPr>
          <a:xfrm>
            <a:off x="5495866" y="4553178"/>
            <a:ext cx="1603414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/>
            </a:lvl1pPr>
          </a:lstStyle>
          <a:p>
            <a:pPr/>
            <a:r>
              <a:t>26 - 50</a:t>
            </a:r>
          </a:p>
        </p:txBody>
      </p:sp>
      <p:sp>
        <p:nvSpPr>
          <p:cNvPr id="184" name="51 - 100"/>
          <p:cNvSpPr txBox="1"/>
          <p:nvPr/>
        </p:nvSpPr>
        <p:spPr>
          <a:xfrm>
            <a:off x="5570061" y="6274675"/>
            <a:ext cx="1864678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/>
            </a:lvl1pPr>
          </a:lstStyle>
          <a:p>
            <a:pPr/>
            <a:r>
              <a:t>51 - 100</a:t>
            </a:r>
          </a:p>
        </p:txBody>
      </p:sp>
      <p:sp>
        <p:nvSpPr>
          <p:cNvPr id="185" name="Projection"/>
          <p:cNvSpPr txBox="1"/>
          <p:nvPr/>
        </p:nvSpPr>
        <p:spPr>
          <a:xfrm>
            <a:off x="2103617" y="8443882"/>
            <a:ext cx="2228851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/>
            </a:lvl1pPr>
          </a:lstStyle>
          <a:p>
            <a:pPr/>
            <a:r>
              <a:t>Projection</a:t>
            </a:r>
          </a:p>
        </p:txBody>
      </p:sp>
      <p:sp>
        <p:nvSpPr>
          <p:cNvPr id="186" name="Key range"/>
          <p:cNvSpPr txBox="1"/>
          <p:nvPr/>
        </p:nvSpPr>
        <p:spPr>
          <a:xfrm>
            <a:off x="5178683" y="8443882"/>
            <a:ext cx="2237780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/>
            </a:lvl1pPr>
          </a:lstStyle>
          <a:p>
            <a:pPr/>
            <a:r>
              <a:t>Key range</a:t>
            </a:r>
          </a:p>
        </p:txBody>
      </p:sp>
      <p:sp>
        <p:nvSpPr>
          <p:cNvPr id="187" name="Segment"/>
          <p:cNvSpPr txBox="1"/>
          <p:nvPr/>
        </p:nvSpPr>
        <p:spPr>
          <a:xfrm>
            <a:off x="7788219" y="8443882"/>
            <a:ext cx="2003299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/>
            </a:lvl1pPr>
          </a:lstStyle>
          <a:p>
            <a:pPr/>
            <a:r>
              <a:t>Segment</a:t>
            </a:r>
          </a:p>
        </p:txBody>
      </p:sp>
      <p:sp>
        <p:nvSpPr>
          <p:cNvPr id="188" name="1"/>
          <p:cNvSpPr txBox="1"/>
          <p:nvPr/>
        </p:nvSpPr>
        <p:spPr>
          <a:xfrm>
            <a:off x="11548702" y="3079728"/>
            <a:ext cx="375566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/>
            </a:lvl1pPr>
          </a:lstStyle>
          <a:p>
            <a:pPr/>
            <a:r>
              <a:t>1</a:t>
            </a:r>
          </a:p>
        </p:txBody>
      </p:sp>
      <p:sp>
        <p:nvSpPr>
          <p:cNvPr id="189" name="2"/>
          <p:cNvSpPr txBox="1"/>
          <p:nvPr/>
        </p:nvSpPr>
        <p:spPr>
          <a:xfrm>
            <a:off x="11548702" y="4553178"/>
            <a:ext cx="375566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/>
            </a:lvl1pPr>
          </a:lstStyle>
          <a:p>
            <a:pPr/>
            <a:r>
              <a:t>2</a:t>
            </a:r>
          </a:p>
        </p:txBody>
      </p:sp>
      <p:sp>
        <p:nvSpPr>
          <p:cNvPr id="190" name="3"/>
          <p:cNvSpPr txBox="1"/>
          <p:nvPr/>
        </p:nvSpPr>
        <p:spPr>
          <a:xfrm>
            <a:off x="11548702" y="6274675"/>
            <a:ext cx="375566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/>
            </a:lvl1pPr>
          </a:lstStyle>
          <a:p>
            <a:pPr/>
            <a:r>
              <a:t>3</a:t>
            </a:r>
          </a:p>
        </p:txBody>
      </p:sp>
      <p:sp>
        <p:nvSpPr>
          <p:cNvPr id="191" name="sid"/>
          <p:cNvSpPr txBox="1"/>
          <p:nvPr/>
        </p:nvSpPr>
        <p:spPr>
          <a:xfrm>
            <a:off x="11370375" y="8443882"/>
            <a:ext cx="732220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/>
            </a:lvl1pPr>
          </a:lstStyle>
          <a:p>
            <a:pPr/>
            <a:r>
              <a:t>sid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-Store Data Model: reconstruct complete r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C-Store Data Model: reconstruct complete row</a:t>
            </a:r>
          </a:p>
        </p:txBody>
      </p:sp>
      <p:sp>
        <p:nvSpPr>
          <p:cNvPr id="194" name="Storage key (SK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Storage key (SK)</a:t>
            </a:r>
          </a:p>
          <a:p>
            <a:pPr/>
            <a:r>
              <a:t>Join indices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-Store Data Model: reconstruct complete r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C-Store Data Model: reconstruct complete row</a:t>
            </a:r>
          </a:p>
        </p:txBody>
      </p:sp>
      <p:sp>
        <p:nvSpPr>
          <p:cNvPr id="197" name="Storage key (SK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Storage key (SK)</a:t>
            </a:r>
          </a:p>
          <a:p>
            <a:pPr lvl="1"/>
            <a:r>
              <a:t>Each segment associates every data value of every column with a storage key </a:t>
            </a:r>
          </a:p>
          <a:p>
            <a:pPr lvl="1"/>
            <a:r>
              <a:t>In RS, storage keys are inferred from a tuple’s physical position. In WS, storage keys are physically stored</a:t>
            </a:r>
          </a:p>
          <a:p>
            <a:pPr/>
            <a:r>
              <a:t>Join indices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-Store Data Model: reconstruct complete r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C-Store Data Model: reconstruct complete row</a:t>
            </a:r>
          </a:p>
        </p:txBody>
      </p:sp>
      <p:sp>
        <p:nvSpPr>
          <p:cNvPr id="200" name="Storage key (SK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Storage key (SK)</a:t>
            </a:r>
          </a:p>
          <a:p>
            <a:pPr/>
            <a:r>
              <a:t>Join indices</a:t>
            </a:r>
          </a:p>
          <a:p>
            <a:pPr lvl="1"/>
            <a:r>
              <a:t>If T1 and T2 are two projections that cover a table T, a join index from M segments in T1 to N segments in T2 is logically a collection of M tables.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-Store Data Model: reconstruct complete r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C-Store Data Model: reconstruct complete row</a:t>
            </a:r>
          </a:p>
        </p:txBody>
      </p:sp>
      <p:sp>
        <p:nvSpPr>
          <p:cNvPr id="203" name="Storage key (SK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Storage key (SK)</a:t>
            </a:r>
          </a:p>
          <a:p>
            <a:pPr/>
            <a:r>
              <a:t>Join indices</a:t>
            </a:r>
          </a:p>
          <a:p>
            <a:pPr lvl="1"/>
            <a:r>
              <a:t>For every segment S in T1, the table contains rows of the form:</a:t>
            </a:r>
          </a:p>
          <a:p>
            <a:pPr lvl="1"/>
            <a:r>
              <a:t>( t: SID in T2, k: Storage Key in Segment t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y Column Stor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Column Store?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-Store Data Model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C-Store Data Model: </a:t>
            </a:r>
          </a:p>
          <a:p>
            <a:pPr defTabSz="484886">
              <a:defRPr sz="6640"/>
            </a:pPr>
            <a:r>
              <a:t>join indices example</a:t>
            </a:r>
          </a:p>
        </p:txBody>
      </p:sp>
      <p:pic>
        <p:nvPicPr>
          <p:cNvPr id="206" name="屏幕快照 2019-02-25 下午9.29.50.png" descr="屏幕快照 2019-02-25 下午9.29.5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33696" y="2778643"/>
            <a:ext cx="7737408" cy="6472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ad-optimized Store (RS) &amp; Writable Store (WS)"/>
          <p:cNvSpPr txBox="1"/>
          <p:nvPr>
            <p:ph type="title"/>
          </p:nvPr>
        </p:nvSpPr>
        <p:spPr>
          <a:xfrm>
            <a:off x="862869" y="3225800"/>
            <a:ext cx="11279062" cy="3302000"/>
          </a:xfrm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Read-optimized Store (RS) &amp; Writable Store (WS)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RS</a:t>
            </a:r>
          </a:p>
        </p:txBody>
      </p:sp>
      <p:sp>
        <p:nvSpPr>
          <p:cNvPr id="213" name="Columns in RS are compressed using one of four encodings according to their ordering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Columns in RS are compressed using one of four encodings according to their ordering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S: encoding schem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RS: encoding schemes</a:t>
            </a:r>
          </a:p>
        </p:txBody>
      </p:sp>
      <p:sp>
        <p:nvSpPr>
          <p:cNvPr id="218" name="Type 1: Self-order, few distinct valu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1: Self-order, few distinct values</a:t>
            </a:r>
          </a:p>
          <a:p>
            <a:pPr lvl="1"/>
            <a:r>
              <a:t>A sequence of tuples (v, f, n)</a:t>
            </a:r>
          </a:p>
          <a:p>
            <a:pPr lvl="1"/>
            <a:r>
              <a:t>Example: A group of 4’s appears in positions 12-18, represented by (4, 12, 7)</a:t>
            </a:r>
          </a:p>
          <a:p>
            <a:pPr lvl="1"/>
            <a:r>
              <a:t>B-tree index over v. </a:t>
            </a:r>
          </a:p>
          <a:p>
            <a:pPr lvl="1"/>
            <a:r>
              <a:t>Can Densepack because no online updates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S: encoding schem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RS: encoding schemes</a:t>
            </a:r>
          </a:p>
        </p:txBody>
      </p:sp>
      <p:sp>
        <p:nvSpPr>
          <p:cNvPr id="223" name="Type 2: foreign-order, few distinct valu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2: foreign-order, few distinct values</a:t>
            </a:r>
          </a:p>
          <a:p>
            <a:pPr lvl="1"/>
            <a:r>
              <a:t>A sequence of tuples (v, b)</a:t>
            </a:r>
          </a:p>
          <a:p>
            <a:pPr lvl="1"/>
            <a:r>
              <a:t>Example: A column of integers ( 0, 0, 1, 1, 2, 1, 0, 2, 1 ) can be represented as 3 tuples: (0, 110000100), (1, 001101001), (2, 000010010)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S: encoding schem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RS: encoding schemes</a:t>
            </a:r>
          </a:p>
        </p:txBody>
      </p:sp>
      <p:sp>
        <p:nvSpPr>
          <p:cNvPr id="228" name="Type 3: self-order, many distinct valu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3: self-order, many distinct values</a:t>
            </a:r>
          </a:p>
          <a:p>
            <a:pPr lvl="1"/>
            <a:r>
              <a:t>Represent every value in the column as a delta from previous value</a:t>
            </a:r>
          </a:p>
          <a:p>
            <a:pPr lvl="1"/>
            <a:r>
              <a:t>Example: A column of integers ( 1, 4, 7, 7, 8, 12 ) is represented by ( 1, 3, 3, 0, 1, 4 )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S: encoding schem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RS: encoding schemes</a:t>
            </a:r>
          </a:p>
        </p:txBody>
      </p:sp>
      <p:sp>
        <p:nvSpPr>
          <p:cNvPr id="233" name="Type 4: foreign-order, many distance valu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4: foreign-order, many distance values</a:t>
            </a:r>
          </a:p>
          <a:p>
            <a:pPr lvl="1"/>
            <a:r>
              <a:t>Currently left unencoded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WS</a:t>
            </a:r>
          </a:p>
        </p:txBody>
      </p:sp>
      <p:sp>
        <p:nvSpPr>
          <p:cNvPr id="238" name="WS is also a column store and implements the identical DBMS design as 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WS is also a column store and implements the identical DBMS design as RS</a:t>
            </a:r>
          </a:p>
          <a:p>
            <a:pPr/>
            <a:r>
              <a:t>Storage is drastically different in order to support fast updating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WS: Data Stor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WS: Data Storage</a:t>
            </a:r>
          </a:p>
        </p:txBody>
      </p:sp>
      <p:sp>
        <p:nvSpPr>
          <p:cNvPr id="241" name="Storage key, SK, is explicitly stored in each WS seg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Storage key, SK, is explicitly stored in each WS segment</a:t>
            </a:r>
          </a:p>
          <a:p>
            <a:pPr/>
            <a:r>
              <a:t>Data don’t get compressed because the size of WS is small</a:t>
            </a:r>
          </a:p>
          <a:p>
            <a:pPr/>
            <a:r>
              <a:t>B-tree index on (v, sk) is used to maintain a logical sort-key order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Updates &amp; Transa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Updates &amp; Transactions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Why Column Stor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Column Store?</a:t>
            </a:r>
          </a:p>
        </p:txBody>
      </p:sp>
      <p:sp>
        <p:nvSpPr>
          <p:cNvPr id="126" name="Avoid bringing irrelevant attributes to the memo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Avoid bringing irrelevant attributes to the memory</a:t>
            </a:r>
          </a:p>
          <a:p>
            <a:pPr/>
            <a:r>
              <a:t>Use CPU cycles to save disk bandwidth</a:t>
            </a:r>
          </a:p>
          <a:p>
            <a:pPr lvl="1"/>
            <a:r>
              <a:t>Code data into a more compact form </a:t>
            </a:r>
          </a:p>
          <a:p>
            <a:pPr lvl="1"/>
            <a:r>
              <a:t>Densepack value in storage</a:t>
            </a:r>
          </a:p>
          <a:p>
            <a:pPr/>
            <a:r>
              <a:t>Other indexes can be applied</a:t>
            </a:r>
          </a:p>
          <a:p>
            <a:pPr lvl="1"/>
            <a:r>
              <a:t>Bitmap index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Upd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Updates</a:t>
            </a:r>
          </a:p>
        </p:txBody>
      </p:sp>
      <p:sp>
        <p:nvSpPr>
          <p:cNvPr id="248" name="Updates in C-Store are represented as an insert followed by a dele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Updates in C-Store are represented as an insert followed by a delete</a:t>
            </a:r>
          </a:p>
          <a:p>
            <a:pPr/>
            <a:r>
              <a:t>An insert is represented as a collection of new objects in WS, one per column per projection, plus the sorted key data structure.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Upd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Updates</a:t>
            </a:r>
          </a:p>
        </p:txBody>
      </p:sp>
      <p:sp>
        <p:nvSpPr>
          <p:cNvPr id="253" name="Utilize a very large main memory buffer pool to avoid poor update performanc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Utilize a very large main memory buffer pool to avoid poor update performance. </a:t>
            </a:r>
          </a:p>
          <a:p>
            <a:pPr/>
            <a:r>
              <a:t>Expect “hot” WS data structures to be largely main memory resident.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Update &amp; transaction: Snapshot Iso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Update &amp; transaction: Snapshot Isolation</a:t>
            </a:r>
          </a:p>
        </p:txBody>
      </p:sp>
      <p:sp>
        <p:nvSpPr>
          <p:cNvPr id="256" name="C-Store isolates read-only transactions using snapshot isol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C-Store isolates read-only transactions using snapshot isolation</a:t>
            </a:r>
          </a:p>
          <a:p>
            <a:pPr/>
            <a:r>
              <a:t>Snapshot isolation works by allowing read-only transactions to access database as of some time in the recent past. </a:t>
            </a:r>
          </a:p>
          <a:p>
            <a:pPr/>
            <a:r>
              <a:t>No lock needed for the past.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Update &amp; transaction: Snapshot Iso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Update &amp; transaction: Snapshot Isolation</a:t>
            </a:r>
          </a:p>
        </p:txBody>
      </p:sp>
      <p:sp>
        <p:nvSpPr>
          <p:cNvPr id="261" name="High Water Mark (HWM ): the most recent time in the pa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High Water Mark (HWM ): the most recent time in the past</a:t>
            </a:r>
          </a:p>
          <a:p>
            <a:pPr/>
            <a:r>
              <a:t>Low Water Mark  (LWM): the earliest effective time</a:t>
            </a:r>
          </a:p>
          <a:p>
            <a:pPr/>
            <a:r>
              <a:t>Epoch: several seconds, unit of timestamps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Update &amp; transaction: Snapshot Iso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Update &amp; transaction: Snapshot Isolation</a:t>
            </a:r>
          </a:p>
        </p:txBody>
      </p:sp>
      <p:sp>
        <p:nvSpPr>
          <p:cNvPr id="264" name="No records in RS were inserted after the LW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 records in RS were inserted after the LWM</a:t>
            </a:r>
          </a:p>
          <a:p>
            <a:pPr/>
            <a:r>
              <a:t>All transactions that start before HWM are complete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成组"/>
          <p:cNvGrpSpPr/>
          <p:nvPr/>
        </p:nvGrpSpPr>
        <p:grpSpPr>
          <a:xfrm>
            <a:off x="2074778" y="3275002"/>
            <a:ext cx="8428812" cy="4930796"/>
            <a:chOff x="0" y="0"/>
            <a:chExt cx="8428810" cy="4930795"/>
          </a:xfrm>
        </p:grpSpPr>
        <p:sp>
          <p:nvSpPr>
            <p:cNvPr id="266" name="矩形"/>
            <p:cNvSpPr/>
            <p:nvPr/>
          </p:nvSpPr>
          <p:spPr>
            <a:xfrm>
              <a:off x="0" y="-1"/>
              <a:ext cx="2352079" cy="4930797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7" name="矩形"/>
            <p:cNvSpPr/>
            <p:nvPr/>
          </p:nvSpPr>
          <p:spPr>
            <a:xfrm>
              <a:off x="2342926" y="-1"/>
              <a:ext cx="2352080" cy="4930797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8" name="矩形"/>
            <p:cNvSpPr/>
            <p:nvPr/>
          </p:nvSpPr>
          <p:spPr>
            <a:xfrm>
              <a:off x="4697500" y="-1"/>
              <a:ext cx="2352080" cy="4930797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9" name="矩形"/>
            <p:cNvSpPr/>
            <p:nvPr/>
          </p:nvSpPr>
          <p:spPr>
            <a:xfrm>
              <a:off x="7040427" y="-1"/>
              <a:ext cx="1388384" cy="4930797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71" name="线条"/>
          <p:cNvSpPr/>
          <p:nvPr/>
        </p:nvSpPr>
        <p:spPr>
          <a:xfrm flipV="1">
            <a:off x="3300277" y="3275024"/>
            <a:ext cx="8557" cy="487733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2" name="Update &amp; transaction: Snapshot Iso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Update &amp; transaction: Snapshot Isolation</a:t>
            </a:r>
          </a:p>
        </p:txBody>
      </p:sp>
      <p:sp>
        <p:nvSpPr>
          <p:cNvPr id="273" name="线条"/>
          <p:cNvSpPr/>
          <p:nvPr/>
        </p:nvSpPr>
        <p:spPr>
          <a:xfrm>
            <a:off x="2836841" y="4001168"/>
            <a:ext cx="4428896" cy="1"/>
          </a:xfrm>
          <a:prstGeom prst="line">
            <a:avLst/>
          </a:prstGeom>
          <a:ln w="101600">
            <a:solidFill>
              <a:srgbClr val="FFFFFF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4" name="线条"/>
          <p:cNvSpPr/>
          <p:nvPr/>
        </p:nvSpPr>
        <p:spPr>
          <a:xfrm>
            <a:off x="2326261" y="4994442"/>
            <a:ext cx="1956588" cy="1"/>
          </a:xfrm>
          <a:prstGeom prst="line">
            <a:avLst/>
          </a:prstGeom>
          <a:ln w="101600">
            <a:solidFill>
              <a:srgbClr val="FFFFFF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5" name="线条"/>
          <p:cNvSpPr/>
          <p:nvPr/>
        </p:nvSpPr>
        <p:spPr>
          <a:xfrm>
            <a:off x="9337173" y="7186328"/>
            <a:ext cx="1019920" cy="1"/>
          </a:xfrm>
          <a:prstGeom prst="line">
            <a:avLst/>
          </a:prstGeom>
          <a:ln w="101600">
            <a:solidFill>
              <a:schemeClr val="accent5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6" name="线条"/>
          <p:cNvSpPr/>
          <p:nvPr/>
        </p:nvSpPr>
        <p:spPr>
          <a:xfrm>
            <a:off x="9494682" y="7774004"/>
            <a:ext cx="1021190" cy="1"/>
          </a:xfrm>
          <a:prstGeom prst="line">
            <a:avLst/>
          </a:prstGeom>
          <a:ln w="101600">
            <a:solidFill>
              <a:schemeClr val="accent5"/>
            </a:solidFill>
            <a:miter lim="400000"/>
            <a:headEnd type="triangle" len="sm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" name="LWM(E)"/>
          <p:cNvSpPr txBox="1"/>
          <p:nvPr/>
        </p:nvSpPr>
        <p:spPr>
          <a:xfrm>
            <a:off x="2442231" y="2406747"/>
            <a:ext cx="1724649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/>
            </a:lvl1pPr>
          </a:lstStyle>
          <a:p>
            <a:pPr/>
            <a:r>
              <a:t>LWM(E)</a:t>
            </a:r>
          </a:p>
        </p:txBody>
      </p:sp>
      <p:sp>
        <p:nvSpPr>
          <p:cNvPr id="278" name="HWM (E+1)"/>
          <p:cNvSpPr txBox="1"/>
          <p:nvPr/>
        </p:nvSpPr>
        <p:spPr>
          <a:xfrm>
            <a:off x="7399539" y="2406747"/>
            <a:ext cx="2502333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/>
            </a:lvl1pPr>
          </a:lstStyle>
          <a:p>
            <a:pPr/>
            <a:r>
              <a:t>HWM (E+1)</a:t>
            </a:r>
          </a:p>
        </p:txBody>
      </p:sp>
      <p:sp>
        <p:nvSpPr>
          <p:cNvPr id="279" name="Now"/>
          <p:cNvSpPr txBox="1"/>
          <p:nvPr/>
        </p:nvSpPr>
        <p:spPr>
          <a:xfrm>
            <a:off x="10179061" y="2406747"/>
            <a:ext cx="1079476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/>
            </a:lvl1pPr>
          </a:lstStyle>
          <a:p>
            <a:pPr/>
            <a:r>
              <a:t>Now</a:t>
            </a:r>
          </a:p>
        </p:txBody>
      </p:sp>
      <p:sp>
        <p:nvSpPr>
          <p:cNvPr id="280" name="E"/>
          <p:cNvSpPr txBox="1"/>
          <p:nvPr/>
        </p:nvSpPr>
        <p:spPr>
          <a:xfrm>
            <a:off x="3103851" y="8426808"/>
            <a:ext cx="401410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/>
            </a:lvl1pPr>
          </a:lstStyle>
          <a:p>
            <a:pPr/>
            <a:r>
              <a:t>E</a:t>
            </a:r>
          </a:p>
        </p:txBody>
      </p:sp>
      <p:sp>
        <p:nvSpPr>
          <p:cNvPr id="281" name="E+1"/>
          <p:cNvSpPr txBox="1"/>
          <p:nvPr/>
        </p:nvSpPr>
        <p:spPr>
          <a:xfrm>
            <a:off x="5019440" y="8426808"/>
            <a:ext cx="944615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/>
            </a:lvl1pPr>
          </a:lstStyle>
          <a:p>
            <a:pPr/>
            <a:r>
              <a:t>E+1</a:t>
            </a:r>
          </a:p>
        </p:txBody>
      </p:sp>
      <p:sp>
        <p:nvSpPr>
          <p:cNvPr id="282" name="E+2"/>
          <p:cNvSpPr txBox="1"/>
          <p:nvPr/>
        </p:nvSpPr>
        <p:spPr>
          <a:xfrm>
            <a:off x="7278266" y="8426808"/>
            <a:ext cx="944615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/>
            </a:lvl1pPr>
          </a:lstStyle>
          <a:p>
            <a:pPr/>
            <a:r>
              <a:t>E+2</a:t>
            </a:r>
          </a:p>
        </p:txBody>
      </p:sp>
      <p:sp>
        <p:nvSpPr>
          <p:cNvPr id="283" name="E+3"/>
          <p:cNvSpPr txBox="1"/>
          <p:nvPr/>
        </p:nvSpPr>
        <p:spPr>
          <a:xfrm>
            <a:off x="9532335" y="8426808"/>
            <a:ext cx="944614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/>
            </a:lvl1pPr>
          </a:lstStyle>
          <a:p>
            <a:pPr/>
            <a:r>
              <a:t>E+3</a:t>
            </a:r>
          </a:p>
        </p:txBody>
      </p:sp>
      <p:sp>
        <p:nvSpPr>
          <p:cNvPr id="284" name="线条"/>
          <p:cNvSpPr/>
          <p:nvPr/>
        </p:nvSpPr>
        <p:spPr>
          <a:xfrm flipV="1">
            <a:off x="8646427" y="3301732"/>
            <a:ext cx="8557" cy="4877336"/>
          </a:xfrm>
          <a:prstGeom prst="line">
            <a:avLst/>
          </a:prstGeom>
          <a:ln w="254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5" name="线条"/>
          <p:cNvSpPr/>
          <p:nvPr/>
        </p:nvSpPr>
        <p:spPr>
          <a:xfrm>
            <a:off x="5605778" y="6630737"/>
            <a:ext cx="2909970" cy="1"/>
          </a:xfrm>
          <a:prstGeom prst="line">
            <a:avLst/>
          </a:prstGeom>
          <a:ln w="101600">
            <a:solidFill>
              <a:schemeClr val="accent3">
                <a:hueOff val="-365725"/>
                <a:satOff val="-32500"/>
                <a:lumOff val="18235"/>
              </a:schemeClr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6" name="线条"/>
          <p:cNvSpPr/>
          <p:nvPr/>
        </p:nvSpPr>
        <p:spPr>
          <a:xfrm>
            <a:off x="7827878" y="5419904"/>
            <a:ext cx="2111817" cy="1"/>
          </a:xfrm>
          <a:prstGeom prst="line">
            <a:avLst/>
          </a:prstGeom>
          <a:ln w="101600">
            <a:solidFill>
              <a:schemeClr val="accent5"/>
            </a:solidFill>
            <a:miter lim="400000"/>
            <a:headEnd type="triangle" len="sm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Updates &amp; Transactions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73887">
              <a:defRPr sz="5119"/>
            </a:pPr>
            <a:r>
              <a:t>Updates &amp; Transactions:</a:t>
            </a:r>
          </a:p>
          <a:p>
            <a:pPr defTabSz="373887">
              <a:defRPr sz="5119"/>
            </a:pPr>
            <a:r>
              <a:t>Locking-based Concurrency Control</a:t>
            </a:r>
          </a:p>
        </p:txBody>
      </p:sp>
      <p:sp>
        <p:nvSpPr>
          <p:cNvPr id="291" name="Read-write transactions use strict two-phase lock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Read-write transactions use strict two-phase locking</a:t>
            </a:r>
          </a:p>
          <a:p>
            <a:pPr/>
            <a:r>
              <a:t>Write-ahead logging for recovery</a:t>
            </a:r>
          </a:p>
          <a:p>
            <a:pPr/>
            <a:r>
              <a:t>Resolve deadlock via timeouts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Update &amp; transaction: Recove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Update &amp; transaction: Recovery</a:t>
            </a:r>
          </a:p>
        </p:txBody>
      </p:sp>
      <p:sp>
        <p:nvSpPr>
          <p:cNvPr id="294" name="Three types of crash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Three types of crashes:</a:t>
            </a:r>
          </a:p>
          <a:p>
            <a:pPr lvl="1"/>
            <a:r>
              <a:t>Failed site suffers no data loss - execute queued updates</a:t>
            </a:r>
          </a:p>
          <a:p>
            <a:pPr lvl="1"/>
            <a:r>
              <a:t>Both RS and WS are failed - restore from other sites</a:t>
            </a:r>
          </a:p>
          <a:p>
            <a:pPr lvl="1"/>
            <a:r>
              <a:t>Only WS fails - most common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Update &amp; transaction: Recove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Update &amp; transaction: Recovery</a:t>
            </a:r>
          </a:p>
        </p:txBody>
      </p:sp>
      <p:sp>
        <p:nvSpPr>
          <p:cNvPr id="297" name="Only WS fail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Only WS fails:</a:t>
            </a:r>
          </a:p>
          <a:p>
            <a:pPr lvl="1"/>
            <a:r>
              <a:t>Find the timestamp for the most recent insertion in RS. If there is no insertion in remote sites, we can simply restore WS with the help of remote sites</a:t>
            </a:r>
          </a:p>
          <a:p>
            <a:pPr lvl="1"/>
            <a:r>
              <a:t>Otherwise, force the tuple mover to keep log.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uple Mo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Tuple Mover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Agenda"/>
          <p:cNvSpPr txBox="1"/>
          <p:nvPr>
            <p:ph type="title"/>
          </p:nvPr>
        </p:nvSpPr>
        <p:spPr>
          <a:xfrm>
            <a:off x="952500" y="2032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31" name="C-Store Architecture…"/>
          <p:cNvSpPr txBox="1"/>
          <p:nvPr>
            <p:ph type="body" idx="1"/>
          </p:nvPr>
        </p:nvSpPr>
        <p:spPr>
          <a:xfrm>
            <a:off x="952500" y="2463800"/>
            <a:ext cx="11099800" cy="6771273"/>
          </a:xfrm>
          <a:prstGeom prst="rect">
            <a:avLst/>
          </a:prstGeom>
        </p:spPr>
        <p:txBody>
          <a:bodyPr/>
          <a:lstStyle/>
          <a:p>
            <a:pPr marL="417829" indent="-417829" defTabSz="549148">
              <a:spcBef>
                <a:spcPts val="3900"/>
              </a:spcBef>
              <a:defRPr sz="3478"/>
            </a:pPr>
            <a:r>
              <a:t>C-Store Architecture </a:t>
            </a:r>
          </a:p>
          <a:p>
            <a:pPr marL="417829" indent="-417829" defTabSz="549148">
              <a:spcBef>
                <a:spcPts val="3900"/>
              </a:spcBef>
              <a:defRPr sz="3478"/>
            </a:pPr>
            <a:r>
              <a:t>C-Store Data Model</a:t>
            </a:r>
          </a:p>
          <a:p>
            <a:pPr marL="417829" indent="-417829" defTabSz="549148">
              <a:spcBef>
                <a:spcPts val="3900"/>
              </a:spcBef>
              <a:defRPr sz="3478"/>
            </a:pPr>
            <a:r>
              <a:t>Read-optimized Store (RS) &amp; Writable Store (WS)</a:t>
            </a:r>
          </a:p>
          <a:p>
            <a:pPr marL="417829" indent="-417829" defTabSz="549148">
              <a:spcBef>
                <a:spcPts val="3900"/>
              </a:spcBef>
              <a:defRPr sz="3478"/>
            </a:pPr>
            <a:r>
              <a:t>Updates &amp; Transactions</a:t>
            </a:r>
          </a:p>
          <a:p>
            <a:pPr marL="417829" indent="-417829" defTabSz="549148">
              <a:spcBef>
                <a:spcPts val="3900"/>
              </a:spcBef>
              <a:defRPr sz="3478"/>
            </a:pPr>
            <a:r>
              <a:t>Tuple Mover</a:t>
            </a:r>
          </a:p>
          <a:p>
            <a:pPr marL="417829" indent="-417829" defTabSz="549148">
              <a:spcBef>
                <a:spcPts val="3900"/>
              </a:spcBef>
              <a:defRPr sz="3478"/>
            </a:pPr>
            <a:r>
              <a:t>Query Optimization</a:t>
            </a:r>
          </a:p>
          <a:p>
            <a:pPr marL="417829" indent="-417829" defTabSz="549148">
              <a:spcBef>
                <a:spcPts val="3900"/>
              </a:spcBef>
              <a:defRPr sz="3478"/>
            </a:pPr>
            <a:r>
              <a:t>Conclusion &amp; Comments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uple Mo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Tuple Mover</a:t>
            </a:r>
          </a:p>
        </p:txBody>
      </p:sp>
      <p:sp>
        <p:nvSpPr>
          <p:cNvPr id="302" name="Move blocks of tuples in a WS segment to the corresponding RS segment, and update join indice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Move blocks of tuples in a WS segment to the corresponding RS segment, and update join indices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uple Mover: M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Tuple Mover: MOP</a:t>
            </a:r>
          </a:p>
        </p:txBody>
      </p:sp>
      <p:sp>
        <p:nvSpPr>
          <p:cNvPr id="305" name="Tuple mover perform merge-out process on (RS, WS) segment pai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Tuple mover perform merge-out process on (RS, WS) segment pair</a:t>
            </a:r>
          </a:p>
          <a:p>
            <a:pPr/>
            <a:r>
              <a:t>Locate all records in WS segment with an insertion time &lt;= LWM</a:t>
            </a:r>
          </a:p>
          <a:p>
            <a:pPr lvl="1"/>
            <a:r>
              <a:t>Those deleted before LWM - Discard them</a:t>
            </a:r>
          </a:p>
          <a:p>
            <a:pPr lvl="1"/>
            <a:r>
              <a:t>Not deleted or deleted after LWM - Move to 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Query Optim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Query Optimization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Query Optim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Query Optimization</a:t>
            </a:r>
          </a:p>
        </p:txBody>
      </p:sp>
      <p:sp>
        <p:nvSpPr>
          <p:cNvPr id="310" name="Use a Selinger-style optimizer that uses cost-based estimation for plan constru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a Selinger-style optimizer that uses cost-based estimation for plan construction</a:t>
            </a:r>
          </a:p>
          <a:p>
            <a:pPr/>
            <a:r>
              <a:t>Two differences with respect to traditional optimization</a:t>
            </a:r>
          </a:p>
          <a:p>
            <a:pPr lvl="1"/>
            <a:r>
              <a:t>The need to consider compressed representations of data</a:t>
            </a:r>
          </a:p>
          <a:p>
            <a:pPr lvl="1"/>
            <a:r>
              <a:t>The decisions about when to mask a projection using a bitstring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onclusion &amp; Com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 &amp; Comments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onclusion &amp; Com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/>
            <a:r>
              <a:t>Conclusion &amp; Comments</a:t>
            </a:r>
          </a:p>
        </p:txBody>
      </p:sp>
      <p:sp>
        <p:nvSpPr>
          <p:cNvPr id="317" name="Column-based storage for efficient read and other smart desig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FFFFFF"/>
              </a:buClr>
              <a:buChar char="✓"/>
            </a:pPr>
            <a:r>
              <a:t>Column-based storage for efficient read and other smart designs</a:t>
            </a:r>
          </a:p>
          <a:p>
            <a:pPr>
              <a:buChar char="-"/>
            </a:pPr>
            <a:r>
              <a:t>WS was not fully implemented at that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Q&amp;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Q&amp;A</a:t>
            </a:r>
          </a:p>
        </p:txBody>
      </p:sp>
      <p:sp>
        <p:nvSpPr>
          <p:cNvPr id="320" name="Thank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-Store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C-Store Architecture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-Store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C-Store Architecture</a:t>
            </a:r>
          </a:p>
        </p:txBody>
      </p:sp>
      <p:sp>
        <p:nvSpPr>
          <p:cNvPr id="136" name="Writable Store (WS)"/>
          <p:cNvSpPr/>
          <p:nvPr/>
        </p:nvSpPr>
        <p:spPr>
          <a:xfrm>
            <a:off x="5319134" y="2545911"/>
            <a:ext cx="5912993" cy="2159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b="0" sz="3700">
                <a:solidFill>
                  <a:srgbClr val="000000"/>
                </a:solidFill>
              </a:defRPr>
            </a:lvl1pPr>
          </a:lstStyle>
          <a:p>
            <a:pPr/>
            <a:r>
              <a:t>Writable Store (WS)</a:t>
            </a:r>
          </a:p>
        </p:txBody>
      </p:sp>
      <p:sp>
        <p:nvSpPr>
          <p:cNvPr id="137" name="Read-optimized Store (RS)"/>
          <p:cNvSpPr/>
          <p:nvPr/>
        </p:nvSpPr>
        <p:spPr>
          <a:xfrm>
            <a:off x="5319134" y="6633321"/>
            <a:ext cx="5912993" cy="2159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b="0" sz="3700">
                <a:solidFill>
                  <a:srgbClr val="000000"/>
                </a:solidFill>
              </a:defRPr>
            </a:lvl1pPr>
          </a:lstStyle>
          <a:p>
            <a:pPr/>
            <a:r>
              <a:t>Read-optimized Store (RS)</a:t>
            </a:r>
          </a:p>
        </p:txBody>
      </p:sp>
      <p:sp>
        <p:nvSpPr>
          <p:cNvPr id="138" name="线条"/>
          <p:cNvSpPr/>
          <p:nvPr/>
        </p:nvSpPr>
        <p:spPr>
          <a:xfrm>
            <a:off x="8275630" y="4733998"/>
            <a:ext cx="1" cy="187023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Tuple Mover"/>
          <p:cNvSpPr txBox="1"/>
          <p:nvPr/>
        </p:nvSpPr>
        <p:spPr>
          <a:xfrm>
            <a:off x="8519182" y="5345494"/>
            <a:ext cx="2690763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/>
            </a:lvl1pPr>
          </a:lstStyle>
          <a:p>
            <a:pPr/>
            <a:r>
              <a:t>Tuple Mover</a:t>
            </a:r>
          </a:p>
        </p:txBody>
      </p:sp>
      <p:sp>
        <p:nvSpPr>
          <p:cNvPr id="140" name="线条"/>
          <p:cNvSpPr/>
          <p:nvPr/>
        </p:nvSpPr>
        <p:spPr>
          <a:xfrm>
            <a:off x="1749776" y="7712821"/>
            <a:ext cx="338544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" name="线条"/>
          <p:cNvSpPr/>
          <p:nvPr/>
        </p:nvSpPr>
        <p:spPr>
          <a:xfrm>
            <a:off x="1689846" y="3625410"/>
            <a:ext cx="338544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" name="Insert/Update"/>
          <p:cNvSpPr txBox="1"/>
          <p:nvPr/>
        </p:nvSpPr>
        <p:spPr>
          <a:xfrm>
            <a:off x="1744264" y="2792104"/>
            <a:ext cx="2994788" cy="647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/>
            </a:lvl1pPr>
          </a:lstStyle>
          <a:p>
            <a:pPr/>
            <a:r>
              <a:t>Insert/Update</a:t>
            </a:r>
          </a:p>
        </p:txBody>
      </p:sp>
      <p:sp>
        <p:nvSpPr>
          <p:cNvPr id="143" name="Read"/>
          <p:cNvSpPr txBox="1"/>
          <p:nvPr/>
        </p:nvSpPr>
        <p:spPr>
          <a:xfrm>
            <a:off x="2631905" y="6924742"/>
            <a:ext cx="1219505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/>
            </a:lvl1pPr>
          </a:lstStyle>
          <a:p>
            <a:pPr/>
            <a:r>
              <a:t>Read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-Store: K-safe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C-Store: K-safety</a:t>
            </a:r>
          </a:p>
        </p:txBody>
      </p:sp>
      <p:sp>
        <p:nvSpPr>
          <p:cNvPr id="146" name="A system tolerates K failures is called K-saf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system tolerates K failures is called K-safe</a:t>
            </a:r>
          </a:p>
          <a:p>
            <a:pPr/>
            <a:r>
              <a:t>Allocating segments of projections and corresponding join indices into various sites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-Store Data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C-Store Data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-Store Data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C-Store Data Model</a:t>
            </a:r>
          </a:p>
        </p:txBody>
      </p:sp>
      <p:sp>
        <p:nvSpPr>
          <p:cNvPr id="151" name="C-Store supports relational logical data mode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C-Store supports relational logical data model</a:t>
            </a:r>
          </a:p>
          <a:p>
            <a:pPr/>
            <a:r>
              <a:t>Physically, C-Store implements projections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