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59" r:id="rId3"/>
    <p:sldId id="32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67" r:id="rId14"/>
    <p:sldId id="338" r:id="rId15"/>
    <p:sldId id="339" r:id="rId16"/>
    <p:sldId id="340" r:id="rId17"/>
    <p:sldId id="341" r:id="rId18"/>
    <p:sldId id="342" r:id="rId19"/>
    <p:sldId id="363" r:id="rId20"/>
    <p:sldId id="364" r:id="rId21"/>
    <p:sldId id="365" r:id="rId22"/>
    <p:sldId id="345" r:id="rId23"/>
    <p:sldId id="343" r:id="rId24"/>
    <p:sldId id="346" r:id="rId25"/>
    <p:sldId id="347" r:id="rId26"/>
    <p:sldId id="348" r:id="rId27"/>
    <p:sldId id="351" r:id="rId28"/>
    <p:sldId id="349" r:id="rId29"/>
    <p:sldId id="352" r:id="rId30"/>
    <p:sldId id="353" r:id="rId31"/>
    <p:sldId id="368" r:id="rId32"/>
    <p:sldId id="354" r:id="rId33"/>
    <p:sldId id="355" r:id="rId34"/>
    <p:sldId id="356" r:id="rId35"/>
    <p:sldId id="358" r:id="rId36"/>
    <p:sldId id="360" r:id="rId37"/>
    <p:sldId id="361" r:id="rId38"/>
    <p:sldId id="362" r:id="rId39"/>
    <p:sldId id="3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254"/>
    <a:srgbClr val="FF7200"/>
    <a:srgbClr val="00AFFF"/>
    <a:srgbClr val="00E10C"/>
    <a:srgbClr val="00D900"/>
    <a:srgbClr val="E22003"/>
    <a:srgbClr val="699737"/>
    <a:srgbClr val="77AB3F"/>
    <a:srgbClr val="008CF0"/>
    <a:srgbClr val="EF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32"/>
    <p:restoredTop sz="81414"/>
  </p:normalViewPr>
  <p:slideViewPr>
    <p:cSldViewPr snapToGrid="0" snapToObjects="1">
      <p:cViewPr>
        <p:scale>
          <a:sx n="91" d="100"/>
          <a:sy n="91" d="100"/>
        </p:scale>
        <p:origin x="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3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400">
                <a:latin typeface="Futura Medium" charset="0"/>
                <a:ea typeface="Futura Medium" charset="0"/>
                <a:cs typeface="Futura Medium" charset="0"/>
              </a:defRPr>
            </a:lvl1pPr>
            <a:lvl2pPr>
              <a:defRPr sz="2800">
                <a:latin typeface="Futura Medium" charset="0"/>
                <a:ea typeface="Futura Medium" charset="0"/>
                <a:cs typeface="Futura Medium" charset="0"/>
              </a:defRPr>
            </a:lvl2pPr>
            <a:lvl3pPr>
              <a:defRPr sz="2200">
                <a:latin typeface="Futura Medium" charset="0"/>
                <a:ea typeface="Futura Medium" charset="0"/>
                <a:cs typeface="Futura Medium" charset="0"/>
              </a:defRPr>
            </a:lvl3pPr>
            <a:lvl4pPr>
              <a:defRPr sz="1600">
                <a:latin typeface="Futura Medium" charset="0"/>
                <a:ea typeface="Futura Medium" charset="0"/>
                <a:cs typeface="Futura Medium" charset="0"/>
              </a:defRPr>
            </a:lvl4pPr>
            <a:lvl5pPr>
              <a:defRPr sz="1200">
                <a:latin typeface="Futura Medium" charset="0"/>
                <a:ea typeface="Futura Medium" charset="0"/>
                <a:cs typeface="Futura Medium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CMPT 884 - 2016 Fall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t.might.net/articles/phd-school-in-pictures/" TargetMode="Externa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t.might.net/articles/phd-school-in-pictures/" TargetMode="Externa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lizzard.cs.uwaterloo.ca/keshav/home/Papers/data/07/paper-reading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rms/ValSvKdrHd9CAa032" TargetMode="Externa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inf.ethz.ch/troscoe/pubs/review-writing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.%20https:/www.amazon.com/dp/032190795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a/dp/097857760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sT_-owjKIbA&amp;feature=youtu.be&amp;t=4m22s" TargetMode="Externa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hd-school-in-pictures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t.might.net/articles/phd-school-in-pictures/" TargetMode="Externa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832"/>
            <a:ext cx="11094720" cy="3566160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Essential</a:t>
            </a:r>
            <a:r>
              <a:rPr lang="zh-CN" altLang="en-US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Skills</a:t>
            </a:r>
            <a:r>
              <a:rPr lang="zh-CN" altLang="en-US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Needed</a:t>
            </a:r>
            <a:r>
              <a:rPr lang="zh-CN" altLang="en-US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for</a:t>
            </a:r>
            <a:r>
              <a:rPr lang="zh-CN" altLang="en-US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a</a:t>
            </a:r>
            <a:r>
              <a:rPr lang="zh-CN" altLang="en-US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PhD</a:t>
            </a:r>
            <a:r>
              <a:rPr lang="zh-CN" altLang="en-US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 </a:t>
            </a:r>
            <a:r>
              <a:rPr lang="en-US" altLang="zh-CN" sz="6000" b="1" dirty="0" smtClean="0">
                <a:latin typeface="Futura Condensed ExtraBold" charset="0"/>
                <a:ea typeface="Futura Condensed ExtraBold" charset="0"/>
                <a:cs typeface="Futura Condensed ExtraBold" charset="0"/>
              </a:rPr>
              <a:t>Student</a:t>
            </a:r>
            <a:endParaRPr lang="en-US" sz="6000" b="1" dirty="0">
              <a:latin typeface="Futura Condensed ExtraBold" charset="0"/>
              <a:ea typeface="Futura Condensed ExtraBold" charset="0"/>
              <a:cs typeface="Futura Condensed Extra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Jiannan</a:t>
            </a:r>
            <a:r>
              <a:rPr lang="zh-CN" alt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Wang</a:t>
            </a:r>
          </a:p>
          <a:p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Simon</a:t>
            </a:r>
            <a:r>
              <a:rPr lang="zh-CN" alt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Fraser</a:t>
            </a:r>
            <a:r>
              <a:rPr lang="zh-CN" alt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University</a:t>
            </a:r>
            <a:endParaRPr lang="zh-CN" altLang="en-US" dirty="0" smtClean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http://matt.might.net/articles/phd-school-in-pictures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7580376" y="2203704"/>
            <a:ext cx="383177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6705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push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at the boundary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for a few 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years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t="4788" r="6710" b="3446"/>
          <a:stretch/>
        </p:blipFill>
        <p:spPr>
          <a:xfrm>
            <a:off x="7580376" y="2203704"/>
            <a:ext cx="3860798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670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Until one day,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the boundary gives way.</a:t>
            </a:r>
          </a:p>
        </p:txBody>
      </p:sp>
    </p:spTree>
    <p:extLst>
      <p:ext uri="{BB962C8B-B14F-4D97-AF65-F5344CB8AC3E}">
        <p14:creationId xmlns:p14="http://schemas.microsoft.com/office/powerpoint/2010/main" val="21217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http://matt.might.net/articles/phd-school-in-pictures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7068312" y="2039112"/>
            <a:ext cx="4281379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158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And, that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dent</a:t>
            </a:r>
            <a:r>
              <a:rPr lang="en-US" sz="36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you've made is called a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Ph.D</a:t>
            </a:r>
            <a:r>
              <a:rPr lang="en-US" sz="44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.</a:t>
            </a:r>
            <a:endParaRPr lang="en-US" sz="44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868" y="3235746"/>
            <a:ext cx="6158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Futura Medium" charset="0"/>
                <a:ea typeface="Futura Medium" charset="0"/>
                <a:cs typeface="Futura Medium" charset="0"/>
              </a:rPr>
              <a:t>Thanks</a:t>
            </a:r>
            <a:r>
              <a:rPr lang="zh-CN" altLang="en-US" sz="32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 smtClean="0">
                <a:latin typeface="Futura Medium" charset="0"/>
                <a:ea typeface="Futura Medium" charset="0"/>
                <a:cs typeface="Futura Medium" charset="0"/>
              </a:rPr>
              <a:t>to</a:t>
            </a:r>
            <a:r>
              <a:rPr lang="zh-CN" altLang="en-US" sz="32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 smtClean="0">
                <a:latin typeface="Futura Medium" charset="0"/>
                <a:ea typeface="Futura Medium" charset="0"/>
                <a:cs typeface="Futura Medium" charset="0"/>
              </a:rPr>
              <a:t>your</a:t>
            </a:r>
            <a:r>
              <a:rPr lang="zh-CN" altLang="en-US" sz="32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 smtClean="0">
                <a:latin typeface="Futura Medium" charset="0"/>
                <a:ea typeface="Futura Medium" charset="0"/>
                <a:cs typeface="Futura Medium" charset="0"/>
              </a:rPr>
              <a:t>contribution!</a:t>
            </a:r>
            <a:endParaRPr lang="en-US" sz="44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15" y="2047464"/>
            <a:ext cx="4087368" cy="40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Essential</a:t>
            </a:r>
            <a:r>
              <a:rPr lang="zh-CN" alt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8989" y="1829384"/>
            <a:ext cx="3021597" cy="174732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CN" sz="3200" dirty="0" smtClean="0"/>
              <a:t>Presentation</a:t>
            </a:r>
            <a:endParaRPr lang="zh-CN" altLang="en-US" sz="3200" dirty="0" smtClean="0"/>
          </a:p>
          <a:p>
            <a:pPr lvl="2"/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Giving</a:t>
            </a:r>
            <a:r>
              <a:rPr lang="zh-CN" altLang="en-US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Talks</a:t>
            </a:r>
          </a:p>
          <a:p>
            <a:pPr lvl="2"/>
            <a:r>
              <a:rPr lang="is-I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zh-CN" altLang="en-US" sz="32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endParaRPr lang="en-US" sz="32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1220358" y="3740952"/>
            <a:ext cx="2410009" cy="2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5363319" y="3740952"/>
            <a:ext cx="2256092" cy="215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8680656" y="3731544"/>
            <a:ext cx="2531827" cy="21629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2777" y="1791169"/>
            <a:ext cx="3265170" cy="76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Reading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Papers</a:t>
            </a:r>
            <a:endParaRPr lang="zh-CN" altLang="en-US" sz="32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9675" y="1745297"/>
            <a:ext cx="3483380" cy="2006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dirty="0" smtClean="0"/>
              <a:t>Critical Thinking</a:t>
            </a:r>
            <a:endParaRPr lang="zh-CN" altLang="en-US" sz="3200" dirty="0" smtClean="0"/>
          </a:p>
          <a:p>
            <a:pPr lvl="2"/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Reviewing</a:t>
            </a:r>
            <a:r>
              <a:rPr lang="zh-CN" altLang="en-US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Papers</a:t>
            </a:r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Asking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Questions</a:t>
            </a:r>
          </a:p>
          <a:p>
            <a:pPr lvl="2"/>
            <a:r>
              <a:rPr lang="is-I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zh-CN" altLang="en-US" sz="28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28743" y="1829384"/>
            <a:ext cx="3773331" cy="4533431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Top conferences/journals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E.g., Database: SIGMOD, VLDB, TODS, </a:t>
            </a:r>
            <a:r>
              <a:rPr lang="is-I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</a:p>
          <a:p>
            <a:pPr lvl="2">
              <a:lnSpc>
                <a:spcPct val="100000"/>
              </a:lnSpc>
            </a:pPr>
            <a:r>
              <a:rPr lang="is-I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E.g., Machine Learning: NIPS, ICML, JMLR, ...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spcBef>
                <a:spcPts val="3000"/>
              </a:spcBef>
            </a:pPr>
            <a:r>
              <a:rPr lang="en-US" dirty="0" smtClean="0"/>
              <a:t>The </a:t>
            </a:r>
            <a:r>
              <a:rPr lang="en-US" dirty="0"/>
              <a:t>three-pass </a:t>
            </a:r>
            <a:r>
              <a:rPr lang="en-US" dirty="0" smtClean="0"/>
              <a:t>approach*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quick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scan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With greater care, but ignore details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898398" lvl="2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V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irtually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re-implement the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76450" y="2362200"/>
            <a:ext cx="2381250" cy="0"/>
          </a:xfrm>
          <a:prstGeom prst="line">
            <a:avLst/>
          </a:prstGeom>
          <a:ln w="6985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089" y="5921826"/>
            <a:ext cx="1091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</a:t>
            </a:r>
            <a:r>
              <a:rPr lang="en-US" dirty="0"/>
              <a:t>. </a:t>
            </a:r>
            <a:r>
              <a:rPr lang="en-US" dirty="0" err="1" smtClean="0"/>
              <a:t>Keshav</a:t>
            </a:r>
            <a:r>
              <a:rPr lang="en-US" dirty="0" smtClean="0"/>
              <a:t>. How to read a </a:t>
            </a:r>
            <a:r>
              <a:rPr lang="en-US" dirty="0"/>
              <a:t>paper?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blizzard.cs.uwaterloo.ca/keshav/home/Papers/data/07/paper-reading.pdf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890" y="1737360"/>
            <a:ext cx="10889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Futura Medium" charset="0"/>
                <a:ea typeface="Futura Medium" charset="0"/>
                <a:cs typeface="Futura Medium" charset="0"/>
              </a:rPr>
              <a:t>A quick scan   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means that: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Carefully read the 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Title, Abstract, Introduction,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Section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headings,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Conclusion</a:t>
            </a:r>
            <a:endParaRPr lang="en-US" altLang="zh-CN" sz="3200" dirty="0" smtClean="0">
              <a:solidFill>
                <a:srgbClr val="E57254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Glance over the mathematical content (if any) and the references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77" y="3359908"/>
            <a:ext cx="5908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You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should be able to </a:t>
            </a:r>
            <a:r>
              <a:rPr lang="en-US" altLang="zh-CN" sz="3200" dirty="0" smtClean="0">
                <a:latin typeface="Futura Medium" charset="0"/>
                <a:ea typeface="Futura Medium" charset="0"/>
                <a:cs typeface="Futura Medium" charset="0"/>
              </a:rPr>
              <a:t>answer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:</a:t>
            </a:r>
            <a:endParaRPr lang="en-US" sz="32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What’s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motivation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of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?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What’s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key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idea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of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paper?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can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learnt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from</a:t>
            </a:r>
            <a:r>
              <a:rPr lang="zh-CN" alt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751" y="1418940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Helvetica" charset="0"/>
                <a:ea typeface="Helvetica" charset="0"/>
                <a:cs typeface="Helvetica" charset="0"/>
              </a:rPr>
              <a:t>“</a:t>
            </a:r>
            <a:endParaRPr lang="en-US" sz="1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1744" y="1476090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Helvetica" charset="0"/>
                <a:ea typeface="Helvetica" charset="0"/>
                <a:cs typeface="Helvetica" charset="0"/>
              </a:rPr>
              <a:t>”</a:t>
            </a:r>
            <a:endParaRPr lang="en-US" sz="8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7839" y="4619404"/>
            <a:ext cx="2653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goo.gl/forms/ValSvKdrHd9CAa032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80" y="3517220"/>
            <a:ext cx="1718598" cy="29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Second Pass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4614051"/>
          </a:xfrm>
        </p:spPr>
        <p:txBody>
          <a:bodyPr>
            <a:normAutofit/>
          </a:bodyPr>
          <a:lstStyle/>
          <a:p>
            <a:r>
              <a:rPr lang="en-US" i="1" dirty="0" smtClean="0"/>
              <a:t>With greater care, but ignore details   </a:t>
            </a:r>
            <a:r>
              <a:rPr lang="en-US" dirty="0" smtClean="0"/>
              <a:t>means that: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Look carefully at the </a:t>
            </a:r>
            <a:r>
              <a:rPr lang="en-US" sz="3200" dirty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figures, diagrams and 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examples 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Mark relevant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unread references for further reading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Ignore proofs, extensions, and appendix</a:t>
            </a:r>
          </a:p>
          <a:p>
            <a:r>
              <a:rPr lang="en-US" dirty="0" smtClean="0"/>
              <a:t>You should be able to</a:t>
            </a:r>
            <a:endParaRPr lang="en-US" dirty="0"/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Summarize the content of the paper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Explain the main objective of the paper, with supporting evidence, 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to somebody else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289" y="1504950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Helvetica" charset="0"/>
                <a:ea typeface="Helvetica" charset="0"/>
                <a:cs typeface="Helvetica" charset="0"/>
              </a:rPr>
              <a:t>“</a:t>
            </a:r>
            <a:endParaRPr lang="en-US" sz="11500" dirty="0"/>
          </a:p>
        </p:txBody>
      </p:sp>
      <p:sp>
        <p:nvSpPr>
          <p:cNvPr id="12" name="TextBox 11"/>
          <p:cNvSpPr txBox="1"/>
          <p:nvPr/>
        </p:nvSpPr>
        <p:spPr>
          <a:xfrm>
            <a:off x="8470889" y="1581150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Helvetica" charset="0"/>
                <a:ea typeface="Helvetica" charset="0"/>
                <a:cs typeface="Helvetica" charset="0"/>
              </a:rPr>
              <a:t>”</a:t>
            </a:r>
            <a:endParaRPr lang="en-US" sz="8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Third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i="1" dirty="0">
                <a:solidFill>
                  <a:schemeClr val="tx1"/>
                </a:solidFill>
              </a:rPr>
              <a:t>Virtually re-implement the </a:t>
            </a:r>
            <a:r>
              <a:rPr lang="en-US" sz="3600" i="1" dirty="0" smtClean="0">
                <a:solidFill>
                  <a:schemeClr val="tx1"/>
                </a:solidFill>
              </a:rPr>
              <a:t>paper    </a:t>
            </a:r>
            <a:r>
              <a:rPr lang="en-US" sz="3600" dirty="0" smtClean="0">
                <a:solidFill>
                  <a:schemeClr val="tx1"/>
                </a:solidFill>
              </a:rPr>
              <a:t>means that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Challenge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every assumption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endParaRPr lang="en-US" sz="3200" dirty="0">
              <a:solidFill>
                <a:srgbClr val="E57254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Think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about how you yourself would present a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particular idea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Compare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this re-creation with the actual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600" dirty="0" smtClean="0">
                <a:solidFill>
                  <a:schemeClr val="tx1"/>
                </a:solidFill>
              </a:rPr>
              <a:t>You should be able to </a:t>
            </a:r>
            <a:endParaRPr lang="en-US" sz="3600" dirty="0">
              <a:solidFill>
                <a:schemeClr val="tx1"/>
              </a:solidFill>
            </a:endParaRPr>
          </a:p>
          <a:p>
            <a:pPr lvl="2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Identify hidden failings and assumptions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Derive new ideas for future work</a:t>
            </a:r>
          </a:p>
          <a:p>
            <a:pPr lvl="2"/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139" y="1447800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Helvetica" charset="0"/>
                <a:ea typeface="Helvetica" charset="0"/>
                <a:cs typeface="Helvetica" charset="0"/>
              </a:rPr>
              <a:t>“</a:t>
            </a:r>
            <a:endParaRPr lang="en-US" sz="11500" dirty="0"/>
          </a:p>
        </p:txBody>
      </p:sp>
      <p:sp>
        <p:nvSpPr>
          <p:cNvPr id="7" name="TextBox 6"/>
          <p:cNvSpPr txBox="1"/>
          <p:nvPr/>
        </p:nvSpPr>
        <p:spPr>
          <a:xfrm>
            <a:off x="7982883" y="1666331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Helvetica" charset="0"/>
                <a:ea typeface="Helvetica" charset="0"/>
                <a:cs typeface="Helvetica" charset="0"/>
              </a:rPr>
              <a:t>”</a:t>
            </a:r>
            <a:endParaRPr lang="en-US" sz="8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7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64" y="2786509"/>
            <a:ext cx="1181013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Group 36"/>
          <p:cNvGrpSpPr/>
          <p:nvPr/>
        </p:nvGrpSpPr>
        <p:grpSpPr>
          <a:xfrm>
            <a:off x="6073321" y="2792858"/>
            <a:ext cx="2251529" cy="1537053"/>
            <a:chOff x="1768021" y="2792858"/>
            <a:chExt cx="2034093" cy="1537053"/>
          </a:xfrm>
        </p:grpSpPr>
        <p:cxnSp>
          <p:nvCxnSpPr>
            <p:cNvPr id="14" name="Curved Connector 13"/>
            <p:cNvCxnSpPr>
              <a:stCxn id="7" idx="0"/>
              <a:endCxn id="7" idx="2"/>
            </p:cNvCxnSpPr>
            <p:nvPr/>
          </p:nvCxnSpPr>
          <p:spPr>
            <a:xfrm rot="16200000" flipH="1">
              <a:off x="1005844" y="3555035"/>
              <a:ext cx="1537053" cy="12700"/>
            </a:xfrm>
            <a:prstGeom prst="curvedConnector5">
              <a:avLst>
                <a:gd name="adj1" fmla="val -14873"/>
                <a:gd name="adj2" fmla="val 6449661"/>
                <a:gd name="adj3" fmla="val 114873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3289" y="3370369"/>
              <a:ext cx="15588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Futura Medium" charset="0"/>
                  <a:ea typeface="Futura Medium" charset="0"/>
                  <a:cs typeface="Futura Medium" charset="0"/>
                </a:rPr>
                <a:t>The </a:t>
              </a:r>
              <a:r>
                <a:rPr lang="en-US" sz="2800" dirty="0" smtClean="0">
                  <a:latin typeface="Futura Medium" charset="0"/>
                  <a:ea typeface="Futura Medium" charset="0"/>
                  <a:cs typeface="Futura Medium" charset="0"/>
                </a:rPr>
                <a:t>1</a:t>
              </a:r>
              <a:r>
                <a:rPr lang="en-US" sz="2800" baseline="30000" dirty="0" smtClean="0">
                  <a:latin typeface="Futura Medium" charset="0"/>
                  <a:ea typeface="Futura Medium" charset="0"/>
                  <a:cs typeface="Futura Medium" charset="0"/>
                </a:rPr>
                <a:t>st</a:t>
              </a:r>
              <a:r>
                <a:rPr lang="en-US" sz="2800" dirty="0" smtClean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dirty="0" smtClean="0">
                  <a:latin typeface="Futura Medium" charset="0"/>
                  <a:ea typeface="Futura Medium" charset="0"/>
                  <a:cs typeface="Futura Medium" charset="0"/>
                </a:rPr>
                <a:t>Pass</a:t>
              </a:r>
              <a:endParaRPr lang="en-US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87338" y="5002464"/>
            <a:ext cx="282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Stop here if </a:t>
            </a:r>
          </a:p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not interesting</a:t>
            </a:r>
            <a:endParaRPr lang="en-US" sz="28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7368" y="3269277"/>
            <a:ext cx="919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5 more years of learning new knowledge</a:t>
            </a:r>
            <a:endParaRPr lang="en-US" sz="36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7216">
            <a:off x="3220582" y="2505908"/>
            <a:ext cx="5194300" cy="2819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PhD?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64" y="2786509"/>
            <a:ext cx="1181013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Group 36"/>
          <p:cNvGrpSpPr/>
          <p:nvPr/>
        </p:nvGrpSpPr>
        <p:grpSpPr>
          <a:xfrm>
            <a:off x="6073321" y="2792858"/>
            <a:ext cx="2146303" cy="1537053"/>
            <a:chOff x="1768021" y="2792858"/>
            <a:chExt cx="2146303" cy="1537053"/>
          </a:xfrm>
        </p:grpSpPr>
        <p:cxnSp>
          <p:nvCxnSpPr>
            <p:cNvPr id="14" name="Curved Connector 13"/>
            <p:cNvCxnSpPr>
              <a:stCxn id="7" idx="0"/>
              <a:endCxn id="7" idx="2"/>
            </p:cNvCxnSpPr>
            <p:nvPr/>
          </p:nvCxnSpPr>
          <p:spPr>
            <a:xfrm rot="16200000" flipH="1">
              <a:off x="1005844" y="3555035"/>
              <a:ext cx="1537053" cy="12700"/>
            </a:xfrm>
            <a:prstGeom prst="curvedConnector5">
              <a:avLst>
                <a:gd name="adj1" fmla="val -14873"/>
                <a:gd name="adj2" fmla="val 6449661"/>
                <a:gd name="adj3" fmla="val 114873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3289" y="3370369"/>
              <a:ext cx="167103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The 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2</a:t>
              </a:r>
              <a:r>
                <a:rPr lang="en-US" sz="2800" baseline="30000" dirty="0">
                  <a:latin typeface="Futura Medium" charset="0"/>
                  <a:ea typeface="Futura Medium" charset="0"/>
                  <a:cs typeface="Futura Medium" charset="0"/>
                </a:rPr>
                <a:t>nd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Pass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57274" y="5068567"/>
            <a:ext cx="4138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Stop here if </a:t>
            </a:r>
            <a:r>
              <a:rPr lang="en-US" altLang="zh-CN" sz="2800" dirty="0" smtClean="0">
                <a:latin typeface="Futura Medium" charset="0"/>
                <a:ea typeface="Futura Medium" charset="0"/>
                <a:cs typeface="Futura Medium" charset="0"/>
              </a:rPr>
              <a:t>not</a:t>
            </a:r>
            <a:r>
              <a:rPr lang="zh-CN" altLang="en-US" sz="28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 smtClean="0">
                <a:latin typeface="Futura Medium" charset="0"/>
                <a:ea typeface="Futura Medium" charset="0"/>
                <a:cs typeface="Futura Medium" charset="0"/>
              </a:rPr>
              <a:t>useful</a:t>
            </a:r>
            <a:r>
              <a:rPr lang="zh-CN" altLang="en-US" sz="28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 smtClean="0">
                <a:latin typeface="Futura Medium" charset="0"/>
                <a:ea typeface="Futura Medium" charset="0"/>
                <a:cs typeface="Futura Medium" charset="0"/>
              </a:rPr>
              <a:t>to</a:t>
            </a:r>
            <a:r>
              <a:rPr lang="zh-CN" altLang="en-US" sz="28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 smtClean="0">
                <a:latin typeface="Futura Medium" charset="0"/>
                <a:ea typeface="Futura Medium" charset="0"/>
                <a:cs typeface="Futura Medium" charset="0"/>
              </a:rPr>
              <a:t>your</a:t>
            </a:r>
            <a:r>
              <a:rPr lang="zh-CN" altLang="en-US" sz="2800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2800" dirty="0" smtClean="0">
                <a:latin typeface="Futura Medium" charset="0"/>
                <a:ea typeface="Futura Medium" charset="0"/>
                <a:cs typeface="Futura Medium" charset="0"/>
              </a:rPr>
              <a:t>work</a:t>
            </a:r>
            <a:endParaRPr lang="en-US" sz="28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64" y="2786509"/>
            <a:ext cx="1181013" cy="15370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Group 36"/>
          <p:cNvGrpSpPr/>
          <p:nvPr/>
        </p:nvGrpSpPr>
        <p:grpSpPr>
          <a:xfrm>
            <a:off x="6073321" y="2792858"/>
            <a:ext cx="2146303" cy="1537053"/>
            <a:chOff x="1768021" y="2792858"/>
            <a:chExt cx="2146303" cy="1537053"/>
          </a:xfrm>
        </p:grpSpPr>
        <p:cxnSp>
          <p:nvCxnSpPr>
            <p:cNvPr id="14" name="Curved Connector 13"/>
            <p:cNvCxnSpPr>
              <a:stCxn id="7" idx="0"/>
              <a:endCxn id="7" idx="2"/>
            </p:cNvCxnSpPr>
            <p:nvPr/>
          </p:nvCxnSpPr>
          <p:spPr>
            <a:xfrm rot="16200000" flipH="1">
              <a:off x="1005844" y="3555035"/>
              <a:ext cx="1537053" cy="12700"/>
            </a:xfrm>
            <a:prstGeom prst="curvedConnector5">
              <a:avLst>
                <a:gd name="adj1" fmla="val -14873"/>
                <a:gd name="adj2" fmla="val 6449661"/>
                <a:gd name="adj3" fmla="val 114873"/>
              </a:avLst>
            </a:prstGeom>
            <a:ln w="63500"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43289" y="3370369"/>
              <a:ext cx="167103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The 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3</a:t>
              </a:r>
              <a:r>
                <a:rPr lang="en-US" sz="2800" baseline="30000" dirty="0">
                  <a:latin typeface="Futura Medium" charset="0"/>
                  <a:ea typeface="Futura Medium" charset="0"/>
                  <a:cs typeface="Futura Medium" charset="0"/>
                </a:rPr>
                <a:t>rd</a:t>
              </a:r>
              <a:r>
                <a:rPr lang="en-US" sz="28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dirty="0">
                  <a:latin typeface="Futura Medium" charset="0"/>
                  <a:ea typeface="Futura Medium" charset="0"/>
                  <a:cs typeface="Futura Medium" charset="0"/>
                </a:rPr>
                <a:t>Pass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57274" y="5068567"/>
            <a:ext cx="4138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Fully understand the paper</a:t>
            </a:r>
            <a:endParaRPr lang="en-US" sz="28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Essential</a:t>
            </a:r>
            <a:r>
              <a:rPr lang="zh-CN" alt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1220358" y="3740952"/>
            <a:ext cx="2410009" cy="2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5363319" y="3740952"/>
            <a:ext cx="2256092" cy="215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8680656" y="3731544"/>
            <a:ext cx="2531827" cy="21629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2777" y="1829384"/>
            <a:ext cx="3265170" cy="76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Reading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Papers</a:t>
            </a:r>
            <a:endParaRPr lang="zh-CN" alt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00410" y="1772234"/>
            <a:ext cx="3601664" cy="4457116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08989" y="1829384"/>
            <a:ext cx="3021597" cy="17473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smtClean="0"/>
              <a:t>Presentation</a:t>
            </a:r>
            <a:endParaRPr lang="zh-CN" altLang="en-US" sz="3200" smtClean="0"/>
          </a:p>
          <a:p>
            <a:pPr lvl="2"/>
            <a:r>
              <a:rPr lang="en-US" altLang="zh-CN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Giving</a:t>
            </a:r>
            <a:r>
              <a:rPr lang="zh-CN" altLang="en-US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Talks</a:t>
            </a:r>
          </a:p>
          <a:p>
            <a:pPr lvl="2"/>
            <a:r>
              <a:rPr lang="is-IS" altLang="zh-CN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zh-CN" altLang="en-US" sz="3200" smtClean="0"/>
          </a:p>
          <a:p>
            <a:endParaRPr lang="en-US" sz="3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49675" y="1745297"/>
            <a:ext cx="3483380" cy="2006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dirty="0" smtClean="0"/>
              <a:t>Critical Thinking</a:t>
            </a:r>
            <a:endParaRPr lang="zh-CN" altLang="en-US" sz="3200" dirty="0" smtClean="0"/>
          </a:p>
          <a:p>
            <a:pPr lvl="2"/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Reviewing</a:t>
            </a:r>
            <a:r>
              <a:rPr lang="zh-CN" altLang="en-US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Papers</a:t>
            </a:r>
          </a:p>
          <a:p>
            <a:pPr lvl="2"/>
            <a:r>
              <a:rPr lang="en-US" altLang="zh-CN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Asking</a:t>
            </a:r>
            <a:r>
              <a:rPr lang="zh-CN" altLang="en-US" sz="28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Questions</a:t>
            </a:r>
          </a:p>
          <a:p>
            <a:pPr lvl="2"/>
            <a:r>
              <a:rPr lang="is-IS" altLang="zh-CN" sz="28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zh-CN" altLang="en-US" sz="28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17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-0.01389 L 0.31836 -0.00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8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Paper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E57254"/>
                </a:solidFill>
              </a:rPr>
              <a:t>Peer Review </a:t>
            </a:r>
            <a:r>
              <a:rPr lang="en-US" dirty="0" smtClean="0"/>
              <a:t>Process</a:t>
            </a:r>
          </a:p>
          <a:p>
            <a:endParaRPr lang="en-US" sz="2400" dirty="0" smtClean="0"/>
          </a:p>
          <a:p>
            <a:r>
              <a:rPr lang="en-US" dirty="0" smtClean="0"/>
              <a:t>What’s a review for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?</a:t>
            </a:r>
          </a:p>
          <a:p>
            <a:pPr lvl="2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Quality Control: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Publish or not?</a:t>
            </a:r>
          </a:p>
          <a:p>
            <a:pPr lvl="2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rgbClr val="E57254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Constructive Criticism: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How to improve?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83" y="2118501"/>
            <a:ext cx="3111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49243" cy="402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Summarize </a:t>
            </a:r>
            <a:r>
              <a:rPr lang="en-US" dirty="0"/>
              <a:t>the </a:t>
            </a:r>
            <a:r>
              <a:rPr lang="en-US" dirty="0" smtClean="0"/>
              <a:t>paper (1-2 paras)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the contributions (1 para)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Strong/Weak </a:t>
            </a:r>
            <a:r>
              <a:rPr lang="en-US" dirty="0"/>
              <a:t>Points </a:t>
            </a:r>
            <a:r>
              <a:rPr lang="en-US" dirty="0" smtClean="0"/>
              <a:t>(in </a:t>
            </a:r>
            <a:r>
              <a:rPr lang="en-US" dirty="0"/>
              <a:t>bullet </a:t>
            </a:r>
            <a:r>
              <a:rPr lang="en-US" dirty="0" smtClean="0"/>
              <a:t>form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3+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Detailed Comments (as long as </a:t>
            </a:r>
            <a:r>
              <a:rPr lang="en-US" dirty="0" smtClean="0"/>
              <a:t>necessary)</a:t>
            </a:r>
          </a:p>
          <a:p>
            <a:pPr marL="806958" lvl="1" indent="-514350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Novelty, Presentation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,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Significance, Technical Depth, Related Work</a:t>
            </a:r>
          </a:p>
          <a:p>
            <a:pPr marL="806958" lvl="1" indent="-514350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Technical flaws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?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Unaddressed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issues? A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ppropriate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for the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venue?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2150" y="5869094"/>
            <a:ext cx="67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Timothy Roscoe. </a:t>
            </a:r>
            <a:r>
              <a:rPr lang="en-US" dirty="0" smtClean="0">
                <a:hlinkClick r:id="rId2"/>
              </a:rPr>
              <a:t>Writing reviews for systems conferences</a:t>
            </a:r>
            <a:r>
              <a:rPr lang="en-US" dirty="0" smtClean="0"/>
              <a:t>. </a:t>
            </a:r>
            <a:r>
              <a:rPr lang="en-US" dirty="0"/>
              <a:t>March 2007</a:t>
            </a:r>
          </a:p>
        </p:txBody>
      </p:sp>
      <p:sp>
        <p:nvSpPr>
          <p:cNvPr id="4" name="Explosion 2 3"/>
          <p:cNvSpPr/>
          <p:nvPr/>
        </p:nvSpPr>
        <p:spPr>
          <a:xfrm>
            <a:off x="8744840" y="1476402"/>
            <a:ext cx="2467643" cy="1534084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Long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Review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on writing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Take notes while reading the paper</a:t>
            </a:r>
          </a:p>
          <a:p>
            <a:r>
              <a:rPr lang="en-US" dirty="0" smtClean="0"/>
              <a:t>Make the review constructive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system doesn’t deal with </a:t>
            </a:r>
            <a:r>
              <a:rPr lang="is-I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  </a:t>
            </a:r>
            <a:r>
              <a:rPr lang="is-I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 The paper would be much stronger if ...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dirty="0"/>
              <a:t>Criticize the paper, not </a:t>
            </a:r>
            <a:r>
              <a:rPr lang="en-US" dirty="0" smtClean="0"/>
              <a:t>the authors or the </a:t>
            </a:r>
            <a:r>
              <a:rPr lang="en-US" dirty="0"/>
              <a:t>work </a:t>
            </a:r>
            <a:r>
              <a:rPr lang="en-US" dirty="0" smtClean="0"/>
              <a:t>itself</a:t>
            </a:r>
            <a:endParaRPr lang="en-US" dirty="0"/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You should cite [1]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 The paper reminded me of [1],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which seems quite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similar</a:t>
            </a:r>
          </a:p>
          <a:p>
            <a:r>
              <a:rPr lang="en-US" dirty="0" smtClean="0"/>
              <a:t>Avoid flat assertions</a:t>
            </a:r>
          </a:p>
          <a:p>
            <a:pPr lvl="2">
              <a:buClr>
                <a:srgbClr val="E48312"/>
              </a:buClr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algorithm breaks when n=1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 The description in the paper left me worried that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the algorithm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breaks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when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n=1. For example, suppose </a:t>
            </a:r>
            <a:r>
              <a:rPr lang="is-I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 at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to ask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?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Force you to listen to a talk more carefully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A great opportunity to talk directly with a big guy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Train your public speaking skills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You will be remembered if asking a great question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Show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respect to a speaker</a:t>
            </a:r>
          </a:p>
          <a:p>
            <a:pPr lvl="2"/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ask</a:t>
            </a:r>
            <a:r>
              <a:rPr lang="en-US" dirty="0" smtClean="0">
                <a:latin typeface="Rockwell" charset="0"/>
                <a:ea typeface="Rockwell" charset="0"/>
                <a:cs typeface="Rockwell" charset="0"/>
              </a:rPr>
              <a:t>?</a:t>
            </a:r>
            <a:endParaRPr lang="en-US" sz="32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Asking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Questions ≈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Online Paper Review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Critical Thinking* </a:t>
            </a:r>
          </a:p>
          <a:p>
            <a:r>
              <a:rPr lang="en-US" dirty="0" smtClean="0"/>
              <a:t>How to </a:t>
            </a:r>
            <a:r>
              <a:rPr lang="en-US" dirty="0"/>
              <a:t>ask</a:t>
            </a:r>
            <a:r>
              <a:rPr lang="en-US" dirty="0">
                <a:latin typeface="Rockwell" charset="0"/>
                <a:ea typeface="Rockwell" charset="0"/>
                <a:cs typeface="Rockwell" charset="0"/>
              </a:rPr>
              <a:t>?</a:t>
            </a: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 clear about what you want to know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Provide context if necessary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Challeng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the speaker in a constructive way 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384048" lvl="2" indent="0">
              <a:buNone/>
            </a:pP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2999" y="5960112"/>
            <a:ext cx="642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M</a:t>
            </a:r>
            <a:r>
              <a:rPr lang="en-US" dirty="0"/>
              <a:t>. Neil Browne </a:t>
            </a:r>
            <a:r>
              <a:rPr lang="en-US" dirty="0" smtClean="0"/>
              <a:t>and Stuart </a:t>
            </a:r>
            <a:r>
              <a:rPr lang="en-US" dirty="0"/>
              <a:t>M. Keeley. </a:t>
            </a:r>
            <a:r>
              <a:rPr lang="en-US" dirty="0">
                <a:hlinkClick r:id="rId2"/>
              </a:rPr>
              <a:t>Asking the Right </a:t>
            </a:r>
            <a:r>
              <a:rPr lang="en-US" dirty="0" smtClean="0">
                <a:hlinkClick r:id="rId2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0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Essential</a:t>
            </a:r>
            <a:r>
              <a:rPr lang="zh-CN" altLang="en-US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dirty="0" smtClean="0">
                <a:latin typeface="Futura Medium" charset="0"/>
                <a:ea typeface="Futura Medium" charset="0"/>
                <a:cs typeface="Futura Medium" charset="0"/>
              </a:rPr>
              <a:t>Skills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1220358" y="3740952"/>
            <a:ext cx="2410009" cy="2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4042" r="2645" b="3554"/>
          <a:stretch/>
        </p:blipFill>
        <p:spPr>
          <a:xfrm>
            <a:off x="5363319" y="3740952"/>
            <a:ext cx="2256092" cy="2153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7" t="5735" r="2216" b="3627"/>
          <a:stretch/>
        </p:blipFill>
        <p:spPr>
          <a:xfrm>
            <a:off x="8680656" y="3731544"/>
            <a:ext cx="2531827" cy="21629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2777" y="1829384"/>
            <a:ext cx="3265170" cy="76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/>
              <a:t>Reading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Papers</a:t>
            </a:r>
            <a:endParaRPr lang="zh-CN" alt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31391" y="1788460"/>
            <a:ext cx="3601664" cy="4265445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08989" y="1829384"/>
            <a:ext cx="3021597" cy="17473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smtClean="0"/>
              <a:t>Presentation</a:t>
            </a:r>
            <a:endParaRPr lang="zh-CN" altLang="en-US" sz="3200" smtClean="0"/>
          </a:p>
          <a:p>
            <a:pPr lvl="2"/>
            <a:r>
              <a:rPr lang="en-US" altLang="zh-CN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Giving</a:t>
            </a:r>
            <a:r>
              <a:rPr lang="zh-CN" altLang="en-US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Talks</a:t>
            </a:r>
          </a:p>
          <a:p>
            <a:pPr lvl="2"/>
            <a:r>
              <a:rPr lang="is-IS" altLang="zh-CN" sz="2800" smtClean="0"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zh-CN" altLang="en-US" sz="3200" smtClean="0"/>
          </a:p>
          <a:p>
            <a:endParaRPr lang="en-US" sz="3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49675" y="1745297"/>
            <a:ext cx="3483380" cy="2006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altLang="zh-CN" sz="3200" dirty="0" smtClean="0"/>
              <a:t>Critical Thinking</a:t>
            </a:r>
            <a:endParaRPr lang="zh-CN" altLang="en-US" sz="3200" dirty="0" smtClean="0"/>
          </a:p>
          <a:p>
            <a:pPr lvl="2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Reviewing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Papers</a:t>
            </a:r>
          </a:p>
          <a:p>
            <a:pPr lvl="2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Asking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Questions</a:t>
            </a:r>
          </a:p>
          <a:p>
            <a:pPr lvl="2"/>
            <a:r>
              <a:rPr lang="is-I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…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zh-CN" altLang="en-US" sz="28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87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47 0.00417 " pathEditMode="relative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4707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Plenty of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6402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Give a talk in a </a:t>
            </a:r>
            <a:r>
              <a:rPr lang="en-US" dirty="0" smtClean="0"/>
              <a:t>conference</a:t>
            </a:r>
          </a:p>
          <a:p>
            <a:r>
              <a:rPr lang="en-US" dirty="0" smtClean="0"/>
              <a:t>Give a talk </a:t>
            </a:r>
            <a:r>
              <a:rPr lang="en-US" dirty="0"/>
              <a:t>in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Give </a:t>
            </a:r>
            <a:r>
              <a:rPr lang="en-US" dirty="0"/>
              <a:t>a talk in a meeting with your </a:t>
            </a:r>
            <a:r>
              <a:rPr lang="en-US" dirty="0" smtClean="0"/>
              <a:t>advisor</a:t>
            </a:r>
          </a:p>
          <a:p>
            <a:r>
              <a:rPr lang="en-US" dirty="0" smtClean="0"/>
              <a:t>Give </a:t>
            </a:r>
            <a:r>
              <a:rPr lang="en-US" dirty="0"/>
              <a:t>a talk in a group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Give a talk in PhD </a:t>
            </a:r>
            <a:r>
              <a:rPr lang="en-US" dirty="0"/>
              <a:t>Depth </a:t>
            </a:r>
            <a:r>
              <a:rPr lang="en-US" dirty="0" smtClean="0"/>
              <a:t>Exam</a:t>
            </a:r>
          </a:p>
          <a:p>
            <a:r>
              <a:rPr lang="en-US" dirty="0"/>
              <a:t>Give a talk in </a:t>
            </a:r>
            <a:r>
              <a:rPr lang="en-US" dirty="0" smtClean="0"/>
              <a:t>PhD Thesis Defense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t="2279" r="7990" b="4753"/>
          <a:stretch/>
        </p:blipFill>
        <p:spPr>
          <a:xfrm>
            <a:off x="7577163" y="2201129"/>
            <a:ext cx="3635320" cy="3657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0468" y="3143413"/>
            <a:ext cx="6476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Imagine a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circle</a:t>
            </a:r>
            <a:r>
              <a:rPr lang="en-US" sz="44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that contains </a:t>
            </a:r>
            <a:endParaRPr lang="en-US" sz="32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44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all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of human </a:t>
            </a:r>
            <a:r>
              <a:rPr lang="en-US" sz="44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knowledge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giving a talk?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6185" y="2353833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C</a:t>
            </a:r>
            <a:r>
              <a:rPr lang="en-US" sz="44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ommunication</a:t>
            </a:r>
            <a:endParaRPr lang="en-US" sz="4400" b="1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9692" y="3416685"/>
            <a:ext cx="7512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Convey </a:t>
            </a:r>
            <a:r>
              <a:rPr lang="en-US" sz="2800" dirty="0" smtClean="0">
                <a:solidFill>
                  <a:srgbClr val="FF7200"/>
                </a:solidFill>
                <a:latin typeface="Futura Medium" charset="0"/>
                <a:ea typeface="Futura Medium" charset="0"/>
                <a:cs typeface="Futura Medium" charset="0"/>
              </a:rPr>
              <a:t>complex</a:t>
            </a:r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 information in a </a:t>
            </a:r>
            <a:r>
              <a:rPr lang="en-US" sz="2800" dirty="0" smtClean="0">
                <a:solidFill>
                  <a:srgbClr val="00AFFF"/>
                </a:solidFill>
                <a:latin typeface="Futura Medium" charset="0"/>
                <a:ea typeface="Futura Medium" charset="0"/>
                <a:cs typeface="Futura Medium" charset="0"/>
              </a:rPr>
              <a:t>simple</a:t>
            </a:r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 way</a:t>
            </a:r>
            <a:endParaRPr lang="en-US" sz="28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9894" y="4233316"/>
            <a:ext cx="5572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Excite and motivate the </a:t>
            </a:r>
            <a:r>
              <a:rPr lang="en-US" sz="2800" dirty="0" smtClean="0">
                <a:solidFill>
                  <a:srgbClr val="00E10C"/>
                </a:solidFill>
                <a:latin typeface="Futura Medium" charset="0"/>
                <a:ea typeface="Futura Medium" charset="0"/>
                <a:cs typeface="Futura Medium" charset="0"/>
              </a:rPr>
              <a:t>audience</a:t>
            </a:r>
            <a:endParaRPr lang="en-US" sz="2800" dirty="0">
              <a:solidFill>
                <a:srgbClr val="00E10C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 a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788" y="2148241"/>
            <a:ext cx="11081212" cy="3942212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Come up with a message </a:t>
            </a:r>
            <a:r>
              <a:rPr lang="en-US" dirty="0"/>
              <a:t>o</a:t>
            </a:r>
            <a:r>
              <a:rPr lang="en-US" dirty="0" smtClean="0"/>
              <a:t>bjective</a:t>
            </a:r>
          </a:p>
          <a:p>
            <a:r>
              <a:rPr lang="en-US" b="1" dirty="0" smtClean="0"/>
              <a:t>Step 2: </a:t>
            </a:r>
            <a:r>
              <a:rPr lang="en-US" dirty="0" smtClean="0"/>
              <a:t>Come up with no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</a:t>
            </a:r>
            <a:r>
              <a:rPr lang="en-US" dirty="0" smtClean="0"/>
              <a:t>han 3 points in support of your </a:t>
            </a:r>
            <a:r>
              <a:rPr lang="en-US" dirty="0"/>
              <a:t>m</a:t>
            </a:r>
            <a:r>
              <a:rPr lang="en-US" dirty="0" smtClean="0"/>
              <a:t>essage objective</a:t>
            </a:r>
          </a:p>
          <a:p>
            <a:r>
              <a:rPr lang="en-US" b="1" dirty="0" smtClean="0"/>
              <a:t>Step 3: </a:t>
            </a:r>
            <a:r>
              <a:rPr lang="en-US" dirty="0" smtClean="0"/>
              <a:t>Determine the evidence to support each point</a:t>
            </a:r>
          </a:p>
          <a:p>
            <a:r>
              <a:rPr lang="en-US" b="1" dirty="0" smtClean="0"/>
              <a:t>Step 4: </a:t>
            </a:r>
            <a:r>
              <a:rPr lang="en-US" dirty="0" smtClean="0"/>
              <a:t>Determine your hook</a:t>
            </a:r>
          </a:p>
          <a:p>
            <a:r>
              <a:rPr lang="en-US" b="1" dirty="0" smtClean="0"/>
              <a:t>Step 5: </a:t>
            </a:r>
            <a:r>
              <a:rPr lang="en-US" dirty="0" smtClean="0"/>
              <a:t>Determine your wrap-up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5694" y="5905787"/>
            <a:ext cx="87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Joey </a:t>
            </a:r>
            <a:r>
              <a:rPr lang="en-US" dirty="0" smtClean="0"/>
              <a:t>Asher. </a:t>
            </a:r>
            <a:r>
              <a:rPr lang="en-US" dirty="0" smtClean="0">
                <a:hlinkClick r:id="rId2"/>
              </a:rPr>
              <a:t>Even </a:t>
            </a:r>
            <a:r>
              <a:rPr lang="en-US" dirty="0">
                <a:hlinkClick r:id="rId2"/>
              </a:rPr>
              <a:t>a Geek Can Speak: Low-tech Presentation Skills for High-tech People. </a:t>
            </a:r>
            <a:r>
              <a:rPr lang="en-US" dirty="0" smtClean="0"/>
              <a:t>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Preparing a Talk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1094720" cy="4023360"/>
          </a:xfrm>
        </p:spPr>
        <p:txBody>
          <a:bodyPr/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Step 1: </a:t>
            </a:r>
            <a:r>
              <a:rPr lang="en-US" dirty="0" smtClean="0"/>
              <a:t>Come up with a Message Objective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032938"/>
            <a:ext cx="120055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Why?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Never hear again: “I’m not sure what your point is”</a:t>
            </a:r>
          </a:p>
          <a:p>
            <a:pPr>
              <a:lnSpc>
                <a:spcPts val="2820"/>
              </a:lnSpc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Bring together </a:t>
            </a:r>
            <a:r>
              <a:rPr lang="en-US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 you want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with </a:t>
            </a:r>
            <a:r>
              <a:rPr lang="en-US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what the audience wants</a:t>
            </a:r>
            <a:endParaRPr lang="en-US" sz="32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4594135"/>
            <a:ext cx="101152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mastering</a:t>
            </a:r>
            <a:r>
              <a:rPr lang="zh-CN" altLang="en-US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essential</a:t>
            </a:r>
            <a:r>
              <a:rPr lang="zh-CN" altLang="en-US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FF72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skills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,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students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will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have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higher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chance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become</a:t>
            </a:r>
            <a:r>
              <a:rPr lang="zh-CN" altLang="en-US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successful</a:t>
            </a:r>
            <a:r>
              <a:rPr lang="zh-CN" altLang="en-US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solidFill>
                  <a:srgbClr val="00AFFF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PhD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Preparing a Talk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2036306"/>
            <a:ext cx="10923270" cy="4023360"/>
          </a:xfrm>
        </p:spPr>
        <p:txBody>
          <a:bodyPr/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Step 2: </a:t>
            </a:r>
            <a:r>
              <a:rPr lang="en-US" dirty="0" smtClean="0"/>
              <a:t>Come up with no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</a:t>
            </a:r>
            <a:r>
              <a:rPr lang="en-US" dirty="0" smtClean="0"/>
              <a:t>han 3 points in support of your message </a:t>
            </a:r>
            <a:r>
              <a:rPr lang="en-US" dirty="0"/>
              <a:t>o</a:t>
            </a:r>
            <a:r>
              <a:rPr lang="en-US" dirty="0" smtClean="0"/>
              <a:t>bjective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5830" y="3356788"/>
            <a:ext cx="120055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Why?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P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eople cannot remember more than 3 points. Fewer points have more impact </a:t>
            </a:r>
          </a:p>
          <a:p>
            <a:pPr>
              <a:lnSpc>
                <a:spcPts val="2820"/>
              </a:lnSpc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Keep the most important points</a:t>
            </a:r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830" y="4739184"/>
            <a:ext cx="11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(Point 1) What is a PhD? </a:t>
            </a:r>
          </a:p>
          <a:p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                    (Point 2) What are essential skills for a PhD?</a:t>
            </a:r>
          </a:p>
          <a:p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                    (Point 3) How to master the skills 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Preparing a Talk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0923270" cy="4023360"/>
          </a:xfrm>
        </p:spPr>
        <p:txBody>
          <a:bodyPr/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Step 3: </a:t>
            </a:r>
            <a:r>
              <a:rPr lang="en-US" dirty="0" smtClean="0"/>
              <a:t>Determine the evidence to </a:t>
            </a:r>
            <a:r>
              <a:rPr lang="en-US" dirty="0"/>
              <a:t>s</a:t>
            </a:r>
            <a:r>
              <a:rPr lang="en-US" dirty="0" smtClean="0"/>
              <a:t>upport each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375838"/>
            <a:ext cx="120055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This step is the key to make your presentation exciting</a:t>
            </a:r>
            <a:endParaRPr lang="en-US" sz="32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lnSpc>
                <a:spcPts val="2820"/>
              </a:lnSpc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Examples, Analogies, Stories, Personal experiences, Quotes, Statistics</a:t>
            </a:r>
            <a:endParaRPr lang="en-US" sz="3600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5254362"/>
            <a:ext cx="1114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Using                 to explain what a PhD is 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3859530" y="5018312"/>
            <a:ext cx="1145423" cy="11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Preparing a Talk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0923270" cy="4023360"/>
          </a:xfrm>
        </p:spPr>
        <p:txBody>
          <a:bodyPr/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Step 4: </a:t>
            </a:r>
            <a:r>
              <a:rPr lang="en-US" dirty="0" smtClean="0"/>
              <a:t>Determine your </a:t>
            </a:r>
            <a:r>
              <a:rPr lang="en-US" dirty="0"/>
              <a:t>h</a:t>
            </a:r>
            <a:r>
              <a:rPr lang="en-US" dirty="0" smtClean="0"/>
              <a:t>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800350"/>
            <a:ext cx="12005546" cy="3357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 The Hook: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Make a first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i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mpression with impact </a:t>
            </a:r>
          </a:p>
          <a:p>
            <a:pPr marL="0" indent="0">
              <a:lnSpc>
                <a:spcPts val="2820"/>
              </a:lnSpc>
              <a:buNone/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 A great hook should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Grab the audience's attention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Focus the audience immediately on the key issues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 short and fast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747" y="5573127"/>
            <a:ext cx="1143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: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PHD is </a:t>
            </a:r>
            <a:r>
              <a:rPr lang="en-US" altLang="zh-CN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just</a:t>
            </a:r>
            <a:r>
              <a:rPr lang="zh-CN" alt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5 </a:t>
            </a:r>
            <a:r>
              <a:rPr 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more years of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learning new knowledge?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33" y="2201825"/>
            <a:ext cx="3207847" cy="1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Preparing a Talk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4542"/>
            <a:ext cx="10923270" cy="4023360"/>
          </a:xfrm>
        </p:spPr>
        <p:txBody>
          <a:bodyPr/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Step 5: </a:t>
            </a:r>
            <a:r>
              <a:rPr lang="en-US" dirty="0" smtClean="0"/>
              <a:t>Determine your wrap-up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3104392"/>
            <a:ext cx="109232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 Why?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Make absolutely sure that the audience has gotten your key message</a:t>
            </a:r>
          </a:p>
          <a:p>
            <a:pPr marL="0" indent="0">
              <a:lnSpc>
                <a:spcPts val="2820"/>
              </a:lnSpc>
              <a:buNone/>
            </a:pPr>
            <a:r>
              <a:rPr lang="en-US" sz="3200" dirty="0">
                <a:latin typeface="Franklin Gothic Heavy" charset="0"/>
                <a:ea typeface="Franklin Gothic Heavy" charset="0"/>
                <a:cs typeface="Franklin Gothic Heavy" charset="0"/>
              </a:rPr>
              <a:t> </a:t>
            </a: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How? 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Restate your message objective and your key points</a:t>
            </a:r>
          </a:p>
          <a:p>
            <a:pPr marL="806958" lvl="1" indent="-514350">
              <a:lnSpc>
                <a:spcPts val="2820"/>
              </a:lnSpc>
            </a:pP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Call to action: what you want the audience to do next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747" y="5713250"/>
            <a:ext cx="1114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Example</a:t>
            </a:r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.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See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  <a:hlinkClick r:id="rId2" action="ppaction://hlinksldjump"/>
              </a:rPr>
              <a:t>Slide 38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. </a:t>
            </a:r>
            <a:endParaRPr lang="en-US" sz="3200" dirty="0">
              <a:solidFill>
                <a:srgbClr val="00AFFF"/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in the Form for Your </a:t>
            </a:r>
            <a:r>
              <a:rPr lang="en-US" dirty="0"/>
              <a:t>T</a:t>
            </a:r>
            <a:r>
              <a:rPr lang="en-US" dirty="0" smtClean="0"/>
              <a:t>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3551"/>
            <a:ext cx="10058400" cy="4157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Franklin Gothic Heavy" charset="0"/>
                <a:ea typeface="Franklin Gothic Heavy" charset="0"/>
                <a:cs typeface="Franklin Gothic Heavy" charset="0"/>
              </a:rPr>
              <a:t>Hook: </a:t>
            </a:r>
          </a:p>
          <a:p>
            <a:r>
              <a:rPr lang="en-US" dirty="0" smtClean="0">
                <a:latin typeface="Franklin Gothic Heavy" charset="0"/>
                <a:ea typeface="Franklin Gothic Heavy" charset="0"/>
                <a:cs typeface="Franklin Gothic Heavy" charset="0"/>
              </a:rPr>
              <a:t>Message Objective:</a:t>
            </a:r>
          </a:p>
          <a:p>
            <a:r>
              <a:rPr lang="en-US" dirty="0" smtClean="0">
                <a:latin typeface="Franklin Gothic Heavy" charset="0"/>
                <a:ea typeface="Franklin Gothic Heavy" charset="0"/>
                <a:cs typeface="Franklin Gothic Heavy" charset="0"/>
              </a:rPr>
              <a:t>Key Points Along With Their Evidence</a:t>
            </a:r>
          </a:p>
          <a:p>
            <a:pPr lvl="1"/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Point 1:</a:t>
            </a:r>
          </a:p>
          <a:p>
            <a:pPr lvl="1"/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Evidence:</a:t>
            </a:r>
          </a:p>
          <a:p>
            <a:pPr lvl="1"/>
            <a:r>
              <a:rPr lang="is-I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Point 2: </a:t>
            </a:r>
          </a:p>
          <a:p>
            <a:pPr lvl="1"/>
            <a:r>
              <a:rPr lang="is-IS" sz="3200" dirty="0" smtClean="0"/>
              <a:t>…</a:t>
            </a:r>
            <a:r>
              <a:rPr lang="en-US" sz="3200" dirty="0" smtClean="0"/>
              <a:t> </a:t>
            </a:r>
            <a:endParaRPr lang="en-US" dirty="0" smtClean="0"/>
          </a:p>
          <a:p>
            <a:r>
              <a:rPr lang="en-US" dirty="0" smtClean="0">
                <a:latin typeface="Franklin Gothic Heavy" charset="0"/>
                <a:ea typeface="Franklin Gothic Heavy" charset="0"/>
                <a:cs typeface="Franklin Gothic Heavy" charset="0"/>
              </a:rPr>
              <a:t>Recap and Wrap: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93990" y="2369822"/>
            <a:ext cx="3497580" cy="380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42209" y="289560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990" y="398145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28900" y="441960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44978" y="579120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28900" y="4819650"/>
            <a:ext cx="406401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-404754"/>
            <a:ext cx="10058400" cy="145075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154747"/>
            <a:ext cx="10999470" cy="50365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Objective: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mastering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essential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skills,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students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will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have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higher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chance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become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successful</a:t>
            </a:r>
            <a:r>
              <a:rPr lang="zh-CN" altLang="en-US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6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PhD</a:t>
            </a:r>
            <a:endParaRPr lang="en-US" sz="3600" dirty="0" smtClean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1. What is a PHD? </a:t>
            </a: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Creating new knowledge</a:t>
            </a:r>
            <a:endParaRPr lang="en-US" sz="3200" dirty="0" smtClean="0"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r>
              <a:rPr lang="en-US" sz="3200" dirty="0" smtClean="0">
                <a:latin typeface="Franklin Gothic Heavy" charset="0"/>
                <a:ea typeface="Franklin Gothic Heavy" charset="0"/>
                <a:cs typeface="Franklin Gothic Heavy" charset="0"/>
              </a:rPr>
              <a:t>2. What are essential skills? </a:t>
            </a:r>
            <a:r>
              <a:rPr lang="en-US" sz="3200" dirty="0" smtClean="0">
                <a:latin typeface="Futura Condensed Medium" charset="0"/>
                <a:ea typeface="Futura Condensed Medium" charset="0"/>
                <a:cs typeface="Futura Condensed Medium" charset="0"/>
              </a:rPr>
              <a:t>How to read/review papers, ask questions, and give talks? </a:t>
            </a:r>
          </a:p>
          <a:p>
            <a:pPr lvl="0">
              <a:buClr>
                <a:srgbClr val="E48312"/>
              </a:buClr>
            </a:pPr>
            <a:r>
              <a:rPr lang="en-US" sz="32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3. How to master the skills? </a:t>
            </a: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three pass approach; Structure of a review; Guidance for asking questions; Five steps in preparing a talk</a:t>
            </a:r>
            <a:endParaRPr 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r>
              <a:rPr lang="en-US" sz="3200" dirty="0" smtClean="0">
                <a:solidFill>
                  <a:srgbClr val="FF0000"/>
                </a:solidFill>
                <a:latin typeface="Franklin Gothic Heavy" charset="0"/>
                <a:ea typeface="Franklin Gothic Heavy" charset="0"/>
                <a:cs typeface="Franklin Gothic Heavy" charset="0"/>
              </a:rPr>
              <a:t>Action: </a:t>
            </a:r>
            <a:r>
              <a:rPr lang="en-US" sz="3200" dirty="0" smtClean="0">
                <a:solidFill>
                  <a:srgbClr val="FF00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Please follow these approaches throughout </a:t>
            </a:r>
            <a:r>
              <a:rPr lang="en-US" sz="3200" dirty="0">
                <a:solidFill>
                  <a:srgbClr val="FF00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the entire </a:t>
            </a:r>
            <a:r>
              <a:rPr lang="en-US" sz="3200" dirty="0" smtClean="0">
                <a:solidFill>
                  <a:srgbClr val="FF000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course to read/review papers, ask questions, and give talks</a:t>
            </a:r>
            <a:endParaRPr lang="en-US" sz="3200" dirty="0">
              <a:solidFill>
                <a:srgbClr val="000000">
                  <a:lumMod val="75000"/>
                  <a:lumOff val="25000"/>
                </a:srgbClr>
              </a:solidFill>
              <a:latin typeface="Franklin Gothic Heavy" charset="0"/>
              <a:ea typeface="Franklin Gothic Heavy" charset="0"/>
              <a:cs typeface="Franklin Gothic Heavy" charset="0"/>
            </a:endParaRPr>
          </a:p>
          <a:p>
            <a:pPr lvl="1"/>
            <a:endParaRPr 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2" y="0"/>
            <a:ext cx="10714068" cy="166115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How </a:t>
            </a:r>
            <a:r>
              <a:rPr lang="en-US" dirty="0">
                <a:hlinkClick r:id="rId2"/>
              </a:rPr>
              <a:t>to give a great </a:t>
            </a:r>
            <a:r>
              <a:rPr lang="en-US" dirty="0" smtClean="0">
                <a:hlinkClick r:id="rId2"/>
              </a:rPr>
              <a:t>research talk </a:t>
            </a:r>
            <a:br>
              <a:rPr lang="en-US" dirty="0" smtClean="0">
                <a:hlinkClick r:id="rId2"/>
              </a:rPr>
            </a:br>
            <a:r>
              <a:rPr lang="en-US" sz="2800" dirty="0" smtClean="0">
                <a:hlinkClick r:id="rId2"/>
              </a:rPr>
              <a:t>by Simon </a:t>
            </a:r>
            <a:r>
              <a:rPr lang="en-US" sz="2800" dirty="0">
                <a:hlinkClick r:id="rId2"/>
              </a:rPr>
              <a:t>Peyton Jones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7" y="2053872"/>
            <a:ext cx="6172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a</a:t>
            </a:r>
            <a:r>
              <a:rPr lang="zh-CN" altLang="en-US" dirty="0" smtClean="0"/>
              <a:t> </a:t>
            </a:r>
            <a:r>
              <a:rPr lang="en-US" altLang="zh-CN" dirty="0" smtClean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2586" r="5326" b="3391"/>
          <a:stretch/>
        </p:blipFill>
        <p:spPr>
          <a:xfrm>
            <a:off x="7580376" y="2203704"/>
            <a:ext cx="3657598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192" y="2989525"/>
            <a:ext cx="554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By the time you 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finish </a:t>
            </a:r>
          </a:p>
          <a:p>
            <a:r>
              <a:rPr lang="en-US" sz="44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elementary school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, </a:t>
            </a:r>
          </a:p>
          <a:p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you know a little.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1750" r="3433" b="4210"/>
          <a:stretch/>
        </p:blipFill>
        <p:spPr>
          <a:xfrm>
            <a:off x="7580376" y="2203704"/>
            <a:ext cx="3638179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192" y="2989525"/>
            <a:ext cx="5547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By the time you finish </a:t>
            </a:r>
            <a:endParaRPr lang="en-US" sz="32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44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high school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, </a:t>
            </a:r>
            <a:endParaRPr lang="en-US" sz="32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you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know a </a:t>
            </a:r>
            <a:r>
              <a:rPr lang="en-US" sz="3200" dirty="0" smtClean="0">
                <a:latin typeface="Futura Medium" charset="0"/>
                <a:ea typeface="Futura Medium" charset="0"/>
                <a:cs typeface="Futura Medium" charset="0"/>
              </a:rPr>
              <a:t>bit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more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4571" r="4478" b="3451"/>
          <a:stretch/>
        </p:blipFill>
        <p:spPr>
          <a:xfrm>
            <a:off x="7580376" y="2203704"/>
            <a:ext cx="365598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6705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With a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bachelor’s degree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, you gain a specialty.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4226" r="7402" b="2947"/>
          <a:stretch/>
        </p:blipFill>
        <p:spPr>
          <a:xfrm>
            <a:off x="7580376" y="2203704"/>
            <a:ext cx="3643792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6544" y="3235746"/>
            <a:ext cx="5833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A </a:t>
            </a:r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master’s degree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deepens that specialty.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http://matt.might.net/articles/phd-school-in-pictures</a:t>
            </a:r>
            <a:r>
              <a:rPr lang="en-US" altLang="zh-CN" dirty="0" smtClean="0">
                <a:hlinkClick r:id="rId3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2810" r="7034" b="6154"/>
          <a:stretch/>
        </p:blipFill>
        <p:spPr>
          <a:xfrm>
            <a:off x="7580376" y="2203704"/>
            <a:ext cx="3676324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606" y="3155341"/>
            <a:ext cx="65242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ranklin Gothic Heavy" charset="0"/>
                <a:ea typeface="Franklin Gothic Heavy" charset="0"/>
                <a:cs typeface="Franklin Gothic Heavy" charset="0"/>
              </a:rPr>
              <a:t>Reading </a:t>
            </a:r>
            <a:r>
              <a:rPr lang="en-US" sz="44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papers 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takes you to the edge of human knowledge.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 a</a:t>
            </a:r>
            <a:r>
              <a:rPr lang="zh-CN" altLang="en-US" dirty="0"/>
              <a:t> </a:t>
            </a:r>
            <a:r>
              <a:rPr lang="en-US" altLang="zh-CN" dirty="0"/>
              <a:t>PhD?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6462" y="5996016"/>
            <a:ext cx="582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http://matt.might.net/articles/phd-school-in-pictures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2890" r="5811" b="2922"/>
          <a:stretch/>
        </p:blipFill>
        <p:spPr>
          <a:xfrm>
            <a:off x="7580376" y="2201130"/>
            <a:ext cx="3655476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868" y="3235746"/>
            <a:ext cx="60243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Once you’re at the boundary, you </a:t>
            </a:r>
            <a:r>
              <a:rPr lang="en-US" sz="4400" dirty="0">
                <a:latin typeface="Franklin Gothic Heavy" charset="0"/>
                <a:ea typeface="Franklin Gothic Heavy" charset="0"/>
                <a:cs typeface="Franklin Gothic Heavy" charset="0"/>
              </a:rPr>
              <a:t>focus</a:t>
            </a:r>
            <a:r>
              <a:rPr lang="en-US" sz="3200" dirty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sz="3200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20161</TotalTime>
  <Words>1500</Words>
  <Application>Microsoft Macintosh PowerPoint</Application>
  <PresentationFormat>Widescreen</PresentationFormat>
  <Paragraphs>284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Calibri</vt:lpstr>
      <vt:lpstr>Calibri Light</vt:lpstr>
      <vt:lpstr>Franklin Gothic Heavy</vt:lpstr>
      <vt:lpstr>Futura Condensed ExtraBold</vt:lpstr>
      <vt:lpstr>Futura Condensed Medium</vt:lpstr>
      <vt:lpstr>Futura Medium</vt:lpstr>
      <vt:lpstr>Helvetica</vt:lpstr>
      <vt:lpstr>Rockwell</vt:lpstr>
      <vt:lpstr>Wingdings</vt:lpstr>
      <vt:lpstr>宋体</vt:lpstr>
      <vt:lpstr>Arial</vt:lpstr>
      <vt:lpstr>Retrospect</vt:lpstr>
      <vt:lpstr>Essential Skills Needed for a PhD Student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What is a PhD?</vt:lpstr>
      <vt:lpstr>Essential Skills</vt:lpstr>
      <vt:lpstr>Reading Papers</vt:lpstr>
      <vt:lpstr>The First Pass</vt:lpstr>
      <vt:lpstr>The Second Pass</vt:lpstr>
      <vt:lpstr>The Third Pass</vt:lpstr>
      <vt:lpstr>When to use which</vt:lpstr>
      <vt:lpstr>When to use which</vt:lpstr>
      <vt:lpstr>When to use which</vt:lpstr>
      <vt:lpstr>Essential Skills</vt:lpstr>
      <vt:lpstr>Why Paper Review</vt:lpstr>
      <vt:lpstr>Structure of a Review</vt:lpstr>
      <vt:lpstr>Advice on writing reviews</vt:lpstr>
      <vt:lpstr>Asking Questions at Talks</vt:lpstr>
      <vt:lpstr>Guidance</vt:lpstr>
      <vt:lpstr>Essential Skills</vt:lpstr>
      <vt:lpstr>Plenty of Opportunities</vt:lpstr>
      <vt:lpstr>Why giving a talk?</vt:lpstr>
      <vt:lpstr>How to prepare a talk?</vt:lpstr>
      <vt:lpstr>Steps in Preparing a Talk - 1</vt:lpstr>
      <vt:lpstr>Steps in Preparing a Talk - 2</vt:lpstr>
      <vt:lpstr>Steps in Preparing a Talk - 3</vt:lpstr>
      <vt:lpstr>Steps in Preparing a Talk - 4</vt:lpstr>
      <vt:lpstr>Steps in Preparing a Talk - 5</vt:lpstr>
      <vt:lpstr>Fill in the Form for Your Talk</vt:lpstr>
      <vt:lpstr>Summary</vt:lpstr>
      <vt:lpstr>How to give a great research talk  by Simon Peyton Jones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971</cp:revision>
  <cp:lastPrinted>2018-01-10T19:16:43Z</cp:lastPrinted>
  <dcterms:created xsi:type="dcterms:W3CDTF">2015-12-16T22:20:54Z</dcterms:created>
  <dcterms:modified xsi:type="dcterms:W3CDTF">2018-01-11T15:00:17Z</dcterms:modified>
</cp:coreProperties>
</file>