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99"/>
  </p:normalViewPr>
  <p:slideViewPr>
    <p:cSldViewPr snapToGrid="0" snapToObjects="1">
      <p:cViewPr varScale="1">
        <p:scale>
          <a:sx n="115" d="100"/>
          <a:sy n="11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AD32-35EB-8748-A1D3-C62C78D98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92370"/>
            <a:ext cx="8915399" cy="428501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 Array-Based Algorithm for Simultaneous Multidimensional Aggregates </a:t>
            </a: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75763-A08D-0049-86D2-6227616D4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1" y="5802488"/>
            <a:ext cx="8915399" cy="1126283"/>
          </a:xfrm>
        </p:spPr>
        <p:txBody>
          <a:bodyPr/>
          <a:lstStyle/>
          <a:p>
            <a:pPr algn="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Pushkar Sinha</a:t>
            </a:r>
          </a:p>
        </p:txBody>
      </p:sp>
    </p:spTree>
    <p:extLst>
      <p:ext uri="{BB962C8B-B14F-4D97-AF65-F5344CB8AC3E}">
        <p14:creationId xmlns:p14="http://schemas.microsoft.com/office/powerpoint/2010/main" val="1740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4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5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6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7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8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9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0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2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3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4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5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0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1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2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3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4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8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9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3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CDEB9-78F5-9F4D-B973-D603B25F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Cube Operator and Multidimensional Array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73B254DB-186E-42F0-94E6-D615D64D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5598647"/>
            <a:ext cx="8915399" cy="522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of relational rows = 8, No of DQ rows = 4X4X4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B5C3393-A22B-412F-84D0-6AE46F6C2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4963"/>
            <a:ext cx="8915400" cy="385183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548A98-A67B-CB46-AFA8-56821963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6" y="1527717"/>
            <a:ext cx="5348187" cy="1910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735AB2-323B-0245-A3DA-8CDC2DEC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63" y="813719"/>
            <a:ext cx="3679006" cy="35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9769F-05E1-A04F-B702-D076E2D7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Different Group-by and their Independence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5F76AE-4DFA-4B20-9426-2B1D11C5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chunk is 1 of the small 64 cubes in the pic. Total cube is 16X16X16 while a chuck is 4X4X4</a:t>
            </a:r>
          </a:p>
          <a:p>
            <a:r>
              <a:rPr lang="en-US" dirty="0"/>
              <a:t>For group by AB we aggregates each cell of the front face for the whole C dimension and store it in the disk.</a:t>
            </a:r>
          </a:p>
          <a:p>
            <a:r>
              <a:rPr lang="en-US" dirty="0"/>
              <a:t>Since these AB cells are independent we need to store on one AB chunk at a time.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7D71E5C-7FC3-1E46-9A7B-3AB1EA8DD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5" r="-1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1C6E7-2AB7-9740-B2B5-57FB15B5AB07}"/>
              </a:ext>
            </a:extLst>
          </p:cNvPr>
          <p:cNvCxnSpPr>
            <a:cxnSpLocks/>
          </p:cNvCxnSpPr>
          <p:nvPr/>
        </p:nvCxnSpPr>
        <p:spPr>
          <a:xfrm flipV="1">
            <a:off x="9445083" y="3612995"/>
            <a:ext cx="880946" cy="85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B1D2AF-C666-554B-A45E-357009833F86}"/>
              </a:ext>
            </a:extLst>
          </p:cNvPr>
          <p:cNvCxnSpPr/>
          <p:nvPr/>
        </p:nvCxnSpPr>
        <p:spPr>
          <a:xfrm>
            <a:off x="6512312" y="5452946"/>
            <a:ext cx="1962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F99482-FB69-1940-9363-83836069F551}"/>
              </a:ext>
            </a:extLst>
          </p:cNvPr>
          <p:cNvCxnSpPr/>
          <p:nvPr/>
        </p:nvCxnSpPr>
        <p:spPr>
          <a:xfrm flipV="1">
            <a:off x="5174166" y="2821259"/>
            <a:ext cx="0" cy="175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3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F5F3-9AB3-2643-A729-A394E903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order and the Key concept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EB3154-73B2-014B-8B50-E3E5F99F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Baghdad" pitchFamily="2" charset="-78"/>
                <a:cs typeface="Baghdad" pitchFamily="2" charset="-78"/>
              </a:rPr>
              <a:t>We want to read as many </a:t>
            </a:r>
            <a:r>
              <a:rPr lang="en-US" sz="2000" b="1" dirty="0">
                <a:latin typeface="Baghdad" pitchFamily="2" charset="-78"/>
                <a:cs typeface="Baghdad" pitchFamily="2" charset="-78"/>
              </a:rPr>
              <a:t>less</a:t>
            </a:r>
            <a:r>
              <a:rPr lang="en-US" sz="2000" dirty="0">
                <a:latin typeface="Baghdad" pitchFamily="2" charset="-78"/>
                <a:cs typeface="Baghdad" pitchFamily="2" charset="-78"/>
              </a:rPr>
              <a:t> times as possible ( if enough memory, we read only once).</a:t>
            </a:r>
          </a:p>
          <a:p>
            <a:r>
              <a:rPr lang="en-US" sz="2000" dirty="0">
                <a:latin typeface="Baghdad" pitchFamily="2" charset="-78"/>
                <a:cs typeface="Baghdad" pitchFamily="2" charset="-78"/>
              </a:rPr>
              <a:t>Reading in dimensional order (A,B,C) mean reading the chunks linearly 1-64. You see that its group by BC (aggregating BC cells towards dimension A). For which we need only one chunk i.e. a</a:t>
            </a:r>
            <a:r>
              <a:rPr lang="en-US" sz="1100" dirty="0">
                <a:latin typeface="Baghdad" pitchFamily="2" charset="-78"/>
                <a:cs typeface="Baghdad" pitchFamily="2" charset="-78"/>
              </a:rPr>
              <a:t>0 </a:t>
            </a:r>
            <a:r>
              <a:rPr lang="en-US" sz="2000" dirty="0">
                <a:latin typeface="Baghdad" pitchFamily="2" charset="-78"/>
                <a:cs typeface="Baghdad" pitchFamily="2" charset="-78"/>
              </a:rPr>
              <a:t>b</a:t>
            </a:r>
            <a:r>
              <a:rPr lang="en-US" sz="1100" dirty="0">
                <a:latin typeface="Baghdad" pitchFamily="2" charset="-78"/>
                <a:cs typeface="Baghdad" pitchFamily="2" charset="-78"/>
              </a:rPr>
              <a:t>0  </a:t>
            </a:r>
            <a:r>
              <a:rPr lang="en-US" sz="2000" dirty="0">
                <a:latin typeface="Baghdad" pitchFamily="2" charset="-78"/>
                <a:cs typeface="Baghdad" pitchFamily="2" charset="-78"/>
              </a:rPr>
              <a:t>+ a</a:t>
            </a:r>
            <a:r>
              <a:rPr lang="en-US" sz="1100" dirty="0">
                <a:latin typeface="Baghdad" pitchFamily="2" charset="-78"/>
                <a:cs typeface="Baghdad" pitchFamily="2" charset="-78"/>
              </a:rPr>
              <a:t>1</a:t>
            </a:r>
            <a:r>
              <a:rPr lang="en-US" sz="2000" dirty="0">
                <a:latin typeface="Baghdad" pitchFamily="2" charset="-78"/>
                <a:cs typeface="Baghdad" pitchFamily="2" charset="-78"/>
              </a:rPr>
              <a:t>b</a:t>
            </a:r>
            <a:r>
              <a:rPr lang="en-US" sz="1100" dirty="0">
                <a:latin typeface="Baghdad" pitchFamily="2" charset="-78"/>
                <a:cs typeface="Baghdad" pitchFamily="2" charset="-78"/>
              </a:rPr>
              <a:t>0</a:t>
            </a:r>
            <a:r>
              <a:rPr lang="en-US" sz="2000" dirty="0">
                <a:latin typeface="Baghdad" pitchFamily="2" charset="-78"/>
                <a:cs typeface="Baghdad" pitchFamily="2" charset="-78"/>
              </a:rPr>
              <a:t> + a</a:t>
            </a:r>
            <a:r>
              <a:rPr lang="en-US" sz="1100" dirty="0">
                <a:latin typeface="Baghdad" pitchFamily="2" charset="-78"/>
                <a:cs typeface="Baghdad" pitchFamily="2" charset="-78"/>
              </a:rPr>
              <a:t>2</a:t>
            </a:r>
            <a:r>
              <a:rPr lang="en-US" sz="2000" dirty="0">
                <a:latin typeface="Baghdad" pitchFamily="2" charset="-78"/>
                <a:cs typeface="Baghdad" pitchFamily="2" charset="-78"/>
              </a:rPr>
              <a:t>b</a:t>
            </a:r>
            <a:r>
              <a:rPr lang="en-US" sz="1100" dirty="0">
                <a:latin typeface="Baghdad" pitchFamily="2" charset="-78"/>
                <a:cs typeface="Baghdad" pitchFamily="2" charset="-78"/>
              </a:rPr>
              <a:t>0</a:t>
            </a:r>
            <a:r>
              <a:rPr lang="en-US" sz="2000" dirty="0">
                <a:latin typeface="Baghdad" pitchFamily="2" charset="-78"/>
                <a:cs typeface="Baghdad" pitchFamily="2" charset="-78"/>
              </a:rPr>
              <a:t> + a</a:t>
            </a:r>
            <a:r>
              <a:rPr lang="en-US" sz="1100" dirty="0">
                <a:latin typeface="Baghdad" pitchFamily="2" charset="-78"/>
                <a:cs typeface="Baghdad" pitchFamily="2" charset="-78"/>
              </a:rPr>
              <a:t>3</a:t>
            </a:r>
            <a:r>
              <a:rPr lang="en-US" sz="2000" dirty="0">
                <a:latin typeface="Baghdad" pitchFamily="2" charset="-78"/>
                <a:cs typeface="Baghdad" pitchFamily="2" charset="-78"/>
              </a:rPr>
              <a:t>b</a:t>
            </a:r>
            <a:r>
              <a:rPr lang="en-US" sz="1100" dirty="0">
                <a:latin typeface="Baghdad" pitchFamily="2" charset="-78"/>
                <a:cs typeface="Baghdad" pitchFamily="2" charset="-78"/>
              </a:rPr>
              <a:t>0</a:t>
            </a:r>
            <a:r>
              <a:rPr lang="en-US" sz="2000" dirty="0">
                <a:latin typeface="Baghdad" pitchFamily="2" charset="-78"/>
                <a:cs typeface="Baghdad" pitchFamily="2" charset="-78"/>
              </a:rPr>
              <a:t> each time to calculate each cell of BC.</a:t>
            </a:r>
          </a:p>
          <a:p>
            <a:r>
              <a:rPr lang="en-US" sz="2000" dirty="0">
                <a:latin typeface="Baghdad" pitchFamily="2" charset="-78"/>
                <a:cs typeface="Baghdad" pitchFamily="2" charset="-78"/>
              </a:rPr>
              <a:t>But to group by BC we need 4 chunks and similarly for group by AB we need 16 chunks.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434781-B7E5-6740-87BA-1D9F9119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19089"/>
            <a:ext cx="2276476" cy="22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7F44-D71F-4243-90EF-A14C9F0B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MMST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BEF026-9059-0648-803D-20159F5F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067" y="2920663"/>
            <a:ext cx="6883400" cy="3692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377640-CFC8-D745-A1C7-C11C2ECD2C2D}"/>
              </a:ext>
            </a:extLst>
          </p:cNvPr>
          <p:cNvSpPr txBox="1"/>
          <p:nvPr/>
        </p:nvSpPr>
        <p:spPr>
          <a:xfrm>
            <a:off x="3607067" y="1804639"/>
            <a:ext cx="6869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Baghdad" pitchFamily="2" charset="-78"/>
                <a:cs typeface="Baghdad" pitchFamily="2" charset="-78"/>
              </a:rPr>
              <a:t>We have this tree as well as the required data structure so as we read and we can have the possible subtrees calculated, they will be such.</a:t>
            </a:r>
          </a:p>
        </p:txBody>
      </p:sp>
    </p:spTree>
    <p:extLst>
      <p:ext uri="{BB962C8B-B14F-4D97-AF65-F5344CB8AC3E}">
        <p14:creationId xmlns:p14="http://schemas.microsoft.com/office/powerpoint/2010/main" val="36178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B2065-A5F9-9F4E-9032-60A29162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8117"/>
            <a:ext cx="109941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500" dirty="0"/>
              <a:t>Generalizing the memory requirement for n dimension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EC417-374C-4A42-9760-47D8B70D8230}"/>
              </a:ext>
            </a:extLst>
          </p:cNvPr>
          <p:cNvSpPr txBox="1"/>
          <p:nvPr/>
        </p:nvSpPr>
        <p:spPr>
          <a:xfrm>
            <a:off x="649225" y="2716807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see that as the group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get more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sqewed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corresponding to how we read the chunks in the first place the memory requirement increases (Right-to-left).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F3E09-A2E0-414F-ACA8-6628AD61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3" y="4108382"/>
            <a:ext cx="7508122" cy="9761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C58D4-718F-AE48-BE09-A986CE541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8035" y="1641145"/>
            <a:ext cx="7963842" cy="785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BC45A-DB62-4046-B6C3-959FE2C59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825" y="1641145"/>
            <a:ext cx="3596175" cy="3443337"/>
          </a:xfrm>
          <a:prstGeom prst="rect">
            <a:avLst/>
          </a:prstGeom>
        </p:spPr>
      </p:pic>
      <p:sp>
        <p:nvSpPr>
          <p:cNvPr id="36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B6D1-4BA8-EA4D-A369-F812EE51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order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E2EF5-7115-D34A-BCB5-1A68E6967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254" y="1773045"/>
            <a:ext cx="8345358" cy="4828478"/>
          </a:xfrm>
        </p:spPr>
      </p:pic>
    </p:spTree>
    <p:extLst>
      <p:ext uri="{BB962C8B-B14F-4D97-AF65-F5344CB8AC3E}">
        <p14:creationId xmlns:p14="http://schemas.microsoft.com/office/powerpoint/2010/main" val="38262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1A01-2A7F-C24D-AB22-01656861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don’t have enough memory for the whole MMST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EC50B-DEEA-684C-B467-AF1EA2115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088" y="2133600"/>
            <a:ext cx="5543550" cy="4724400"/>
          </a:xfrm>
        </p:spPr>
      </p:pic>
    </p:spTree>
    <p:extLst>
      <p:ext uri="{BB962C8B-B14F-4D97-AF65-F5344CB8AC3E}">
        <p14:creationId xmlns:p14="http://schemas.microsoft.com/office/powerpoint/2010/main" val="41881144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281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Baghdad</vt:lpstr>
      <vt:lpstr>Century Gothic</vt:lpstr>
      <vt:lpstr>Wingdings 3</vt:lpstr>
      <vt:lpstr>Wisp</vt:lpstr>
      <vt:lpstr>An Array-Based Algorithm for Simultaneous Multidimensional Aggregates  </vt:lpstr>
      <vt:lpstr>Cube Operator and Multidimensional Array</vt:lpstr>
      <vt:lpstr>Different Group-by and their Independence</vt:lpstr>
      <vt:lpstr>Reading order and the Key concept</vt:lpstr>
      <vt:lpstr>MMST</vt:lpstr>
      <vt:lpstr>Generalizing the memory requirement for n dimension</vt:lpstr>
      <vt:lpstr>Reading order comparison</vt:lpstr>
      <vt:lpstr>When we don’t have enough memory for the whole MMST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Array-Based Algorithm for Simultaneous Multidimensional Aggregates  </dc:title>
  <dc:creator>Pushkar Sinha</dc:creator>
  <cp:lastModifiedBy>Pushkar Sinha</cp:lastModifiedBy>
  <cp:revision>2</cp:revision>
  <dcterms:created xsi:type="dcterms:W3CDTF">2019-02-14T21:33:28Z</dcterms:created>
  <dcterms:modified xsi:type="dcterms:W3CDTF">2019-02-14T21:35:29Z</dcterms:modified>
</cp:coreProperties>
</file>