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3"/>
    <p:sldId id="256" r:id="rId4"/>
    <p:sldId id="257" r:id="rId5"/>
    <p:sldId id="258" r:id="rId6"/>
    <p:sldId id="259" r:id="rId7"/>
    <p:sldId id="260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t-BR" alt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pt-BR" alt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637983"/>
            <a:ext cx="10972800" cy="1143000"/>
          </a:xfrm>
        </p:spPr>
        <p:txBody>
          <a:bodyPr/>
          <a:p>
            <a:pPr algn="ctr"/>
            <a:r>
              <a:rPr lang="en-US" altLang="pt-BR"/>
              <a:t>Desafio T</a:t>
            </a:r>
            <a:r>
              <a:rPr lang="en-US" altLang="en-US"/>
              <a:t>é</a:t>
            </a:r>
            <a:r>
              <a:rPr lang="en-US" altLang="pt-BR"/>
              <a:t>cnico – Projeto P&amp;D Multicloud com IA</a:t>
            </a:r>
            <a:br>
              <a:rPr lang="en-US" altLang="pt-BR"/>
            </a:br>
            <a:br>
              <a:rPr lang="en-US" altLang="pt-BR"/>
            </a:br>
            <a:br>
              <a:rPr lang="en-US" altLang="pt-BR"/>
            </a:br>
            <a:r>
              <a:rPr lang="en-US" altLang="pt-BR" sz="2800"/>
              <a:t>Trilha A – Dados &amp; IA Tarefa: Criar um pipeline simples de ingest</a:t>
            </a:r>
            <a:r>
              <a:rPr lang="en-US" altLang="en-US" sz="2800"/>
              <a:t>ã</a:t>
            </a:r>
            <a:r>
              <a:rPr lang="en-US" altLang="pt-BR" sz="2800"/>
              <a:t>o e processamento de dados</a:t>
            </a:r>
            <a:br>
              <a:rPr lang="en-US" altLang="pt-BR"/>
            </a:br>
            <a:endParaRPr lang="en-US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3806190"/>
            <a:ext cx="10972800" cy="2697480"/>
          </a:xfrm>
        </p:spPr>
        <p:txBody>
          <a:bodyPr/>
          <a:p>
            <a:r>
              <a:rPr lang="en-US" altLang="pt-BR" sz="2800"/>
              <a:t>Autor: Alan Teixeira</a:t>
            </a:r>
            <a:endParaRPr lang="en-US" altLang="pt-BR" sz="2800"/>
          </a:p>
          <a:p>
            <a:r>
              <a:rPr lang="en-US" altLang="pt-BR" sz="2800"/>
              <a:t>LinkedIn: https://www.linkedin.com/in/alanst/</a:t>
            </a:r>
            <a:endParaRPr lang="en-US" altLang="pt-BR" sz="2800"/>
          </a:p>
          <a:p>
            <a:r>
              <a:rPr lang="en-US" altLang="pt-BR" sz="2800"/>
              <a:t>GitHub: https://github.com/AlanSTeixeira</a:t>
            </a:r>
            <a:endParaRPr lang="en-US" altLang="pt-BR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6162" y="944880"/>
            <a:ext cx="11231033" cy="1470025"/>
          </a:xfrm>
        </p:spPr>
        <p:txBody>
          <a:bodyPr/>
          <a:p>
            <a:r>
              <a:rPr lang="en-US" altLang="pt-BR" sz="3200"/>
              <a:t>Proposta de Pipeline Multicloud para Otimiza</a:t>
            </a:r>
            <a:r>
              <a:rPr lang="" altLang="en-US" sz="3200"/>
              <a:t>ç</a:t>
            </a:r>
            <a:r>
              <a:rPr lang="en-US" altLang="en-US" sz="3200"/>
              <a:t>ã</a:t>
            </a:r>
            <a:r>
              <a:rPr lang="en-US" altLang="pt-BR" sz="3200"/>
              <a:t>o de Custos em Infraestrutura</a:t>
            </a:r>
            <a:br>
              <a:rPr lang="en-US" altLang="pt-BR" sz="3200"/>
            </a:br>
            <a:br>
              <a:rPr lang="en-US" altLang="pt-BR"/>
            </a:br>
            <a:r>
              <a:rPr lang="en-US" altLang="pt-BR" sz="2800"/>
              <a:t>An</a:t>
            </a:r>
            <a:r>
              <a:rPr lang="en-US" altLang="en-US" sz="2800"/>
              <a:t>á</a:t>
            </a:r>
            <a:r>
              <a:rPr lang="en-US" altLang="pt-BR" sz="2800"/>
              <a:t>lise Comparativa e Precifica</a:t>
            </a:r>
            <a:r>
              <a:rPr lang="" altLang="en-US" sz="2800"/>
              <a:t>ç</a:t>
            </a:r>
            <a:r>
              <a:rPr lang="en-US" altLang="en-US" sz="2800"/>
              <a:t>ã</a:t>
            </a:r>
            <a:r>
              <a:rPr lang="en-US" altLang="pt-BR" sz="2800"/>
              <a:t>o de M</a:t>
            </a:r>
            <a:r>
              <a:rPr lang="en-US" altLang="en-US" sz="2800"/>
              <a:t>á</a:t>
            </a:r>
            <a:r>
              <a:rPr lang="en-US" altLang="pt-BR" sz="2800"/>
              <a:t>quinas Virtuais </a:t>
            </a:r>
            <a:r>
              <a:rPr lang="en-US" altLang="pt-BR" sz="3200"/>
              <a:t>(VMs)</a:t>
            </a:r>
            <a:endParaRPr lang="en-US" altLang="pt-BR" sz="320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23875" y="3262630"/>
            <a:ext cx="11201400" cy="3329940"/>
          </a:xfrm>
        </p:spPr>
        <p:txBody>
          <a:bodyPr/>
          <a:p>
            <a:pPr algn="l"/>
            <a:r>
              <a:rPr lang="pt-BR" altLang="en-US" sz="2000"/>
              <a:t>- </a:t>
            </a:r>
            <a:r>
              <a:rPr lang="en-US" altLang="pt-BR" sz="2000"/>
              <a:t>Problema: A crescente complexidade e custo da infraestrutura em nuvem, com a dificuldade de comparar ofertas de diferentes provedores (Azure, Oracle) para otimizar gastos.</a:t>
            </a:r>
            <a:endParaRPr lang="en-US" altLang="pt-BR" sz="2000"/>
          </a:p>
          <a:p>
            <a:pPr algn="l"/>
            <a:endParaRPr lang="en-US" altLang="pt-BR" sz="2000"/>
          </a:p>
          <a:p>
            <a:pPr algn="l"/>
            <a:r>
              <a:rPr lang="pt-BR" altLang="en-US" sz="2000"/>
              <a:t>- </a:t>
            </a:r>
            <a:r>
              <a:rPr lang="en-US" altLang="pt-BR" sz="2000"/>
              <a:t>Objetivo: Desenvolver um pipeline de dados capaz de coletar, processar e analisar dados de pre</a:t>
            </a:r>
            <a:r>
              <a:rPr lang="" altLang="en-US" sz="2000"/>
              <a:t>ç</a:t>
            </a:r>
            <a:r>
              <a:rPr lang="en-US" altLang="pt-BR" sz="2000"/>
              <a:t>os e caracter</a:t>
            </a:r>
            <a:r>
              <a:rPr lang="en-US" altLang="en-US" sz="2000"/>
              <a:t>í</a:t>
            </a:r>
            <a:r>
              <a:rPr lang="en-US" altLang="pt-BR" sz="2000"/>
              <a:t>sticas de VMs de m</a:t>
            </a:r>
            <a:r>
              <a:rPr lang="en-US" altLang="en-US" sz="2000"/>
              <a:t>ú</a:t>
            </a:r>
            <a:r>
              <a:rPr lang="en-US" altLang="pt-BR" sz="2000"/>
              <a:t>ltiplos provedores de nuvem.</a:t>
            </a:r>
            <a:endParaRPr lang="en-US" altLang="pt-BR" sz="2000"/>
          </a:p>
          <a:p>
            <a:pPr algn="l"/>
            <a:endParaRPr lang="en-US" altLang="pt-BR" sz="2000"/>
          </a:p>
          <a:p>
            <a:pPr algn="l"/>
            <a:r>
              <a:rPr lang="pt-BR" altLang="en-US" sz="2000"/>
              <a:t>- </a:t>
            </a:r>
            <a:r>
              <a:rPr lang="en-US" altLang="pt-BR" sz="2000"/>
              <a:t>Metodologia: Utiliza</a:t>
            </a:r>
            <a:r>
              <a:rPr lang="" altLang="en-US" sz="2000"/>
              <a:t>ç</a:t>
            </a:r>
            <a:r>
              <a:rPr lang="en-US" altLang="en-US" sz="2000"/>
              <a:t>ã</a:t>
            </a:r>
            <a:r>
              <a:rPr lang="en-US" altLang="pt-BR" sz="2000"/>
              <a:t>o de t</a:t>
            </a:r>
            <a:r>
              <a:rPr lang="en-US" altLang="en-US" sz="2000"/>
              <a:t>é</a:t>
            </a:r>
            <a:r>
              <a:rPr lang="en-US" altLang="pt-BR" sz="2000"/>
              <a:t>cnicas de Engenharia de Dados e Ci</a:t>
            </a:r>
            <a:r>
              <a:rPr lang="en-US" altLang="en-US" sz="2000"/>
              <a:t>ê</a:t>
            </a:r>
            <a:r>
              <a:rPr lang="en-US" altLang="pt-BR" sz="2000"/>
              <a:t>ncia de Dados para criar um processo end-to-end, desde a ingest</a:t>
            </a:r>
            <a:r>
              <a:rPr lang="en-US" altLang="en-US" sz="2000"/>
              <a:t>ã</a:t>
            </a:r>
            <a:r>
              <a:rPr lang="en-US" altLang="pt-BR" sz="2000"/>
              <a:t>o dos dados at</a:t>
            </a:r>
            <a:r>
              <a:rPr lang="en-US" altLang="en-US" sz="2000"/>
              <a:t>é</a:t>
            </a:r>
            <a:r>
              <a:rPr lang="en-US" altLang="pt-BR" sz="2000"/>
              <a:t> a aplica</a:t>
            </a:r>
            <a:r>
              <a:rPr lang="" altLang="en-US" sz="2000"/>
              <a:t>ç</a:t>
            </a:r>
            <a:r>
              <a:rPr lang="en-US" altLang="en-US" sz="2000"/>
              <a:t>ã</a:t>
            </a:r>
            <a:r>
              <a:rPr lang="en-US" altLang="pt-BR" sz="2000"/>
              <a:t>o de modelos de Machine Learning.</a:t>
            </a:r>
            <a:endParaRPr lang="en-US" altLang="pt-BR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pt-BR" sz="3200"/>
              <a:t>Estrutura e Fluxo do Pipeline Multicloud</a:t>
            </a:r>
            <a:endParaRPr lang="en-US" altLang="pt-BR" sz="32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325245"/>
            <a:ext cx="10972800" cy="5323205"/>
          </a:xfrm>
        </p:spPr>
        <p:txBody>
          <a:bodyPr/>
          <a:p>
            <a:pPr marL="0" indent="0">
              <a:buNone/>
            </a:pPr>
            <a:r>
              <a:rPr lang="pt-BR" altLang="en-US" sz="2000"/>
              <a:t>- </a:t>
            </a:r>
            <a:r>
              <a:rPr lang="en-US" altLang="pt-BR" sz="2000"/>
              <a:t>Fontes de Dados: APIs p</a:t>
            </a:r>
            <a:r>
              <a:rPr lang="en-US" altLang="en-US" sz="2000"/>
              <a:t>ú</a:t>
            </a:r>
            <a:r>
              <a:rPr lang="en-US" altLang="pt-BR" sz="2000"/>
              <a:t>blicas da Microsoft Azure e Oracle Cloud, coletando dados em formato JSON.</a:t>
            </a:r>
            <a:endParaRPr lang="en-US" altLang="pt-BR" sz="2000"/>
          </a:p>
          <a:p>
            <a:pPr marL="0" indent="0">
              <a:buNone/>
            </a:pPr>
            <a:endParaRPr lang="en-US" altLang="pt-BR" sz="2000"/>
          </a:p>
          <a:p>
            <a:pPr marL="0" indent="0">
              <a:buNone/>
            </a:pPr>
            <a:r>
              <a:rPr lang="pt-BR" altLang="en-US" sz="2000"/>
              <a:t>- </a:t>
            </a:r>
            <a:r>
              <a:rPr lang="en-US" altLang="pt-BR" sz="2000"/>
              <a:t>Pipeline de Ingest</a:t>
            </a:r>
            <a:r>
              <a:rPr lang="en-US" altLang="en-US" sz="2000"/>
              <a:t>ã</a:t>
            </a:r>
            <a:r>
              <a:rPr lang="en-US" altLang="pt-BR" sz="2000"/>
              <a:t>o:</a:t>
            </a:r>
            <a:endParaRPr lang="en-US" altLang="pt-BR" sz="2000"/>
          </a:p>
          <a:p>
            <a:pPr marL="0" indent="0">
              <a:buNone/>
            </a:pPr>
            <a:endParaRPr lang="en-US" altLang="pt-BR" sz="2000"/>
          </a:p>
          <a:p>
            <a:pPr marL="457200" lvl="1" indent="0">
              <a:buNone/>
            </a:pPr>
            <a:r>
              <a:rPr lang="pt-BR" altLang="en-US" sz="1750"/>
              <a:t>- </a:t>
            </a:r>
            <a:r>
              <a:rPr lang="en-US" altLang="pt-BR" sz="1750"/>
              <a:t>Etapa 1 (Coleta): Scripts dedicados para acessar cada API, garantindo a ingest</a:t>
            </a:r>
            <a:r>
              <a:rPr lang="en-US" altLang="en-US" sz="1750"/>
              <a:t>ã</a:t>
            </a:r>
            <a:r>
              <a:rPr lang="en-US" altLang="pt-BR" sz="1750"/>
              <a:t>o de dados brutos de forma independente.</a:t>
            </a:r>
            <a:endParaRPr lang="en-US" altLang="pt-BR" sz="1750"/>
          </a:p>
          <a:p>
            <a:pPr marL="457200" lvl="1" indent="0">
              <a:buNone/>
            </a:pPr>
            <a:endParaRPr lang="en-US" altLang="pt-BR" sz="1750"/>
          </a:p>
          <a:p>
            <a:pPr marL="457200" lvl="1" indent="0">
              <a:buNone/>
            </a:pPr>
            <a:r>
              <a:rPr lang="pt-BR" altLang="en-US" sz="1750"/>
              <a:t>- </a:t>
            </a:r>
            <a:r>
              <a:rPr lang="en-US" altLang="pt-BR" sz="1750"/>
              <a:t>Etapa 2 (Armazenamento): Persist</a:t>
            </a:r>
            <a:r>
              <a:rPr lang="en-US" altLang="en-US" sz="1750"/>
              <a:t>ê</a:t>
            </a:r>
            <a:r>
              <a:rPr lang="en-US" altLang="pt-BR" sz="1750"/>
              <a:t>ncia dos dados brutos e tratados em um diret</a:t>
            </a:r>
            <a:r>
              <a:rPr lang="en-US" altLang="en-US" sz="1750"/>
              <a:t>ó</a:t>
            </a:r>
            <a:r>
              <a:rPr lang="en-US" altLang="pt-BR" sz="1750"/>
              <a:t>rio local (dados/) para garantir a reprodutibilidade do projeto.</a:t>
            </a:r>
            <a:endParaRPr lang="en-US" altLang="pt-BR" sz="1750"/>
          </a:p>
          <a:p>
            <a:pPr marL="457200" lvl="1" indent="0">
              <a:buNone/>
            </a:pPr>
            <a:endParaRPr lang="en-US" altLang="pt-BR" sz="1750"/>
          </a:p>
          <a:p>
            <a:pPr marL="457200" lvl="1" indent="0">
              <a:buNone/>
            </a:pPr>
            <a:r>
              <a:rPr lang="pt-BR" altLang="en-US" sz="1750"/>
              <a:t>- </a:t>
            </a:r>
            <a:r>
              <a:rPr lang="en-US" altLang="pt-BR" sz="1750"/>
              <a:t>Etapa 3 (Pr</a:t>
            </a:r>
            <a:r>
              <a:rPr lang="en-US" altLang="en-US" sz="1750"/>
              <a:t>é</a:t>
            </a:r>
            <a:r>
              <a:rPr lang="en-US" altLang="pt-BR" sz="1750"/>
              <a:t>-processamento): Limpeza e transforma</a:t>
            </a:r>
            <a:r>
              <a:rPr lang="" altLang="en-US" sz="1750"/>
              <a:t>ç</a:t>
            </a:r>
            <a:r>
              <a:rPr lang="en-US" altLang="en-US" sz="1750"/>
              <a:t>ã</a:t>
            </a:r>
            <a:r>
              <a:rPr lang="en-US" altLang="pt-BR" sz="1750"/>
              <a:t>o dos dados, com tratamento de valores nulos, extra</a:t>
            </a:r>
            <a:r>
              <a:rPr lang="" altLang="en-US" sz="1750"/>
              <a:t>ç</a:t>
            </a:r>
            <a:r>
              <a:rPr lang="en-US" altLang="en-US" sz="1750"/>
              <a:t>ã</a:t>
            </a:r>
            <a:r>
              <a:rPr lang="en-US" altLang="pt-BR" sz="1750"/>
              <a:t>o de informa</a:t>
            </a:r>
            <a:r>
              <a:rPr lang="" altLang="en-US" sz="1750"/>
              <a:t>çõ</a:t>
            </a:r>
            <a:r>
              <a:rPr lang="en-US" altLang="pt-BR" sz="1750"/>
              <a:t>es relevantes e padroniza</a:t>
            </a:r>
            <a:r>
              <a:rPr lang="" altLang="en-US" sz="1750"/>
              <a:t>ç</a:t>
            </a:r>
            <a:r>
              <a:rPr lang="en-US" altLang="en-US" sz="1750"/>
              <a:t>ã</a:t>
            </a:r>
            <a:r>
              <a:rPr lang="en-US" altLang="pt-BR" sz="1750"/>
              <a:t>o das colunas.</a:t>
            </a:r>
            <a:endParaRPr lang="en-US" altLang="pt-BR" sz="1750"/>
          </a:p>
          <a:p>
            <a:pPr marL="0" indent="0">
              <a:buNone/>
            </a:pPr>
            <a:endParaRPr lang="en-US" altLang="pt-BR" sz="2000"/>
          </a:p>
          <a:p>
            <a:pPr marL="0" indent="0">
              <a:buNone/>
            </a:pPr>
            <a:r>
              <a:rPr lang="pt-BR" altLang="en-US" sz="2000"/>
              <a:t>- </a:t>
            </a:r>
            <a:r>
              <a:rPr lang="en-US" altLang="pt-BR" sz="2000"/>
              <a:t>Boas Pr</a:t>
            </a:r>
            <a:r>
              <a:rPr lang="en-US" altLang="en-US" sz="2000"/>
              <a:t>á</a:t>
            </a:r>
            <a:r>
              <a:rPr lang="en-US" altLang="pt-BR" sz="2000"/>
              <a:t>ticas: Uso de fun</a:t>
            </a:r>
            <a:r>
              <a:rPr lang="" altLang="en-US" sz="2000"/>
              <a:t>çõ</a:t>
            </a:r>
            <a:r>
              <a:rPr lang="en-US" altLang="pt-BR" sz="2000"/>
              <a:t>es separadas para cada etapa, tornando o c</a:t>
            </a:r>
            <a:r>
              <a:rPr lang="en-US" altLang="en-US" sz="2000"/>
              <a:t>ó</a:t>
            </a:r>
            <a:r>
              <a:rPr lang="en-US" altLang="pt-BR" sz="2000"/>
              <a:t>digo modular, e garantia de cria</a:t>
            </a:r>
            <a:r>
              <a:rPr lang="" altLang="en-US" sz="2000"/>
              <a:t>ç</a:t>
            </a:r>
            <a:r>
              <a:rPr lang="en-US" altLang="en-US" sz="2000"/>
              <a:t>ã</a:t>
            </a:r>
            <a:r>
              <a:rPr lang="en-US" altLang="pt-BR" sz="2000"/>
              <a:t>o de diret</a:t>
            </a:r>
            <a:r>
              <a:rPr lang="en-US" altLang="en-US" sz="2000"/>
              <a:t>ó</a:t>
            </a:r>
            <a:r>
              <a:rPr lang="en-US" altLang="pt-BR" sz="2000"/>
              <a:t>rios de forma robusta.</a:t>
            </a:r>
            <a:endParaRPr lang="en-US" altLang="pt-BR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897255"/>
          </a:xfrm>
        </p:spPr>
        <p:txBody>
          <a:bodyPr/>
          <a:p>
            <a:pPr algn="ctr"/>
            <a:r>
              <a:rPr lang="en-US" altLang="pt-BR" sz="3200"/>
              <a:t>Aplica</a:t>
            </a:r>
            <a:r>
              <a:rPr lang="" altLang="en-US" sz="3200"/>
              <a:t>ç</a:t>
            </a:r>
            <a:r>
              <a:rPr lang="en-US" altLang="en-US" sz="3200"/>
              <a:t>ã</a:t>
            </a:r>
            <a:r>
              <a:rPr lang="en-US" altLang="pt-BR" sz="3200"/>
              <a:t>o de Machine Learning para Precifica</a:t>
            </a:r>
            <a:r>
              <a:rPr lang="" altLang="en-US" sz="3200"/>
              <a:t>ç</a:t>
            </a:r>
            <a:r>
              <a:rPr lang="en-US" altLang="en-US" sz="3200"/>
              <a:t>ã</a:t>
            </a:r>
            <a:r>
              <a:rPr lang="en-US" altLang="pt-BR" sz="3200"/>
              <a:t>o e Segmenta</a:t>
            </a:r>
            <a:r>
              <a:rPr lang="" altLang="en-US" sz="3200"/>
              <a:t>ç</a:t>
            </a:r>
            <a:r>
              <a:rPr lang="en-US" altLang="en-US" sz="3200"/>
              <a:t>ã</a:t>
            </a:r>
            <a:r>
              <a:rPr lang="en-US" altLang="pt-BR" sz="3200"/>
              <a:t>o</a:t>
            </a:r>
            <a:endParaRPr lang="en-US" altLang="pt-BR" sz="32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353820"/>
            <a:ext cx="10972800" cy="5307965"/>
          </a:xfrm>
        </p:spPr>
        <p:txBody>
          <a:bodyPr/>
          <a:p>
            <a:r>
              <a:rPr lang="en-US" altLang="pt-BR" sz="2000"/>
              <a:t>An</a:t>
            </a:r>
            <a:r>
              <a:rPr lang="en-US" altLang="en-US" sz="2000"/>
              <a:t>á</a:t>
            </a:r>
            <a:r>
              <a:rPr lang="en-US" altLang="pt-BR" sz="2000"/>
              <a:t>lise Explorat</a:t>
            </a:r>
            <a:r>
              <a:rPr lang="en-US" altLang="en-US" sz="2000"/>
              <a:t>ó</a:t>
            </a:r>
            <a:r>
              <a:rPr lang="en-US" altLang="pt-BR" sz="2000"/>
              <a:t>ria (EDA):</a:t>
            </a:r>
            <a:endParaRPr lang="en-US" altLang="pt-BR" sz="2000"/>
          </a:p>
          <a:p>
            <a:endParaRPr lang="en-US" altLang="pt-BR" sz="2000"/>
          </a:p>
          <a:p>
            <a:pPr lvl="1"/>
            <a:r>
              <a:rPr lang="en-US" altLang="pt-BR" sz="1750"/>
              <a:t>Inspe</a:t>
            </a:r>
            <a:r>
              <a:rPr lang="" altLang="en-US" sz="1750"/>
              <a:t>ç</a:t>
            </a:r>
            <a:r>
              <a:rPr lang="en-US" altLang="en-US" sz="1750"/>
              <a:t>ã</a:t>
            </a:r>
            <a:r>
              <a:rPr lang="en-US" altLang="pt-BR" sz="1750"/>
              <a:t>o e valida</a:t>
            </a:r>
            <a:r>
              <a:rPr lang="" altLang="en-US" sz="1750"/>
              <a:t>ç</a:t>
            </a:r>
            <a:r>
              <a:rPr lang="en-US" altLang="en-US" sz="1750"/>
              <a:t>ã</a:t>
            </a:r>
            <a:r>
              <a:rPr lang="en-US" altLang="pt-BR" sz="1750"/>
              <a:t>o inicial dos dataframes para entender a estrutura dos dados.</a:t>
            </a:r>
            <a:endParaRPr lang="en-US" altLang="pt-BR" sz="1750"/>
          </a:p>
          <a:p>
            <a:pPr lvl="1"/>
            <a:endParaRPr lang="en-US" altLang="pt-BR" sz="1750"/>
          </a:p>
          <a:p>
            <a:pPr lvl="1"/>
            <a:r>
              <a:rPr lang="en-US" altLang="pt-BR" sz="1750"/>
              <a:t>Identifica</a:t>
            </a:r>
            <a:r>
              <a:rPr lang="" altLang="en-US" sz="1750"/>
              <a:t>ç</a:t>
            </a:r>
            <a:r>
              <a:rPr lang="en-US" altLang="en-US" sz="1750"/>
              <a:t>ã</a:t>
            </a:r>
            <a:r>
              <a:rPr lang="en-US" altLang="pt-BR" sz="1750"/>
              <a:t>o e remo</a:t>
            </a:r>
            <a:r>
              <a:rPr lang="" altLang="en-US" sz="1750"/>
              <a:t>ç</a:t>
            </a:r>
            <a:r>
              <a:rPr lang="en-US" altLang="en-US" sz="1750"/>
              <a:t>ã</a:t>
            </a:r>
            <a:r>
              <a:rPr lang="en-US" altLang="pt-BR" sz="1750"/>
              <a:t>o de colunas irrelevantes, como description, para focar nos atributos essenciais das VMs.</a:t>
            </a:r>
            <a:endParaRPr lang="en-US" altLang="pt-BR" sz="1750"/>
          </a:p>
          <a:p>
            <a:pPr lvl="1"/>
            <a:endParaRPr lang="en-US" altLang="pt-BR" sz="1750"/>
          </a:p>
          <a:p>
            <a:pPr lvl="1"/>
            <a:r>
              <a:rPr lang="en-US" altLang="pt-BR" sz="1750"/>
              <a:t>An</a:t>
            </a:r>
            <a:r>
              <a:rPr lang="en-US" altLang="en-US" sz="1750"/>
              <a:t>á</a:t>
            </a:r>
            <a:r>
              <a:rPr lang="en-US" altLang="pt-BR" sz="1750"/>
              <a:t>lise de valores nulos para garantir a qualidade dos dados antes da modelagem.</a:t>
            </a:r>
            <a:endParaRPr lang="en-US" altLang="pt-BR" sz="1750"/>
          </a:p>
          <a:p>
            <a:endParaRPr lang="en-US" altLang="pt-BR" sz="2000"/>
          </a:p>
          <a:p>
            <a:r>
              <a:rPr lang="en-US" altLang="pt-BR" sz="2000"/>
              <a:t>Modelos de Machine Learning:</a:t>
            </a:r>
            <a:endParaRPr lang="en-US" altLang="pt-BR" sz="2000"/>
          </a:p>
          <a:p>
            <a:endParaRPr lang="en-US" altLang="pt-BR" sz="2000"/>
          </a:p>
          <a:p>
            <a:pPr lvl="1"/>
            <a:r>
              <a:rPr lang="en-US" altLang="pt-BR" sz="1750"/>
              <a:t>Clustering (K-Means): Utilizado para agrupar VMs com caracter</a:t>
            </a:r>
            <a:r>
              <a:rPr lang="en-US" altLang="en-US" sz="1750"/>
              <a:t>í</a:t>
            </a:r>
            <a:r>
              <a:rPr lang="en-US" altLang="pt-BR" sz="1750"/>
              <a:t>sticas e pre</a:t>
            </a:r>
            <a:r>
              <a:rPr lang="" altLang="en-US" sz="1750"/>
              <a:t>ç</a:t>
            </a:r>
            <a:r>
              <a:rPr lang="en-US" altLang="pt-BR" sz="1750"/>
              <a:t>os semelhantes, identificando padr</a:t>
            </a:r>
            <a:r>
              <a:rPr lang="" altLang="en-US" sz="1750"/>
              <a:t>õ</a:t>
            </a:r>
            <a:r>
              <a:rPr lang="en-US" altLang="pt-BR" sz="1750"/>
              <a:t>es de oferta por regi</a:t>
            </a:r>
            <a:r>
              <a:rPr lang="en-US" altLang="en-US" sz="1750"/>
              <a:t>ã</a:t>
            </a:r>
            <a:r>
              <a:rPr lang="en-US" altLang="pt-BR" sz="1750"/>
              <a:t>o.</a:t>
            </a:r>
            <a:endParaRPr lang="en-US" altLang="pt-BR" sz="1750"/>
          </a:p>
          <a:p>
            <a:pPr lvl="1"/>
            <a:endParaRPr lang="en-US" altLang="pt-BR" sz="1750"/>
          </a:p>
          <a:p>
            <a:pPr lvl="1"/>
            <a:r>
              <a:rPr lang="en-US" altLang="pt-BR" sz="1750"/>
              <a:t>Regress</a:t>
            </a:r>
            <a:r>
              <a:rPr lang="en-US" altLang="en-US" sz="1750"/>
              <a:t>ã</a:t>
            </a:r>
            <a:r>
              <a:rPr lang="en-US" altLang="pt-BR" sz="1750"/>
              <a:t>o (Random Forest): Aplicado para prever o pre</a:t>
            </a:r>
            <a:r>
              <a:rPr lang="" altLang="en-US" sz="1750"/>
              <a:t>ç</a:t>
            </a:r>
            <a:r>
              <a:rPr lang="en-US" altLang="pt-BR" sz="1750"/>
              <a:t>o das VMs, com base em suas caracter</a:t>
            </a:r>
            <a:r>
              <a:rPr lang="en-US" altLang="en-US" sz="1750"/>
              <a:t>í</a:t>
            </a:r>
            <a:r>
              <a:rPr lang="en-US" altLang="pt-BR" sz="1750"/>
              <a:t>sticas t</a:t>
            </a:r>
            <a:r>
              <a:rPr lang="en-US" altLang="en-US" sz="1750"/>
              <a:t>é</a:t>
            </a:r>
            <a:r>
              <a:rPr lang="en-US" altLang="pt-BR" sz="1750"/>
              <a:t>cnicas (CPU, mem</a:t>
            </a:r>
            <a:r>
              <a:rPr lang="en-US" altLang="en-US" sz="1750"/>
              <a:t>ó</a:t>
            </a:r>
            <a:r>
              <a:rPr lang="en-US" altLang="pt-BR" sz="1750"/>
              <a:t>ria, etc.).</a:t>
            </a:r>
            <a:endParaRPr lang="en-US" altLang="pt-BR" sz="17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73355"/>
            <a:ext cx="10972800" cy="693420"/>
          </a:xfrm>
        </p:spPr>
        <p:txBody>
          <a:bodyPr/>
          <a:p>
            <a:pPr algn="ctr"/>
            <a:r>
              <a:rPr lang="en-US" altLang="pt-BR" sz="3200"/>
              <a:t>Conquistas e Oportunidades de Aprimoramento</a:t>
            </a:r>
            <a:endParaRPr lang="en-US" altLang="pt-BR" sz="32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968375"/>
            <a:ext cx="10972800" cy="5410200"/>
          </a:xfrm>
        </p:spPr>
        <p:txBody>
          <a:bodyPr/>
          <a:p>
            <a:r>
              <a:rPr lang="en-US" altLang="pt-BR" sz="2000"/>
              <a:t>Resultados Principais:</a:t>
            </a:r>
            <a:endParaRPr lang="en-US" altLang="pt-BR" sz="2000"/>
          </a:p>
          <a:p>
            <a:endParaRPr lang="en-US" altLang="pt-BR" sz="2000"/>
          </a:p>
          <a:p>
            <a:pPr lvl="1"/>
            <a:r>
              <a:rPr lang="en-US" altLang="pt-BR" sz="1750"/>
              <a:t>Cria</a:t>
            </a:r>
            <a:r>
              <a:rPr lang="" altLang="en-US" sz="1750"/>
              <a:t>ç</a:t>
            </a:r>
            <a:r>
              <a:rPr lang="en-US" altLang="en-US" sz="1750"/>
              <a:t>ã</a:t>
            </a:r>
            <a:r>
              <a:rPr lang="en-US" altLang="pt-BR" sz="1750"/>
              <a:t>o de um pipeline funcional que coleta e prepara dados de m</a:t>
            </a:r>
            <a:r>
              <a:rPr lang="en-US" altLang="en-US" sz="1750"/>
              <a:t>ú</a:t>
            </a:r>
            <a:r>
              <a:rPr lang="en-US" altLang="pt-BR" sz="1750"/>
              <a:t>ltiplos provedores.</a:t>
            </a:r>
            <a:endParaRPr lang="en-US" altLang="pt-BR" sz="1750"/>
          </a:p>
          <a:p>
            <a:pPr lvl="1"/>
            <a:endParaRPr lang="en-US" altLang="pt-BR" sz="1750"/>
          </a:p>
          <a:p>
            <a:pPr lvl="1"/>
            <a:r>
              <a:rPr lang="en-US" altLang="pt-BR" sz="1750"/>
              <a:t>Identifica</a:t>
            </a:r>
            <a:r>
              <a:rPr lang="" altLang="en-US" sz="1750"/>
              <a:t>ç</a:t>
            </a:r>
            <a:r>
              <a:rPr lang="en-US" altLang="en-US" sz="1750"/>
              <a:t>ã</a:t>
            </a:r>
            <a:r>
              <a:rPr lang="en-US" altLang="pt-BR" sz="1750"/>
              <a:t>o de grupos de VMs por similaridade de pre</a:t>
            </a:r>
            <a:r>
              <a:rPr lang="" altLang="en-US" sz="1750"/>
              <a:t>ç</a:t>
            </a:r>
            <a:r>
              <a:rPr lang="en-US" altLang="pt-BR" sz="1750"/>
              <a:t>o e atributos.</a:t>
            </a:r>
            <a:endParaRPr lang="en-US" altLang="pt-BR" sz="1750"/>
          </a:p>
          <a:p>
            <a:pPr lvl="1"/>
            <a:endParaRPr lang="en-US" altLang="pt-BR" sz="1750"/>
          </a:p>
          <a:p>
            <a:pPr lvl="1"/>
            <a:r>
              <a:rPr lang="en-US" altLang="pt-BR" sz="1750"/>
              <a:t>Capacidade de aplicar modelos de Machine Learning para extrair insights valiosos dos dados.</a:t>
            </a:r>
            <a:endParaRPr lang="en-US" altLang="pt-BR" sz="1750"/>
          </a:p>
          <a:p>
            <a:endParaRPr lang="en-US" altLang="pt-BR" sz="2000"/>
          </a:p>
          <a:p>
            <a:r>
              <a:rPr lang="en-US" altLang="pt-BR" sz="2000"/>
              <a:t>Oportunidades de Melhoria (Pr</a:t>
            </a:r>
            <a:r>
              <a:rPr lang="en-US" altLang="en-US" sz="2000"/>
              <a:t>ó</a:t>
            </a:r>
            <a:r>
              <a:rPr lang="en-US" altLang="pt-BR" sz="2000"/>
              <a:t>ximos Passos):</a:t>
            </a:r>
            <a:endParaRPr lang="en-US" altLang="pt-BR" sz="2000"/>
          </a:p>
          <a:p>
            <a:endParaRPr lang="en-US" altLang="pt-BR" sz="2000"/>
          </a:p>
          <a:p>
            <a:pPr lvl="1"/>
            <a:r>
              <a:rPr lang="en-US" altLang="pt-BR" sz="1750"/>
              <a:t>Integra</a:t>
            </a:r>
            <a:r>
              <a:rPr lang="" altLang="en-US" sz="1750"/>
              <a:t>ç</a:t>
            </a:r>
            <a:r>
              <a:rPr lang="en-US" altLang="en-US" sz="1750"/>
              <a:t>ã</a:t>
            </a:r>
            <a:r>
              <a:rPr lang="en-US" altLang="pt-BR" sz="1750"/>
              <a:t>o: Criar uma etapa de unifica</a:t>
            </a:r>
            <a:r>
              <a:rPr lang="" altLang="en-US" sz="1750"/>
              <a:t>ç</a:t>
            </a:r>
            <a:r>
              <a:rPr lang="en-US" altLang="en-US" sz="1750"/>
              <a:t>ã</a:t>
            </a:r>
            <a:r>
              <a:rPr lang="en-US" altLang="pt-BR" sz="1750"/>
              <a:t>o dos dados da Azure e Oracle para permitir uma compara</a:t>
            </a:r>
            <a:r>
              <a:rPr lang="" altLang="en-US" sz="1750"/>
              <a:t>ç</a:t>
            </a:r>
            <a:r>
              <a:rPr lang="en-US" altLang="en-US" sz="1750"/>
              <a:t>ã</a:t>
            </a:r>
            <a:r>
              <a:rPr lang="en-US" altLang="pt-BR" sz="1750"/>
              <a:t>o direta de custos e ofertas.</a:t>
            </a:r>
            <a:endParaRPr lang="en-US" altLang="pt-BR" sz="1750"/>
          </a:p>
          <a:p>
            <a:pPr lvl="1"/>
            <a:endParaRPr lang="en-US" altLang="pt-BR" sz="1750"/>
          </a:p>
          <a:p>
            <a:pPr lvl="1"/>
            <a:r>
              <a:rPr lang="en-US" altLang="pt-BR" sz="1750"/>
              <a:t>An</a:t>
            </a:r>
            <a:r>
              <a:rPr lang="en-US" altLang="en-US" sz="1750"/>
              <a:t>á</a:t>
            </a:r>
            <a:r>
              <a:rPr lang="en-US" altLang="pt-BR" sz="1750"/>
              <a:t>lise de Dados Oracle: Aprofundar a ingest</a:t>
            </a:r>
            <a:r>
              <a:rPr lang="en-US" altLang="en-US" sz="1750"/>
              <a:t>ã</a:t>
            </a:r>
            <a:r>
              <a:rPr lang="en-US" altLang="pt-BR" sz="1750"/>
              <a:t>o dos dados da Oracle, desaninhando a coluna de pre</a:t>
            </a:r>
            <a:r>
              <a:rPr lang="" altLang="en-US" sz="1750"/>
              <a:t>ç</a:t>
            </a:r>
            <a:r>
              <a:rPr lang="en-US" altLang="pt-BR" sz="1750"/>
              <a:t>os para uma an</a:t>
            </a:r>
            <a:r>
              <a:rPr lang="en-US" altLang="en-US" sz="1750"/>
              <a:t>á</a:t>
            </a:r>
            <a:r>
              <a:rPr lang="en-US" altLang="pt-BR" sz="1750"/>
              <a:t>lise mais completa.</a:t>
            </a:r>
            <a:endParaRPr lang="en-US" altLang="pt-BR" sz="1750"/>
          </a:p>
          <a:p>
            <a:pPr lvl="1"/>
            <a:endParaRPr lang="en-US" altLang="pt-BR" sz="1750"/>
          </a:p>
          <a:p>
            <a:pPr lvl="1"/>
            <a:r>
              <a:rPr lang="en-US" altLang="pt-BR" sz="1750"/>
              <a:t>Valida</a:t>
            </a:r>
            <a:r>
              <a:rPr lang="" altLang="en-US" sz="1750"/>
              <a:t>ç</a:t>
            </a:r>
            <a:r>
              <a:rPr lang="en-US" altLang="en-US" sz="1750"/>
              <a:t>ã</a:t>
            </a:r>
            <a:r>
              <a:rPr lang="en-US" altLang="pt-BR" sz="1750"/>
              <a:t>o do Modelo: Apresentar e interpretar m</a:t>
            </a:r>
            <a:r>
              <a:rPr lang="en-US" altLang="en-US" sz="1750"/>
              <a:t>é</a:t>
            </a:r>
            <a:r>
              <a:rPr lang="en-US" altLang="pt-BR" sz="1750"/>
              <a:t>tricas de desempenho do modelo de regress</a:t>
            </a:r>
            <a:r>
              <a:rPr lang="en-US" altLang="en-US" sz="1750"/>
              <a:t>ã</a:t>
            </a:r>
            <a:r>
              <a:rPr lang="en-US" altLang="pt-BR" sz="1750"/>
              <a:t>o (ex: MAE, RMSE) e analisar a import</a:t>
            </a:r>
            <a:r>
              <a:rPr lang="en-US" altLang="en-US" sz="1750"/>
              <a:t>â</a:t>
            </a:r>
            <a:r>
              <a:rPr lang="en-US" altLang="pt-BR" sz="1750"/>
              <a:t>ncia das features.</a:t>
            </a:r>
            <a:endParaRPr lang="en-US" altLang="pt-BR" sz="17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78485"/>
          </a:xfrm>
        </p:spPr>
        <p:txBody>
          <a:bodyPr/>
          <a:p>
            <a:pPr algn="ctr"/>
            <a:r>
              <a:rPr lang="en-US" altLang="pt-BR" sz="3200"/>
              <a:t>Conclus</a:t>
            </a:r>
            <a:r>
              <a:rPr lang="en-US" altLang="en-US" sz="3200"/>
              <a:t>ã</a:t>
            </a:r>
            <a:r>
              <a:rPr lang="en-US" altLang="pt-BR" sz="3200"/>
              <a:t>o e Futuro do Projeto</a:t>
            </a:r>
            <a:endParaRPr lang="en-US" altLang="pt-BR" sz="320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600" y="1165225"/>
            <a:ext cx="10972800" cy="5483225"/>
          </a:xfrm>
        </p:spPr>
        <p:txBody>
          <a:bodyPr/>
          <a:p>
            <a:r>
              <a:rPr lang="en-US" altLang="pt-BR" sz="2000"/>
              <a:t>Resumo: O projeto demonstrou a viabilidade de construir um sistema de an</a:t>
            </a:r>
            <a:r>
              <a:rPr lang="en-US" altLang="en-US" sz="2000"/>
              <a:t>á</a:t>
            </a:r>
            <a:r>
              <a:rPr lang="en-US" altLang="pt-BR" sz="2000"/>
              <a:t>lise multicloud, com um pipeline robusto e a aplica</a:t>
            </a:r>
            <a:r>
              <a:rPr lang="" altLang="en-US" sz="2000"/>
              <a:t>ç</a:t>
            </a:r>
            <a:r>
              <a:rPr lang="en-US" altLang="en-US" sz="2000"/>
              <a:t>ã</a:t>
            </a:r>
            <a:r>
              <a:rPr lang="en-US" altLang="pt-BR" sz="2000"/>
              <a:t>o de modelos de ML para resolver um problema de neg</a:t>
            </a:r>
            <a:r>
              <a:rPr lang="en-US" altLang="en-US" sz="2000"/>
              <a:t>ó</a:t>
            </a:r>
            <a:r>
              <a:rPr lang="en-US" altLang="pt-BR" sz="2000"/>
              <a:t>cio relevante.</a:t>
            </a:r>
            <a:endParaRPr lang="en-US" altLang="pt-BR" sz="2000"/>
          </a:p>
          <a:p>
            <a:endParaRPr lang="en-US" altLang="pt-BR" sz="2000"/>
          </a:p>
          <a:p>
            <a:r>
              <a:rPr lang="en-US" altLang="pt-BR" sz="2000"/>
              <a:t>Vis</a:t>
            </a:r>
            <a:r>
              <a:rPr lang="en-US" altLang="en-US" sz="2000"/>
              <a:t>ã</a:t>
            </a:r>
            <a:r>
              <a:rPr lang="en-US" altLang="pt-BR" sz="2000"/>
              <a:t>o de Futuro:</a:t>
            </a:r>
            <a:endParaRPr lang="en-US" altLang="pt-BR" sz="2000"/>
          </a:p>
          <a:p>
            <a:endParaRPr lang="en-US" altLang="pt-BR" sz="2000"/>
          </a:p>
          <a:p>
            <a:pPr lvl="1"/>
            <a:r>
              <a:rPr lang="en-US" altLang="pt-BR" sz="1750"/>
              <a:t>Automatizar o pipeline de ingest</a:t>
            </a:r>
            <a:r>
              <a:rPr lang="en-US" altLang="en-US" sz="1750"/>
              <a:t>ã</a:t>
            </a:r>
            <a:r>
              <a:rPr lang="en-US" altLang="pt-BR" sz="1750"/>
              <a:t>o.</a:t>
            </a:r>
            <a:endParaRPr lang="en-US" altLang="pt-BR" sz="1750"/>
          </a:p>
          <a:p>
            <a:pPr lvl="1"/>
            <a:endParaRPr lang="en-US" altLang="pt-BR" sz="1750"/>
          </a:p>
          <a:p>
            <a:pPr lvl="1"/>
            <a:r>
              <a:rPr lang="en-US" altLang="pt-BR" sz="1750"/>
              <a:t>Integrar outros provedores de nuvem (AWS, Google Cloud).</a:t>
            </a:r>
            <a:endParaRPr lang="en-US" altLang="pt-BR" sz="1750"/>
          </a:p>
          <a:p>
            <a:pPr lvl="1"/>
            <a:endParaRPr lang="en-US" altLang="pt-BR" sz="1750"/>
          </a:p>
          <a:p>
            <a:pPr lvl="1"/>
            <a:r>
              <a:rPr lang="en-US" altLang="pt-BR" sz="1750"/>
              <a:t>Desenvolver um dashboard interativo para visualiza</a:t>
            </a:r>
            <a:r>
              <a:rPr lang="" altLang="en-US" sz="1750"/>
              <a:t>ç</a:t>
            </a:r>
            <a:r>
              <a:rPr lang="en-US" altLang="en-US" sz="1750"/>
              <a:t>ã</a:t>
            </a:r>
            <a:r>
              <a:rPr lang="en-US" altLang="pt-BR" sz="1750"/>
              <a:t>o de pre</a:t>
            </a:r>
            <a:r>
              <a:rPr lang="" altLang="en-US" sz="1750"/>
              <a:t>ç</a:t>
            </a:r>
            <a:r>
              <a:rPr lang="en-US" altLang="pt-BR" sz="1750"/>
              <a:t>os e compara</a:t>
            </a:r>
            <a:r>
              <a:rPr lang="" altLang="en-US" sz="1750"/>
              <a:t>çõ</a:t>
            </a:r>
            <a:r>
              <a:rPr lang="en-US" altLang="pt-BR" sz="1750"/>
              <a:t>es.</a:t>
            </a:r>
            <a:endParaRPr lang="en-US" altLang="pt-BR" sz="1750"/>
          </a:p>
          <a:p>
            <a:endParaRPr lang="en-US" altLang="pt-BR" sz="2000"/>
          </a:p>
          <a:p>
            <a:r>
              <a:rPr lang="en-US" altLang="pt-BR" sz="2000"/>
              <a:t>Agradecimento: Agrade</a:t>
            </a:r>
            <a:r>
              <a:rPr lang="" altLang="en-US" sz="2000"/>
              <a:t>ç</a:t>
            </a:r>
            <a:r>
              <a:rPr lang="en-US" altLang="pt-BR" sz="2000"/>
              <a:t>o a oportunidade de apresentar este trabalho. Estou à disposi</a:t>
            </a:r>
            <a:r>
              <a:rPr lang="" altLang="en-US" sz="2000"/>
              <a:t>ç</a:t>
            </a:r>
            <a:r>
              <a:rPr lang="en-US" altLang="en-US" sz="2000"/>
              <a:t>ã</a:t>
            </a:r>
            <a:r>
              <a:rPr lang="en-US" altLang="pt-BR" sz="2000"/>
              <a:t>o para discutir os detalhes t</a:t>
            </a:r>
            <a:r>
              <a:rPr lang="en-US" altLang="en-US" sz="2000"/>
              <a:t>é</a:t>
            </a:r>
            <a:r>
              <a:rPr lang="en-US" altLang="pt-BR" sz="2000"/>
              <a:t>cnicos e as futuras implementa</a:t>
            </a:r>
            <a:r>
              <a:rPr lang="" altLang="en-US" sz="2000"/>
              <a:t>çõ</a:t>
            </a:r>
            <a:r>
              <a:rPr lang="en-US" altLang="pt-BR" sz="2000"/>
              <a:t>es.</a:t>
            </a:r>
            <a:endParaRPr lang="en-US" altLang="pt-BR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3595</Words>
  <Application>WPS Presentation</Application>
  <PresentationFormat>宽屏</PresentationFormat>
  <Paragraphs>76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Art_mountaineering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Alanf</dc:creator>
  <cp:lastModifiedBy>Alanf</cp:lastModifiedBy>
  <cp:revision>2</cp:revision>
  <dcterms:created xsi:type="dcterms:W3CDTF">2025-08-11T03:18:18Z</dcterms:created>
  <dcterms:modified xsi:type="dcterms:W3CDTF">2025-08-11T03:35:12Z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1046-12.2.0.21931</vt:lpwstr>
  </property>
  <property fmtid="{D5CDD505-2E9C-101B-9397-08002B2CF9AE}" pid="3" name="ICV">
    <vt:lpwstr>7E8EADFF1A5E4C63B19CE5B27AE67352_11</vt:lpwstr>
  </property>
</Properties>
</file>