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3/7/2019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5" Type="http://schemas.openxmlformats.org/officeDocument/2006/relationships/hyperlink" Target="http://www.iadb.org/es/noticias/bid-y-fundacion-pepsico-lanzan-un-proyecto-innovador-para-prevenir-la-desnutricion-y-la" TargetMode="External"/><Relationship Id="rId4" Type="http://schemas.openxmlformats.org/officeDocument/2006/relationships/hyperlink" Target="https://www.sinembargo.mx/27-09-2014/112799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3361038"/>
            <a:ext cx="8825658" cy="1416343"/>
          </a:xfrm>
        </p:spPr>
        <p:txBody>
          <a:bodyPr/>
          <a:lstStyle/>
          <a:p>
            <a:r>
              <a:rPr lang="es-MX" sz="3200" dirty="0"/>
              <a:t>Fase 3: Contextualización. Comparo para mejora</a:t>
            </a:r>
            <a:endParaRPr lang="es-ES" sz="3200" dirty="0"/>
          </a:p>
        </p:txBody>
      </p:sp>
      <p:sp>
        <p:nvSpPr>
          <p:cNvPr id="3" name="Subtítulo 2"/>
          <p:cNvSpPr>
            <a:spLocks noGrp="1"/>
          </p:cNvSpPr>
          <p:nvPr>
            <p:ph type="subTitle" idx="1"/>
          </p:nvPr>
        </p:nvSpPr>
        <p:spPr>
          <a:xfrm>
            <a:off x="1154955" y="4777379"/>
            <a:ext cx="8825658" cy="1071485"/>
          </a:xfrm>
        </p:spPr>
        <p:txBody>
          <a:bodyPr>
            <a:noAutofit/>
          </a:bodyPr>
          <a:lstStyle/>
          <a:p>
            <a:r>
              <a:rPr lang="es-ES" dirty="0">
                <a:latin typeface="Arial Rounded MT Bold" panose="020F0704030504030204" pitchFamily="34" charset="0"/>
              </a:rPr>
              <a:t>SOTELO SANCHEZ SONIA      MODULO: 22                              FACILITADOR: MARTHA ELENA TELLEZGIRÓN SÁNCHEZ                              GRUPO: M21C4G10-060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747" y="958680"/>
            <a:ext cx="1314095" cy="2402358"/>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012" y="958680"/>
            <a:ext cx="2229107" cy="2412106"/>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5509" y="982830"/>
            <a:ext cx="1462987" cy="2387956"/>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2232" y="982830"/>
            <a:ext cx="1707390" cy="2387956"/>
          </a:xfrm>
          <a:prstGeom prst="rect">
            <a:avLst/>
          </a:prstGeom>
        </p:spPr>
      </p:pic>
      <p:pic>
        <p:nvPicPr>
          <p:cNvPr id="8" name="Imagen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1886" y="982830"/>
            <a:ext cx="1726600" cy="2378208"/>
          </a:xfrm>
          <a:prstGeom prst="rect">
            <a:avLst/>
          </a:prstGeom>
        </p:spPr>
      </p:pic>
    </p:spTree>
    <p:extLst>
      <p:ext uri="{BB962C8B-B14F-4D97-AF65-F5344CB8AC3E}">
        <p14:creationId xmlns:p14="http://schemas.microsoft.com/office/powerpoint/2010/main" val="178051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4106715944"/>
              </p:ext>
            </p:extLst>
          </p:nvPr>
        </p:nvGraphicFramePr>
        <p:xfrm>
          <a:off x="271850" y="214183"/>
          <a:ext cx="6845550" cy="5362834"/>
        </p:xfrm>
        <a:graphic>
          <a:graphicData uri="http://schemas.openxmlformats.org/drawingml/2006/table">
            <a:tbl>
              <a:tblPr firstRow="1" firstCol="1" bandRow="1">
                <a:tableStyleId>{5C22544A-7EE6-4342-B048-85BDC9FD1C3A}</a:tableStyleId>
              </a:tblPr>
              <a:tblGrid>
                <a:gridCol w="1077664"/>
                <a:gridCol w="3064506"/>
                <a:gridCol w="2703380"/>
              </a:tblGrid>
              <a:tr h="411468">
                <a:tc>
                  <a:txBody>
                    <a:bodyPr/>
                    <a:lstStyle/>
                    <a:p>
                      <a:pPr>
                        <a:lnSpc>
                          <a:spcPct val="107000"/>
                        </a:lnSpc>
                        <a:spcAft>
                          <a:spcPts val="0"/>
                        </a:spcAft>
                      </a:pPr>
                      <a:r>
                        <a:rPr lang="es-ES" sz="500" dirty="0">
                          <a:effectLst/>
                        </a:rPr>
                        <a:t> </a:t>
                      </a:r>
                      <a:endParaRPr lang="es-E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c>
                  <a:txBody>
                    <a:bodyPr/>
                    <a:lstStyle/>
                    <a:p>
                      <a:pPr algn="ctr">
                        <a:lnSpc>
                          <a:spcPct val="107000"/>
                        </a:lnSpc>
                        <a:spcAft>
                          <a:spcPts val="0"/>
                        </a:spcAft>
                      </a:pPr>
                      <a:r>
                        <a:rPr lang="es-ES" sz="500" dirty="0">
                          <a:effectLst/>
                        </a:rPr>
                        <a:t>Mi proyecto</a:t>
                      </a:r>
                    </a:p>
                    <a:p>
                      <a:pPr algn="ctr">
                        <a:lnSpc>
                          <a:spcPct val="107000"/>
                        </a:lnSpc>
                        <a:spcAft>
                          <a:spcPts val="0"/>
                        </a:spcAft>
                      </a:pPr>
                      <a:r>
                        <a:rPr lang="es-ES" sz="500" dirty="0">
                          <a:effectLst/>
                        </a:rPr>
                        <a:t>LA OBESIDAD INFANTIL</a:t>
                      </a:r>
                      <a:endParaRPr lang="es-E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c>
                  <a:txBody>
                    <a:bodyPr/>
                    <a:lstStyle/>
                    <a:p>
                      <a:pPr algn="ctr">
                        <a:lnSpc>
                          <a:spcPct val="107000"/>
                        </a:lnSpc>
                        <a:spcAft>
                          <a:spcPts val="0"/>
                        </a:spcAft>
                      </a:pPr>
                      <a:r>
                        <a:rPr lang="es-ES" sz="500" dirty="0">
                          <a:effectLst/>
                        </a:rPr>
                        <a:t>Proyecto que investigue Proyecto de jóvenes mexicanos para combatir la obesidad es reconocido por el BID</a:t>
                      </a:r>
                      <a:endParaRPr lang="es-E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r>
              <a:tr h="657470">
                <a:tc>
                  <a:txBody>
                    <a:bodyPr/>
                    <a:lstStyle/>
                    <a:p>
                      <a:pPr>
                        <a:lnSpc>
                          <a:spcPct val="107000"/>
                        </a:lnSpc>
                        <a:spcAft>
                          <a:spcPts val="0"/>
                        </a:spcAft>
                      </a:pPr>
                      <a:r>
                        <a:rPr lang="es-ES" sz="500">
                          <a:effectLst/>
                        </a:rPr>
                        <a:t>Tema de interés</a:t>
                      </a:r>
                      <a:endParaRPr lang="es-ES" sz="50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c>
                  <a:txBody>
                    <a:bodyPr/>
                    <a:lstStyle/>
                    <a:p>
                      <a:pPr>
                        <a:lnSpc>
                          <a:spcPct val="107000"/>
                        </a:lnSpc>
                        <a:spcAft>
                          <a:spcPts val="0"/>
                        </a:spcAft>
                      </a:pPr>
                      <a:r>
                        <a:rPr lang="es-ES" sz="500">
                          <a:effectLst/>
                        </a:rPr>
                        <a:t>El sobrepeso y la obesidad son considerados un grave problema de salud pública, ya que actualmente los niños de primaria presentan obesidad, y las enfermedades por esta causa son graves  enfermedades crónicas como las cardiovasculares y la diabetes, que se observan cada vez más, en nuestros niños. Y esto genera también depresión, baja autoestima, problemas de bulling. Necesitamos estar conscientes de esta situación y darle seguimiento</a:t>
                      </a:r>
                      <a:endParaRPr lang="es-ES" sz="50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c>
                  <a:txBody>
                    <a:bodyPr/>
                    <a:lstStyle/>
                    <a:p>
                      <a:pPr>
                        <a:lnSpc>
                          <a:spcPct val="107000"/>
                        </a:lnSpc>
                        <a:spcAft>
                          <a:spcPts val="0"/>
                        </a:spcAft>
                      </a:pPr>
                      <a:r>
                        <a:rPr lang="es-ES" sz="500" dirty="0">
                          <a:effectLst/>
                        </a:rPr>
                        <a:t>Ciudad de México, 27 de septiembre (Sin Embargo).- </a:t>
                      </a:r>
                      <a:r>
                        <a:rPr lang="es-ES" sz="500" dirty="0" err="1">
                          <a:effectLst/>
                        </a:rPr>
                        <a:t>Limmo</a:t>
                      </a:r>
                      <a:r>
                        <a:rPr lang="es-ES" sz="500" dirty="0">
                          <a:effectLst/>
                        </a:rPr>
                        <a:t> Project, una empresa fundada por jóvenes mexicanos que tiene como objetivo ayudar en el combate de la obesidad infantil en el país, fue reconocida esta semana por el Banco Interamericano de Desarrollo (BID) como una de las 16 compañías pioneras o innovadoras (Strauss) de América Latina.</a:t>
                      </a:r>
                      <a:endParaRPr lang="es-E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r>
              <a:tr h="751395">
                <a:tc>
                  <a:txBody>
                    <a:bodyPr/>
                    <a:lstStyle/>
                    <a:p>
                      <a:pPr>
                        <a:lnSpc>
                          <a:spcPct val="107000"/>
                        </a:lnSpc>
                        <a:spcAft>
                          <a:spcPts val="0"/>
                        </a:spcAft>
                      </a:pPr>
                      <a:r>
                        <a:rPr lang="es-ES" sz="500">
                          <a:effectLst/>
                        </a:rPr>
                        <a:t>objetivo</a:t>
                      </a:r>
                      <a:endParaRPr lang="es-ES" sz="50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c>
                  <a:txBody>
                    <a:bodyPr/>
                    <a:lstStyle/>
                    <a:p>
                      <a:pPr>
                        <a:lnSpc>
                          <a:spcPct val="107000"/>
                        </a:lnSpc>
                        <a:spcAft>
                          <a:spcPts val="0"/>
                        </a:spcAft>
                      </a:pPr>
                      <a:r>
                        <a:rPr lang="es-ES" sz="500">
                          <a:effectLst/>
                        </a:rPr>
                        <a:t>Existe abundante información científica que establece una relación entre dieta, ejercicio y enfermedades crónicas y degenerativas. Para prevenir el sobrepeso y la obesidad, en el que participan de manera coordinada los sectores sociales, salud, familia, el promover cambios en las formas de alimentación, fomentar el ejercicio, Las políticas públicas deben propiciar que los niños hereden de sus padres buenos hábitos de alimentación y ejercicio, y buscar que la escuela se transforme en un ambiente saludable.</a:t>
                      </a:r>
                      <a:endParaRPr lang="es-ES" sz="50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c>
                  <a:txBody>
                    <a:bodyPr/>
                    <a:lstStyle/>
                    <a:p>
                      <a:pPr>
                        <a:lnSpc>
                          <a:spcPct val="107000"/>
                        </a:lnSpc>
                        <a:spcAft>
                          <a:spcPts val="0"/>
                        </a:spcAft>
                      </a:pPr>
                      <a:r>
                        <a:rPr lang="es-ES" sz="500">
                          <a:effectLst/>
                        </a:rPr>
                        <a:t>Una de las principales causas de los altos niveles de obesidad en menores son los malos hábitos alimenticios, por ello, Limmo Project buscó la forma de desarrollar un proceso para aprovechar las partes más nutritivas de las frutas que normalmente se desperdician, como las cáscaras y semillas, convirtiéndolas en ingredientes para la industria de alimentos procesados.</a:t>
                      </a:r>
                      <a:endParaRPr lang="es-ES" sz="50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r>
              <a:tr h="939245">
                <a:tc>
                  <a:txBody>
                    <a:bodyPr/>
                    <a:lstStyle/>
                    <a:p>
                      <a:pPr>
                        <a:lnSpc>
                          <a:spcPct val="107000"/>
                        </a:lnSpc>
                        <a:spcAft>
                          <a:spcPts val="0"/>
                        </a:spcAft>
                      </a:pPr>
                      <a:r>
                        <a:rPr lang="es-ES" sz="500">
                          <a:effectLst/>
                        </a:rPr>
                        <a:t>Lugar de desarrollo</a:t>
                      </a:r>
                      <a:endParaRPr lang="es-ES" sz="50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c>
                  <a:txBody>
                    <a:bodyPr/>
                    <a:lstStyle/>
                    <a:p>
                      <a:pPr>
                        <a:lnSpc>
                          <a:spcPct val="107000"/>
                        </a:lnSpc>
                        <a:spcAft>
                          <a:spcPts val="0"/>
                        </a:spcAft>
                      </a:pPr>
                      <a:r>
                        <a:rPr lang="es-ES" sz="500">
                          <a:effectLst/>
                        </a:rPr>
                        <a:t>En México, se identifican esfuerzos como la elaboración e implementación de los lineamientos sobre el consumo de bebidas saludables, en la necesidad de realizar cambios sustanciales en las escuelas primarias y en regular la publicidad de alimentos y bebidas dirigidas a los niños. Se menciona la estrategia de la Organización Mundial de la Salud sobre régimen alimentario, actividad física y salud, la cual involucra a todos los sectores sociales,  Se espera que siguiendo estas estrategias, bajo la coordinación de la Secretaría de Salud se tenga éxito a futuro. Pero nosotros como padres somos los que debemos de cambiar hábitos.</a:t>
                      </a:r>
                      <a:endParaRPr lang="es-ES" sz="50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c>
                  <a:txBody>
                    <a:bodyPr/>
                    <a:lstStyle/>
                    <a:p>
                      <a:pPr>
                        <a:lnSpc>
                          <a:spcPct val="107000"/>
                        </a:lnSpc>
                        <a:spcAft>
                          <a:spcPts val="0"/>
                        </a:spcAft>
                      </a:pPr>
                      <a:r>
                        <a:rPr lang="es-ES" sz="500">
                          <a:effectLst/>
                        </a:rPr>
                        <a:t>México es el principal país con obesidad infantil y su principal causa de muerte es la diabetes. Sin duda, los alimentos que comemos día a día influyen mucho en nuestra salud, finalmente, nuestra creencia es que somos lo que comemos. (Nuestro principal producto) es Limmo, una combinación de fibras y proteínas que nos permite, en panificación, reducir parcialmente el uso de huevo y grasas, sin cambiar el color y olor, mejorando la textura y amplificando el sabor en el alimento”, explicó a Sin Embargo Enrique Javier González González, director general de la empresa.</a:t>
                      </a:r>
                      <a:endParaRPr lang="es-ES" sz="50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r>
              <a:tr h="657470">
                <a:tc>
                  <a:txBody>
                    <a:bodyPr/>
                    <a:lstStyle/>
                    <a:p>
                      <a:pPr>
                        <a:lnSpc>
                          <a:spcPct val="107000"/>
                        </a:lnSpc>
                        <a:spcAft>
                          <a:spcPts val="0"/>
                        </a:spcAft>
                      </a:pPr>
                      <a:r>
                        <a:rPr lang="es-ES" sz="500">
                          <a:effectLst/>
                        </a:rPr>
                        <a:t>Población que beneficio</a:t>
                      </a:r>
                      <a:endParaRPr lang="es-ES" sz="50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c>
                  <a:txBody>
                    <a:bodyPr/>
                    <a:lstStyle/>
                    <a:p>
                      <a:pPr>
                        <a:lnSpc>
                          <a:spcPct val="107000"/>
                        </a:lnSpc>
                        <a:spcAft>
                          <a:spcPts val="0"/>
                        </a:spcAft>
                      </a:pPr>
                      <a:r>
                        <a:rPr lang="es-ES" sz="500">
                          <a:effectLst/>
                        </a:rPr>
                        <a:t>El beneficio seria para todos, pero principalmente para nuestros niños, ya que  estaríamos ayudándolos a crecer más sanos y sin enfermedades que ya tienen desde pequeños como lo es la obesidad, diabetes, problemas del corazón e incluso hipertensión a tan temprana edad.me parece deberíamos informar sobre cómo alimentarnos sanamente sin necesidad de estar preparando cosas complicadas.</a:t>
                      </a:r>
                      <a:endParaRPr lang="es-ES" sz="50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c>
                  <a:txBody>
                    <a:bodyPr/>
                    <a:lstStyle/>
                    <a:p>
                      <a:pPr>
                        <a:lnSpc>
                          <a:spcPct val="107000"/>
                        </a:lnSpc>
                        <a:spcAft>
                          <a:spcPts val="0"/>
                        </a:spcAft>
                      </a:pPr>
                      <a:r>
                        <a:rPr lang="es-ES" sz="500">
                          <a:effectLst/>
                        </a:rPr>
                        <a:t>el foro tiene como objetivo reunir las mentes más creativas que ofrecen soluciones innovadoras a retos del desarrollo alrededor del mundo.</a:t>
                      </a:r>
                    </a:p>
                    <a:p>
                      <a:pPr>
                        <a:lnSpc>
                          <a:spcPct val="107000"/>
                        </a:lnSpc>
                        <a:spcAft>
                          <a:spcPts val="0"/>
                        </a:spcAft>
                      </a:pPr>
                      <a:r>
                        <a:rPr lang="es-ES" sz="500">
                          <a:effectLst/>
                        </a:rPr>
                        <a:t>La compañía fue seleccionada de entre 200 proyectos de 22 países de la región; el 2 de diciembre participará en el evento llamado “Idear Soluciones Para Mejorar Vidas”, que se realizará en la sede del BID en Washington.</a:t>
                      </a:r>
                      <a:endParaRPr lang="es-ES" sz="50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r>
              <a:tr h="939245">
                <a:tc>
                  <a:txBody>
                    <a:bodyPr/>
                    <a:lstStyle/>
                    <a:p>
                      <a:pPr>
                        <a:lnSpc>
                          <a:spcPct val="107000"/>
                        </a:lnSpc>
                        <a:spcAft>
                          <a:spcPts val="0"/>
                        </a:spcAft>
                      </a:pPr>
                      <a:r>
                        <a:rPr lang="es-ES" sz="500">
                          <a:effectLst/>
                        </a:rPr>
                        <a:t>Quienes lo atendieron</a:t>
                      </a:r>
                      <a:endParaRPr lang="es-ES" sz="50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c>
                  <a:txBody>
                    <a:bodyPr/>
                    <a:lstStyle/>
                    <a:p>
                      <a:pPr>
                        <a:lnSpc>
                          <a:spcPct val="107000"/>
                        </a:lnSpc>
                        <a:spcAft>
                          <a:spcPts val="0"/>
                        </a:spcAft>
                      </a:pPr>
                      <a:r>
                        <a:rPr lang="es-ES" sz="500" dirty="0">
                          <a:effectLst/>
                        </a:rPr>
                        <a:t>La información la podemos tomar de redes sociales, de centro de salud que existen muchos en cd de México. Cada alcaldía cuenta con una, por medio de folletos. Información me parece hay, la cuestión es que se le dedica muy poco tiempo, la radio por ejemplo y la televisión constantemente nos bombardean con información, en comerciales, y con estadísticas, pero me parece se debe acudir a escuelas y domicilios para ver de qué forma cambiamos hábitos, cada caso es diferente y las necesidades también, hay familias muy grandes en condición muy precaria y enseñarles que con poco podemos cambiar la vida de nosotros y de nuestros hijos.</a:t>
                      </a:r>
                      <a:endParaRPr lang="es-E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c>
                  <a:txBody>
                    <a:bodyPr/>
                    <a:lstStyle/>
                    <a:p>
                      <a:pPr>
                        <a:lnSpc>
                          <a:spcPct val="107000"/>
                        </a:lnSpc>
                        <a:spcAft>
                          <a:spcPts val="0"/>
                        </a:spcAft>
                      </a:pPr>
                      <a:r>
                        <a:rPr lang="es-ES" sz="500">
                          <a:effectLst/>
                        </a:rPr>
                        <a:t>Un fundador o fundadora de cada empresa seleccionada viajará a Washington para participar en el foro, presentar sus empresas ante potenciales inversionistas y trabajar con especialistas en innovación, creatividad y mercadotecnia.</a:t>
                      </a:r>
                    </a:p>
                    <a:p>
                      <a:pPr>
                        <a:lnSpc>
                          <a:spcPct val="107000"/>
                        </a:lnSpc>
                        <a:spcAft>
                          <a:spcPts val="0"/>
                        </a:spcAft>
                      </a:pPr>
                      <a:r>
                        <a:rPr lang="es-ES" sz="500">
                          <a:effectLst/>
                        </a:rPr>
                        <a:t> </a:t>
                      </a:r>
                    </a:p>
                    <a:p>
                      <a:pPr>
                        <a:lnSpc>
                          <a:spcPct val="107000"/>
                        </a:lnSpc>
                        <a:spcAft>
                          <a:spcPts val="0"/>
                        </a:spcAft>
                      </a:pPr>
                      <a:r>
                        <a:rPr lang="es-ES" sz="500">
                          <a:effectLst/>
                        </a:rPr>
                        <a:t>El proceso de selección de las empresas que respondieron a la convocatoria del BID se realizó a través del apoyo de jurados especialistas en emprendimiento, innovación y financiamiento grupal.</a:t>
                      </a:r>
                      <a:endParaRPr lang="es-ES" sz="50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r>
              <a:tr h="1006541">
                <a:tc>
                  <a:txBody>
                    <a:bodyPr/>
                    <a:lstStyle/>
                    <a:p>
                      <a:pPr>
                        <a:lnSpc>
                          <a:spcPct val="107000"/>
                        </a:lnSpc>
                        <a:spcAft>
                          <a:spcPts val="0"/>
                        </a:spcAft>
                      </a:pPr>
                      <a:r>
                        <a:rPr lang="es-ES" sz="500">
                          <a:effectLst/>
                        </a:rPr>
                        <a:t>Diferentes soluciones que se han planteado</a:t>
                      </a:r>
                      <a:endParaRPr lang="es-ES" sz="50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c>
                  <a:txBody>
                    <a:bodyPr/>
                    <a:lstStyle/>
                    <a:p>
                      <a:pPr>
                        <a:lnSpc>
                          <a:spcPct val="107000"/>
                        </a:lnSpc>
                        <a:spcAft>
                          <a:spcPts val="0"/>
                        </a:spcAft>
                      </a:pPr>
                      <a:r>
                        <a:rPr lang="es-ES" sz="500" dirty="0">
                          <a:effectLst/>
                        </a:rPr>
                        <a:t>Primero saber qué tipo de población tenemos por delegación, y centrarnos en donde haya más niños, realizar visitas para saber en qué condición social y económica se encuentran, y de ahí partir para informar sobre los alimentos sanos, en que porciones, revisar que deportivos y parques hay en la zona e impartir clases de futbol bol, basquetbol, etc. A los adultos dar clases de baile, a precios accesibles. E incluso dar clases de comida saludable y cómo combinar los alimentos.</a:t>
                      </a:r>
                      <a:endParaRPr lang="es-E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c>
                  <a:txBody>
                    <a:bodyPr/>
                    <a:lstStyle/>
                    <a:p>
                      <a:pPr>
                        <a:lnSpc>
                          <a:spcPct val="107000"/>
                        </a:lnSpc>
                        <a:spcAft>
                          <a:spcPts val="0"/>
                        </a:spcAft>
                      </a:pPr>
                      <a:r>
                        <a:rPr lang="es-ES" sz="500" dirty="0">
                          <a:effectLst/>
                        </a:rPr>
                        <a:t>Los jueces evaluaron los productos y servicios de las empresas que operan en áreas como cambio social, cambio climático, salud y bienestar, educación y conocimiento abierto, gobierno y participación ciudadana, y acceso a servicios financieros a través de tecnología.</a:t>
                      </a:r>
                      <a:endParaRPr lang="es-ES"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0905" marR="30905" marT="0" marB="0"/>
                </a:tc>
              </a:tr>
            </a:tbl>
          </a:graphicData>
        </a:graphic>
      </p:graphicFrame>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3087" y="214184"/>
            <a:ext cx="3051874" cy="2718486"/>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990" y="2932670"/>
            <a:ext cx="3098971" cy="2644347"/>
          </a:xfrm>
          <a:prstGeom prst="rect">
            <a:avLst/>
          </a:prstGeom>
        </p:spPr>
      </p:pic>
      <p:sp>
        <p:nvSpPr>
          <p:cNvPr id="7" name="CuadroTexto 6"/>
          <p:cNvSpPr txBox="1"/>
          <p:nvPr/>
        </p:nvSpPr>
        <p:spPr>
          <a:xfrm>
            <a:off x="271850" y="5651156"/>
            <a:ext cx="9432323" cy="923330"/>
          </a:xfrm>
          <a:prstGeom prst="rect">
            <a:avLst/>
          </a:prstGeom>
          <a:noFill/>
        </p:spPr>
        <p:txBody>
          <a:bodyPr wrap="square" rtlCol="0">
            <a:spAutoFit/>
          </a:bodyPr>
          <a:lstStyle/>
          <a:p>
            <a:pPr fontAlgn="base"/>
            <a:r>
              <a:rPr lang="es-MX" sz="900" dirty="0">
                <a:latin typeface="Agency FB" panose="020B0503020202020204" pitchFamily="34" charset="0"/>
                <a:hlinkClick r:id="rId4"/>
              </a:rPr>
              <a:t>www.sinembargo.mx/27-09-2014/1127995</a:t>
            </a:r>
            <a:br>
              <a:rPr lang="es-MX" sz="900" dirty="0">
                <a:latin typeface="Agency FB" panose="020B0503020202020204" pitchFamily="34" charset="0"/>
                <a:hlinkClick r:id="rId4"/>
              </a:rPr>
            </a:br>
            <a:r>
              <a:rPr lang="es-MX" sz="900" dirty="0" smtClean="0">
                <a:latin typeface="Agency FB" panose="020B0503020202020204" pitchFamily="34" charset="0"/>
                <a:hlinkClick r:id="rId4"/>
              </a:rPr>
              <a:t>sin embargo</a:t>
            </a:r>
            <a:r>
              <a:rPr lang="es-MX" sz="900" dirty="0" smtClean="0">
                <a:latin typeface="Agency FB" panose="020B0503020202020204" pitchFamily="34" charset="0"/>
              </a:rPr>
              <a:t>   Fernanda García cruz   </a:t>
            </a:r>
          </a:p>
          <a:p>
            <a:pPr fontAlgn="base"/>
            <a:r>
              <a:rPr lang="es-MX" sz="900" dirty="0" smtClean="0">
                <a:latin typeface="Agency FB" panose="020B0503020202020204" pitchFamily="34" charset="0"/>
              </a:rPr>
              <a:t>septiembre 27, 2014</a:t>
            </a:r>
          </a:p>
          <a:p>
            <a:pPr fontAlgn="base"/>
            <a:r>
              <a:rPr lang="es-MX" sz="900" dirty="0" smtClean="0">
                <a:latin typeface="Agency FB" panose="020B0503020202020204" pitchFamily="34" charset="0"/>
                <a:hlinkClick r:id="rId5"/>
              </a:rPr>
              <a:t>www.iadb.org/es/noticias/bid-y-fundacion-pepsico-lanzan-un-proyecto-innovador-para-prevenir-la-desnutricion-y-la</a:t>
            </a:r>
            <a:endParaRPr lang="es-MX" sz="900" dirty="0" smtClean="0">
              <a:latin typeface="Agency FB" panose="020B0503020202020204" pitchFamily="34" charset="0"/>
            </a:endParaRPr>
          </a:p>
          <a:p>
            <a:pPr fontAlgn="base"/>
            <a:r>
              <a:rPr lang="es-MX" sz="900" dirty="0">
                <a:latin typeface="Agency FB" panose="020B0503020202020204" pitchFamily="34" charset="0"/>
              </a:rPr>
              <a:t>Organización Mundial de la Salud, 2011</a:t>
            </a:r>
          </a:p>
          <a:p>
            <a:pPr fontAlgn="base"/>
            <a:r>
              <a:rPr lang="es-MX" sz="900" dirty="0" smtClean="0">
                <a:latin typeface="Agency FB" panose="020B0503020202020204" pitchFamily="34" charset="0"/>
              </a:rPr>
              <a:t>Rivera </a:t>
            </a:r>
            <a:r>
              <a:rPr lang="es-MX" sz="900" dirty="0">
                <a:latin typeface="Agency FB" panose="020B0503020202020204" pitchFamily="34" charset="0"/>
              </a:rPr>
              <a:t>y otros. Lancet Diabetes Endocrinol. Abril de 2014;2(4):321-32.</a:t>
            </a:r>
            <a:endParaRPr lang="es-MX" sz="900" dirty="0">
              <a:latin typeface="Agency FB" panose="020B0503020202020204" pitchFamily="34" charset="0"/>
            </a:endParaRPr>
          </a:p>
        </p:txBody>
      </p:sp>
    </p:spTree>
    <p:extLst>
      <p:ext uri="{BB962C8B-B14F-4D97-AF65-F5344CB8AC3E}">
        <p14:creationId xmlns:p14="http://schemas.microsoft.com/office/powerpoint/2010/main" val="353748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3037" y="205946"/>
            <a:ext cx="9984260" cy="5909310"/>
          </a:xfrm>
          <a:prstGeom prst="rect">
            <a:avLst/>
          </a:prstGeom>
        </p:spPr>
        <p:txBody>
          <a:bodyPr wrap="square">
            <a:spAutoFit/>
          </a:bodyPr>
          <a:lstStyle/>
          <a:p>
            <a:pPr algn="just"/>
            <a:r>
              <a:rPr lang="es-MX" sz="1400" dirty="0">
                <a:latin typeface="+mj-lt"/>
              </a:rPr>
              <a:t>Elabora una conclusión. Explica cuáles fueron las similitudes y diferencias que identificaste entre tu proyecto y los que investigaste. Responde a la pregunta ¿hay algo que me permita mejorar mi proyecto</a:t>
            </a:r>
            <a:r>
              <a:rPr lang="es-MX" sz="1400" dirty="0" smtClean="0">
                <a:latin typeface="+mj-lt"/>
              </a:rPr>
              <a:t>?</a:t>
            </a:r>
          </a:p>
          <a:p>
            <a:pPr algn="just"/>
            <a:r>
              <a:rPr lang="es-MX" sz="1400" dirty="0" smtClean="0">
                <a:solidFill>
                  <a:srgbClr val="FFFF00"/>
                </a:solidFill>
                <a:latin typeface="+mj-lt"/>
              </a:rPr>
              <a:t>Ambos casos coincidimos en que la obesidad infantil esta creciendo en México, debido a la mala alimentación, la falta de ejercicio,</a:t>
            </a:r>
          </a:p>
          <a:p>
            <a:pPr algn="just"/>
            <a:r>
              <a:rPr lang="es-MX" sz="1400" dirty="0" smtClean="0">
                <a:solidFill>
                  <a:srgbClr val="FFFF00"/>
                </a:solidFill>
                <a:latin typeface="+mj-lt"/>
              </a:rPr>
              <a:t>y esto a llevado a que crezcan las enfermedades como la diabetes, cardiovasculares </a:t>
            </a:r>
            <a:r>
              <a:rPr lang="es-MX" sz="1400" dirty="0">
                <a:solidFill>
                  <a:srgbClr val="FFFF00"/>
                </a:solidFill>
                <a:latin typeface="+mj-lt"/>
              </a:rPr>
              <a:t>(principalmente las cardiopatías y los accidentes vasculares cerebrales</a:t>
            </a:r>
            <a:r>
              <a:rPr lang="es-MX" sz="1400" dirty="0" smtClean="0">
                <a:solidFill>
                  <a:srgbClr val="FFFF00"/>
                </a:solidFill>
                <a:latin typeface="+mj-lt"/>
              </a:rPr>
              <a:t>); los </a:t>
            </a:r>
            <a:r>
              <a:rPr lang="es-MX" sz="1400" dirty="0">
                <a:solidFill>
                  <a:srgbClr val="FFFF00"/>
                </a:solidFill>
                <a:latin typeface="+mj-lt"/>
              </a:rPr>
              <a:t>trastornos del aparato locomotor, en particular la </a:t>
            </a:r>
            <a:r>
              <a:rPr lang="es-MX" sz="1400" dirty="0" smtClean="0">
                <a:solidFill>
                  <a:srgbClr val="FFFF00"/>
                </a:solidFill>
                <a:latin typeface="+mj-lt"/>
              </a:rPr>
              <a:t>artrosis.</a:t>
            </a:r>
          </a:p>
          <a:p>
            <a:pPr algn="just"/>
            <a:r>
              <a:rPr lang="es-MX" sz="1400" dirty="0" smtClean="0">
                <a:solidFill>
                  <a:srgbClr val="FFFF00"/>
                </a:solidFill>
                <a:latin typeface="+mj-lt"/>
              </a:rPr>
              <a:t>En mi caso centre mi investigación en la escuela de mi niña a nivel primaria, y el que investigue es un grupo de jóvenes preocupados por la obesidad </a:t>
            </a:r>
            <a:r>
              <a:rPr lang="es-MX" sz="1400" dirty="0">
                <a:solidFill>
                  <a:srgbClr val="FFFF00"/>
                </a:solidFill>
                <a:latin typeface="+mj-lt"/>
              </a:rPr>
              <a:t>infantil </a:t>
            </a:r>
            <a:r>
              <a:rPr lang="es-MX" sz="1400" dirty="0" smtClean="0">
                <a:solidFill>
                  <a:srgbClr val="FFFF00"/>
                </a:solidFill>
                <a:latin typeface="+mj-lt"/>
              </a:rPr>
              <a:t> </a:t>
            </a:r>
            <a:r>
              <a:rPr lang="es-MX" sz="1400" dirty="0">
                <a:solidFill>
                  <a:srgbClr val="FFFF00"/>
                </a:solidFill>
                <a:latin typeface="+mj-lt"/>
              </a:rPr>
              <a:t>fue reconocida esta semana por el Banco Interamericano de Desarrollo (BID) como una de las 16 compañías pioneras o innovadoras (Strauss) de América Latina.</a:t>
            </a:r>
          </a:p>
          <a:p>
            <a:pPr algn="just"/>
            <a:r>
              <a:rPr lang="es-MX" sz="1400" dirty="0">
                <a:solidFill>
                  <a:srgbClr val="FFFF00"/>
                </a:solidFill>
                <a:latin typeface="+mj-lt"/>
              </a:rPr>
              <a:t>Limmo Project buscó la forma de desarrollar un proceso para aprovechar las partes más nutritivas de las frutas que normalmente se desperdician, como las cáscaras y semillas, convirtiéndolas en ingredientes para la industria de alimentos procesados</a:t>
            </a:r>
            <a:r>
              <a:rPr lang="es-MX" sz="1400" dirty="0" smtClean="0">
                <a:solidFill>
                  <a:srgbClr val="FFFF00"/>
                </a:solidFill>
                <a:latin typeface="+mj-lt"/>
              </a:rPr>
              <a:t>.</a:t>
            </a:r>
          </a:p>
          <a:p>
            <a:pPr algn="just"/>
            <a:r>
              <a:rPr lang="es-MX" sz="1400" dirty="0" smtClean="0">
                <a:solidFill>
                  <a:srgbClr val="FFFF00"/>
                </a:solidFill>
                <a:latin typeface="+mj-lt"/>
              </a:rPr>
              <a:t>En mi caso se esta promoviendo que en la escuela se dejen de vender frituras y refrescos, estamos proponiendo se venda agua fresca, y verdura y fruta rayada. Como pepino, jícama, zanahoria, betabel, naranjas partidas a la mitad en fin cosas mas saludables.</a:t>
            </a:r>
          </a:p>
          <a:p>
            <a:pPr algn="just"/>
            <a:r>
              <a:rPr lang="es-MX" sz="1400" dirty="0">
                <a:solidFill>
                  <a:srgbClr val="FFFF00"/>
                </a:solidFill>
                <a:latin typeface="+mj-lt"/>
              </a:rPr>
              <a:t>Un fundador o fundadora de cada empresa seleccionada viajará a Washington para participar en el foro, presentar sus empresas ante potenciales inversionistas y trabajar con especialistas en innovación, creatividad y mercadotecnia</a:t>
            </a:r>
            <a:r>
              <a:rPr lang="es-MX" sz="1400" dirty="0" smtClean="0">
                <a:solidFill>
                  <a:srgbClr val="FFFF00"/>
                </a:solidFill>
                <a:latin typeface="+mj-lt"/>
              </a:rPr>
              <a:t>.</a:t>
            </a:r>
          </a:p>
          <a:p>
            <a:pPr algn="just"/>
            <a:r>
              <a:rPr lang="es-MX" sz="1400" dirty="0" smtClean="0">
                <a:solidFill>
                  <a:srgbClr val="FFFF00"/>
                </a:solidFill>
                <a:latin typeface="+mj-lt"/>
              </a:rPr>
              <a:t>En mi caso estaría muy bien que lográramos que a nivel nacional  se implementaran estas ideas, y  se dejara de vender comida chatarra, se realizara mas ejercicio en las escuelas e incluso hubiera una hora dedicada a la buena nutrición, y a que se le diera importancia al desayuno en los niños, ya que muchos de ellos llegan sin alimento alguno. </a:t>
            </a:r>
          </a:p>
          <a:p>
            <a:pPr algn="just"/>
            <a:r>
              <a:rPr lang="es-MX" sz="1400" dirty="0" smtClean="0">
                <a:solidFill>
                  <a:srgbClr val="FFFF00"/>
                </a:solidFill>
                <a:latin typeface="+mj-lt"/>
              </a:rPr>
              <a:t>Seria muy importante que se tomaran estrategias  mas severas para acabar con la obesidad en niños, si no a la larga serán adultos </a:t>
            </a:r>
          </a:p>
          <a:p>
            <a:pPr algn="just"/>
            <a:r>
              <a:rPr lang="es-MX" sz="1400" dirty="0" smtClean="0">
                <a:solidFill>
                  <a:srgbClr val="FFFF00"/>
                </a:solidFill>
                <a:latin typeface="+mj-lt"/>
              </a:rPr>
              <a:t>Llenos de enfermedades.</a:t>
            </a:r>
            <a:endParaRPr lang="es-MX" sz="1400" dirty="0">
              <a:solidFill>
                <a:srgbClr val="FFFF00"/>
              </a:solidFill>
              <a:latin typeface="+mj-lt"/>
            </a:endParaRPr>
          </a:p>
          <a:p>
            <a:pPr algn="just"/>
            <a:endParaRPr lang="es-ES" sz="1400" dirty="0">
              <a:solidFill>
                <a:srgbClr val="FFFF00"/>
              </a:solidFill>
              <a:latin typeface="+mj-lt"/>
            </a:endParaRPr>
          </a:p>
        </p:txBody>
      </p:sp>
    </p:spTree>
    <p:extLst>
      <p:ext uri="{BB962C8B-B14F-4D97-AF65-F5344CB8AC3E}">
        <p14:creationId xmlns:p14="http://schemas.microsoft.com/office/powerpoint/2010/main" val="204535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21276" y="345989"/>
            <a:ext cx="8614604" cy="3231654"/>
          </a:xfrm>
          <a:prstGeom prst="rect">
            <a:avLst/>
          </a:prstGeom>
        </p:spPr>
        <p:txBody>
          <a:bodyPr wrap="square">
            <a:spAutoFit/>
          </a:bodyPr>
          <a:lstStyle/>
          <a:p>
            <a:pPr algn="just"/>
            <a:r>
              <a:rPr lang="es-MX" sz="1400" dirty="0">
                <a:latin typeface="+mj-lt"/>
              </a:rPr>
              <a:t>¿hay algo que me permita mejorar mi proyecto</a:t>
            </a:r>
            <a:r>
              <a:rPr lang="es-MX" sz="1400" dirty="0" smtClean="0">
                <a:latin typeface="+mj-lt"/>
              </a:rPr>
              <a:t>?</a:t>
            </a:r>
          </a:p>
          <a:p>
            <a:pPr algn="just"/>
            <a:r>
              <a:rPr lang="es-MX" sz="1400" dirty="0" smtClean="0">
                <a:solidFill>
                  <a:srgbClr val="FFFF00"/>
                </a:solidFill>
                <a:latin typeface="+mj-lt"/>
              </a:rPr>
              <a:t>Para mejorar mi proyecto </a:t>
            </a:r>
            <a:r>
              <a:rPr lang="es-MX" sz="1400" dirty="0">
                <a:solidFill>
                  <a:srgbClr val="FFFF00"/>
                </a:solidFill>
                <a:latin typeface="+mj-lt"/>
              </a:rPr>
              <a:t>seria ideal Promover la práctica diaria de rutinas de actividad física en todas las escuela, </a:t>
            </a:r>
            <a:r>
              <a:rPr lang="es-MX" sz="1400" dirty="0" smtClean="0">
                <a:solidFill>
                  <a:srgbClr val="FFFF00"/>
                </a:solidFill>
                <a:latin typeface="+mj-lt"/>
              </a:rPr>
              <a:t>poder contar con </a:t>
            </a:r>
            <a:r>
              <a:rPr lang="es-MX" sz="1400" dirty="0">
                <a:solidFill>
                  <a:srgbClr val="FFFF00"/>
                </a:solidFill>
                <a:latin typeface="+mj-lt"/>
              </a:rPr>
              <a:t>una serie de documentos de apoyo, desde manuales impresos y electrónicos, hasta materiales de difusión </a:t>
            </a:r>
            <a:r>
              <a:rPr lang="es-MX" sz="1400" dirty="0" smtClean="0">
                <a:solidFill>
                  <a:srgbClr val="FFFF00"/>
                </a:solidFill>
                <a:latin typeface="+mj-lt"/>
              </a:rPr>
              <a:t>para informar lo grave  de la Obesidad Infantil.</a:t>
            </a:r>
          </a:p>
          <a:p>
            <a:pPr algn="just"/>
            <a:r>
              <a:rPr lang="es-MX" sz="1400" dirty="0" smtClean="0">
                <a:solidFill>
                  <a:srgbClr val="FFFF00"/>
                </a:solidFill>
                <a:latin typeface="+mj-lt"/>
              </a:rPr>
              <a:t>Desgraciadamente en mi comunidad las madres trabajamos y a la gran mayoría cuando se les convoca a juntas, asisten muy pocos y entonces folletos y manuales serian de gran utilidad. Aunque en radio y televisión nos informan sobre los productos chatarra se le da muy poca difusión al daño que provoca en los niños. Y que nosotros como adultos por comodidad preferimos comprar una hamburguesa a comer una comida balanceada.</a:t>
            </a:r>
          </a:p>
          <a:p>
            <a:pPr algn="just"/>
            <a:r>
              <a:rPr lang="es-MX" sz="1400" dirty="0" smtClean="0">
                <a:solidFill>
                  <a:srgbClr val="FFFF00"/>
                </a:solidFill>
                <a:latin typeface="+mj-lt"/>
              </a:rPr>
              <a:t>En la comida chatarra deberían de poner fotos como en los cigarros, gente muriéndose por cáncer de todo tipo, así en la comida chatarra enlistar todas las enfermedades por la obesidad.</a:t>
            </a:r>
          </a:p>
          <a:p>
            <a:pPr algn="just"/>
            <a:endParaRPr lang="es-MX" dirty="0" smtClean="0"/>
          </a:p>
          <a:p>
            <a:endParaRPr lang="es-ES" dirty="0"/>
          </a:p>
        </p:txBody>
      </p:sp>
    </p:spTree>
    <p:extLst>
      <p:ext uri="{BB962C8B-B14F-4D97-AF65-F5344CB8AC3E}">
        <p14:creationId xmlns:p14="http://schemas.microsoft.com/office/powerpoint/2010/main" val="806847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96</TotalTime>
  <Words>1517</Words>
  <Application>Microsoft Office PowerPoint</Application>
  <PresentationFormat>Panorámica</PresentationFormat>
  <Paragraphs>46</Paragraphs>
  <Slides>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vt:i4>
      </vt:variant>
    </vt:vector>
  </HeadingPairs>
  <TitlesOfParts>
    <vt:vector size="12" baseType="lpstr">
      <vt:lpstr>Agency FB</vt:lpstr>
      <vt:lpstr>Arial</vt:lpstr>
      <vt:lpstr>Arial Rounded MT Bold</vt:lpstr>
      <vt:lpstr>Calibri</vt:lpstr>
      <vt:lpstr>Century Gothic</vt:lpstr>
      <vt:lpstr>Times New Roman</vt:lpstr>
      <vt:lpstr>Wingdings 3</vt:lpstr>
      <vt:lpstr>Ion</vt:lpstr>
      <vt:lpstr>Fase 3: Contextualización. Comparo para mejora</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Fase 3: Contextualización. Comparo para mejora</dc:title>
  <dc:creator>Sonia Sotelo Sanchez</dc:creator>
  <cp:lastModifiedBy>Sonia Sotelo Sanchez</cp:lastModifiedBy>
  <cp:revision>11</cp:revision>
  <dcterms:created xsi:type="dcterms:W3CDTF">2019-03-06T03:38:27Z</dcterms:created>
  <dcterms:modified xsi:type="dcterms:W3CDTF">2019-03-08T03:14:02Z</dcterms:modified>
</cp:coreProperties>
</file>