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6E3E33BD-3248-4EFB-93F0-554843950305}" type="datetimeFigureOut">
              <a:rPr lang="es-MX" smtClean="0"/>
              <a:t>15/03/2019</a:t>
            </a:fld>
            <a:endParaRPr lang="es-MX"/>
          </a:p>
        </p:txBody>
      </p:sp>
      <p:sp>
        <p:nvSpPr>
          <p:cNvPr id="5" name="Footer Placeholder 4"/>
          <p:cNvSpPr>
            <a:spLocks noGrp="1"/>
          </p:cNvSpPr>
          <p:nvPr>
            <p:ph type="ftr" sz="quarter" idx="11"/>
          </p:nvPr>
        </p:nvSpPr>
        <p:spPr bwMode="white"/>
        <p:txBody>
          <a:bodyPr/>
          <a:lstStyle/>
          <a:p>
            <a:endParaRPr lang="es-MX"/>
          </a:p>
        </p:txBody>
      </p:sp>
      <p:sp>
        <p:nvSpPr>
          <p:cNvPr id="6" name="Slide Number Placeholder 5"/>
          <p:cNvSpPr>
            <a:spLocks noGrp="1"/>
          </p:cNvSpPr>
          <p:nvPr>
            <p:ph type="sldNum" sz="quarter" idx="12"/>
          </p:nvPr>
        </p:nvSpPr>
        <p:spPr/>
        <p:txBody>
          <a:bodyPr/>
          <a:lstStyle/>
          <a:p>
            <a:fld id="{4FF57A12-30F7-4846-AFFA-27B4BD473D00}"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E3E33BD-3248-4EFB-93F0-554843950305}" type="datetimeFigureOut">
              <a:rPr lang="es-MX" smtClean="0"/>
              <a:t>15/03/2019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FF57A12-30F7-4846-AFFA-27B4BD473D0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3E33BD-3248-4EFB-93F0-554843950305}" type="datetimeFigureOut">
              <a:rPr lang="es-MX" smtClean="0"/>
              <a:t>15/03/2019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FF57A12-30F7-4846-AFFA-27B4BD473D0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3E33BD-3248-4EFB-93F0-554843950305}" type="datetimeFigureOut">
              <a:rPr lang="es-MX" smtClean="0"/>
              <a:t>15/03/2019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FF57A12-30F7-4846-AFFA-27B4BD473D00}" type="slidenum">
              <a:rPr lang="es-MX" smtClean="0"/>
              <a:t>‹Nº›</a:t>
            </a:fld>
            <a:endParaRPr lang="es-MX"/>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3E33BD-3248-4EFB-93F0-554843950305}" type="datetimeFigureOut">
              <a:rPr lang="es-MX" smtClean="0"/>
              <a:t>15/03/2019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FF57A12-30F7-4846-AFFA-27B4BD473D00}" type="slidenum">
              <a:rPr lang="es-MX" smtClean="0"/>
              <a:t>‹Nº›</a:t>
            </a:fld>
            <a:endParaRPr lang="es-MX"/>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E3E33BD-3248-4EFB-93F0-554843950305}" type="datetimeFigureOut">
              <a:rPr lang="es-MX" smtClean="0"/>
              <a:t>15/03/2019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FF57A12-30F7-4846-AFFA-27B4BD473D00}" type="slidenum">
              <a:rPr lang="es-MX" smtClean="0"/>
              <a:t>‹Nº›</a:t>
            </a:fld>
            <a:endParaRPr lang="es-MX"/>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E3E33BD-3248-4EFB-93F0-554843950305}" type="datetimeFigureOut">
              <a:rPr lang="es-MX" smtClean="0"/>
              <a:t>15/03/2019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FF57A12-30F7-4846-AFFA-27B4BD473D0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E3E33BD-3248-4EFB-93F0-554843950305}" type="datetimeFigureOut">
              <a:rPr lang="es-MX" smtClean="0"/>
              <a:t>15/03/2019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FF57A12-30F7-4846-AFFA-27B4BD473D00}" type="slidenum">
              <a:rPr lang="es-MX" smtClean="0"/>
              <a:t>‹Nº›</a:t>
            </a:fld>
            <a:endParaRPr lang="es-MX"/>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E3E33BD-3248-4EFB-93F0-554843950305}" type="datetimeFigureOut">
              <a:rPr lang="es-MX" smtClean="0"/>
              <a:t>15/03/2019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FF57A12-30F7-4846-AFFA-27B4BD473D0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3E33BD-3248-4EFB-93F0-554843950305}" type="datetimeFigureOut">
              <a:rPr lang="es-MX" smtClean="0"/>
              <a:t>15/03/2019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FF57A12-30F7-4846-AFFA-27B4BD473D00}" type="slidenum">
              <a:rPr lang="es-MX" smtClean="0"/>
              <a:t>‹Nº›</a:t>
            </a:fld>
            <a:endParaRPr lang="es-MX"/>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3E33BD-3248-4EFB-93F0-554843950305}" type="datetimeFigureOut">
              <a:rPr lang="es-MX" smtClean="0"/>
              <a:t>15/03/2019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FF57A12-30F7-4846-AFFA-27B4BD473D0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6E3E33BD-3248-4EFB-93F0-554843950305}" type="datetimeFigureOut">
              <a:rPr lang="es-MX" smtClean="0"/>
              <a:t>15/03/2019</a:t>
            </a:fld>
            <a:endParaRPr lang="es-MX"/>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MX"/>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4FF57A12-30F7-4846-AFFA-27B4BD473D00}"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71600" y="1412776"/>
            <a:ext cx="6400800" cy="1741904"/>
          </a:xfrm>
        </p:spPr>
        <p:txBody>
          <a:bodyPr>
            <a:normAutofit/>
          </a:bodyPr>
          <a:lstStyle/>
          <a:p>
            <a:r>
              <a:rPr lang="es-MX" sz="2800" dirty="0" smtClean="0"/>
              <a:t>ACTIVIDAD INTEGRADORA</a:t>
            </a:r>
            <a:br>
              <a:rPr lang="es-MX" sz="2800" dirty="0" smtClean="0"/>
            </a:br>
            <a:r>
              <a:rPr lang="es-MX" sz="2800" dirty="0" smtClean="0"/>
              <a:t>Fase </a:t>
            </a:r>
            <a:r>
              <a:rPr lang="es-MX" sz="2800" dirty="0"/>
              <a:t>6: Planificación. Rutas de acción</a:t>
            </a:r>
          </a:p>
        </p:txBody>
      </p:sp>
      <p:sp>
        <p:nvSpPr>
          <p:cNvPr id="3" name="2 Subtítulo"/>
          <p:cNvSpPr>
            <a:spLocks noGrp="1"/>
          </p:cNvSpPr>
          <p:nvPr>
            <p:ph type="subTitle" idx="1"/>
          </p:nvPr>
        </p:nvSpPr>
        <p:spPr>
          <a:xfrm>
            <a:off x="3851920" y="4005064"/>
            <a:ext cx="3920480" cy="1512168"/>
          </a:xfrm>
        </p:spPr>
        <p:txBody>
          <a:bodyPr>
            <a:normAutofit fontScale="62500" lnSpcReduction="20000"/>
          </a:bodyPr>
          <a:lstStyle/>
          <a:p>
            <a:r>
              <a:rPr lang="es-MX" dirty="0"/>
              <a:t>	</a:t>
            </a:r>
            <a:r>
              <a:rPr lang="es-MX" dirty="0" smtClean="0">
                <a:latin typeface="Arial Rounded MT Bold" pitchFamily="34" charset="0"/>
              </a:rPr>
              <a:t>SONIA SOTELO SANCHEZ</a:t>
            </a:r>
          </a:p>
          <a:p>
            <a:r>
              <a:rPr lang="es-MX" dirty="0" smtClean="0">
                <a:latin typeface="Arial Rounded MT Bold" pitchFamily="34" charset="0"/>
              </a:rPr>
              <a:t>MODULO 22.</a:t>
            </a:r>
          </a:p>
          <a:p>
            <a:r>
              <a:rPr lang="es-MX" dirty="0" smtClean="0">
                <a:latin typeface="Arial Rounded MT Bold" pitchFamily="34" charset="0"/>
              </a:rPr>
              <a:t>FACILITADOR: MARTHA </a:t>
            </a:r>
            <a:r>
              <a:rPr lang="es-MX" dirty="0">
                <a:latin typeface="Arial Rounded MT Bold" pitchFamily="34" charset="0"/>
              </a:rPr>
              <a:t>ELENA TELLEZGIRÓN </a:t>
            </a:r>
            <a:r>
              <a:rPr lang="es-MX" dirty="0" smtClean="0">
                <a:latin typeface="Arial Rounded MT Bold" pitchFamily="34" charset="0"/>
              </a:rPr>
              <a:t>SÁNCHEZ</a:t>
            </a:r>
          </a:p>
          <a:p>
            <a:r>
              <a:rPr lang="es-MX" dirty="0" smtClean="0">
                <a:latin typeface="Arial Rounded MT Bold" pitchFamily="34" charset="0"/>
              </a:rPr>
              <a:t>GRUPO:M22C4G10-060</a:t>
            </a:r>
            <a:endParaRPr lang="es-MX" dirty="0">
              <a:latin typeface="Arial Rounded MT Bold" pitchFamily="34" charset="0"/>
            </a:endParaRPr>
          </a:p>
        </p:txBody>
      </p:sp>
      <p:pic>
        <p:nvPicPr>
          <p:cNvPr id="1026" name="Picture 2" descr="C:\Users\user2\AppData\Local\Microsoft\Windows\INetCache\IE\W1UZI17G\0a61dfc63e744114c888972660a1d73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4005064"/>
            <a:ext cx="2364249" cy="162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03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475656" y="1484784"/>
            <a:ext cx="6336704" cy="3877985"/>
          </a:xfrm>
          <a:prstGeom prst="rect">
            <a:avLst/>
          </a:prstGeom>
        </p:spPr>
        <p:txBody>
          <a:bodyPr wrap="square">
            <a:spAutoFit/>
          </a:bodyPr>
          <a:lstStyle/>
          <a:p>
            <a:r>
              <a:rPr lang="es-MX" dirty="0" smtClean="0"/>
              <a:t>ESTRATEGIAS:</a:t>
            </a:r>
          </a:p>
          <a:p>
            <a:endParaRPr lang="es-MX" dirty="0" smtClean="0"/>
          </a:p>
          <a:p>
            <a:r>
              <a:rPr lang="es-MX" sz="1000" dirty="0" smtClean="0">
                <a:latin typeface="Arial Rounded MT Bold" pitchFamily="34" charset="0"/>
              </a:rPr>
              <a:t>Conocer al 100% los programas de apoyos que el gobierno  Y la delegación  ofrece para informarnos de los requisitos para poder disponer de las canchas deportivas.</a:t>
            </a:r>
          </a:p>
          <a:p>
            <a:r>
              <a:rPr lang="es-MX" sz="1000" dirty="0" smtClean="0">
                <a:latin typeface="Arial Rounded MT Bold" pitchFamily="34" charset="0"/>
              </a:rPr>
              <a:t>. Invitar a los Padres de familia y alumnos  a realizar una lista de actividades divertidas y atractivas para que los niños se entusiasmen con alguna actividad física</a:t>
            </a:r>
          </a:p>
          <a:p>
            <a:r>
              <a:rPr lang="es-ES" sz="1000" dirty="0" smtClean="0">
                <a:latin typeface="Arial Rounded MT Bold" pitchFamily="34" charset="0"/>
              </a:rPr>
              <a:t>Acudir al centro de salud para saber en que meses se les realizaran los estudios a los niños, y hablar con la nutrióloga para la platica sobre una buena nutrición, y la dieta que deben llevar los niños con Diabetes.</a:t>
            </a:r>
            <a:endParaRPr lang="es-MX" sz="1000" dirty="0" smtClean="0">
              <a:latin typeface="Arial Rounded MT Bold" pitchFamily="34" charset="0"/>
            </a:endParaRPr>
          </a:p>
          <a:p>
            <a:endParaRPr lang="es-MX" sz="1000" dirty="0" smtClean="0">
              <a:latin typeface="Arial Rounded MT Bold" pitchFamily="34" charset="0"/>
            </a:endParaRPr>
          </a:p>
          <a:p>
            <a:r>
              <a:rPr lang="es-MX" sz="1000" dirty="0" smtClean="0">
                <a:latin typeface="Arial Rounded MT Bold" pitchFamily="34" charset="0"/>
              </a:rPr>
              <a:t>Actividades:</a:t>
            </a:r>
          </a:p>
          <a:p>
            <a:endParaRPr lang="es-MX" sz="1000" dirty="0" smtClean="0">
              <a:latin typeface="Arial Rounded MT Bold" pitchFamily="34" charset="0"/>
            </a:endParaRPr>
          </a:p>
          <a:p>
            <a:r>
              <a:rPr lang="es-MX" sz="1000" dirty="0" smtClean="0">
                <a:latin typeface="Arial Rounded MT Bold" pitchFamily="34" charset="0"/>
              </a:rPr>
              <a:t>1.  Investigar en Internet, sobre diversas actividades  físicas o deportivas de acuerdo a la edad de los niños.</a:t>
            </a:r>
          </a:p>
          <a:p>
            <a:r>
              <a:rPr lang="es-MX" sz="1000" dirty="0" smtClean="0">
                <a:latin typeface="Arial Rounded MT Bold" pitchFamily="34" charset="0"/>
              </a:rPr>
              <a:t>2.  Investigar con personas profesionales, de cómo llevar a cabo la actividad física  en niños con diabetes.</a:t>
            </a:r>
          </a:p>
          <a:p>
            <a:r>
              <a:rPr lang="es-MX" sz="1000" dirty="0" smtClean="0">
                <a:latin typeface="Arial Rounded MT Bold" pitchFamily="34" charset="0"/>
              </a:rPr>
              <a:t>3.  Realizar folletos informativos para  informar  a los padres y niños sobre todas las actividades , las platicas con la nutrióloga, así como fechas de estudios en el centro de salud.</a:t>
            </a:r>
          </a:p>
          <a:p>
            <a:r>
              <a:rPr lang="es-MX" sz="1000" dirty="0" smtClean="0">
                <a:latin typeface="Arial Rounded MT Bold" pitchFamily="34" charset="0"/>
              </a:rPr>
              <a:t>4.  Conseguir el permiso del espacio donde se desarrollarán las actividades físicas .</a:t>
            </a:r>
          </a:p>
          <a:p>
            <a:r>
              <a:rPr lang="es-MX" sz="1000" dirty="0" smtClean="0">
                <a:latin typeface="Arial Rounded MT Bold" pitchFamily="34" charset="0"/>
              </a:rPr>
              <a:t>5.  Capacitar 1 o 2 personas para el apoyo de las actividades.</a:t>
            </a:r>
          </a:p>
          <a:p>
            <a:r>
              <a:rPr lang="es-MX" sz="1000" dirty="0" smtClean="0">
                <a:latin typeface="Arial Rounded MT Bold" pitchFamily="34" charset="0"/>
              </a:rPr>
              <a:t>6. Conseguir apoyo para material deportivo </a:t>
            </a:r>
          </a:p>
          <a:p>
            <a:endParaRPr lang="es-MX" sz="1000" dirty="0" smtClean="0">
              <a:latin typeface="Arial Rounded MT Bold" pitchFamily="34" charset="0"/>
            </a:endParaRPr>
          </a:p>
          <a:p>
            <a:endParaRPr lang="es-MX" sz="1000" dirty="0">
              <a:latin typeface="Arial Rounded MT Bold" pitchFamily="34" charset="0"/>
            </a:endParaRPr>
          </a:p>
        </p:txBody>
      </p:sp>
    </p:spTree>
    <p:extLst>
      <p:ext uri="{BB962C8B-B14F-4D97-AF65-F5344CB8AC3E}">
        <p14:creationId xmlns:p14="http://schemas.microsoft.com/office/powerpoint/2010/main" val="425257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187624" y="1412776"/>
            <a:ext cx="158417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Conocer al 100% los programas de apoyos que el gobierno  Y la delegación  ofrece para informarnos de los requisitos para poder disponer de las canchas deportivas</a:t>
            </a:r>
            <a:r>
              <a:rPr lang="es-MX" dirty="0" smtClean="0"/>
              <a:t>.</a:t>
            </a:r>
            <a:endParaRPr lang="es-MX" dirty="0"/>
          </a:p>
        </p:txBody>
      </p:sp>
      <p:sp>
        <p:nvSpPr>
          <p:cNvPr id="3" name="2 Rectángulo redondeado"/>
          <p:cNvSpPr/>
          <p:nvPr/>
        </p:nvSpPr>
        <p:spPr>
          <a:xfrm>
            <a:off x="3419872" y="1196752"/>
            <a:ext cx="1368152"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Invitar a los Padres de familia y alumnos  a realizar una lista de actividades divertidas y atractivas para que los niños se entusiasmen con alguna actividad física</a:t>
            </a:r>
            <a:endParaRPr lang="es-MX" sz="900" dirty="0"/>
          </a:p>
        </p:txBody>
      </p:sp>
      <p:sp>
        <p:nvSpPr>
          <p:cNvPr id="4" name="3 Rectángulo redondeado"/>
          <p:cNvSpPr/>
          <p:nvPr/>
        </p:nvSpPr>
        <p:spPr>
          <a:xfrm>
            <a:off x="5148064" y="1196752"/>
            <a:ext cx="1872208"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Acudir al centro de salud para saber en que meses se les realizaran los estudios a los niños, y hablar con la nutrióloga para la platica sobre una buena nutrición, y la dieta que deben llevar los niños con Diabetes.</a:t>
            </a:r>
            <a:endParaRPr lang="es-MX" sz="900" dirty="0"/>
          </a:p>
        </p:txBody>
      </p:sp>
      <p:sp>
        <p:nvSpPr>
          <p:cNvPr id="5" name="4 Flecha abajo"/>
          <p:cNvSpPr/>
          <p:nvPr/>
        </p:nvSpPr>
        <p:spPr>
          <a:xfrm>
            <a:off x="1331640" y="2694721"/>
            <a:ext cx="1296144" cy="1166328"/>
          </a:xfrm>
          <a:prstGeom prst="downArrow">
            <a:avLst>
              <a:gd name="adj1" fmla="val 50000"/>
              <a:gd name="adj2" fmla="val 38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Conseguir permiso para las canchas</a:t>
            </a:r>
            <a:endParaRPr lang="es-MX" sz="800" dirty="0"/>
          </a:p>
        </p:txBody>
      </p:sp>
      <p:sp>
        <p:nvSpPr>
          <p:cNvPr id="6" name="5 Flecha abajo"/>
          <p:cNvSpPr/>
          <p:nvPr/>
        </p:nvSpPr>
        <p:spPr>
          <a:xfrm>
            <a:off x="3553002" y="2708921"/>
            <a:ext cx="1235022"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Conseguir un profesional que nos oriente sobre las actividades</a:t>
            </a:r>
            <a:endParaRPr lang="es-MX" sz="800" dirty="0"/>
          </a:p>
        </p:txBody>
      </p:sp>
      <p:sp>
        <p:nvSpPr>
          <p:cNvPr id="7" name="6 Flecha abajo"/>
          <p:cNvSpPr/>
          <p:nvPr/>
        </p:nvSpPr>
        <p:spPr>
          <a:xfrm>
            <a:off x="5148064" y="2708920"/>
            <a:ext cx="1803446" cy="1152128"/>
          </a:xfrm>
          <a:prstGeom prst="downArrow">
            <a:avLst>
              <a:gd name="adj1" fmla="val 50000"/>
              <a:gd name="adj2" fmla="val 575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1 persona que este al pendiente de los estudios  y diseñar las fechas con la nutrióloga</a:t>
            </a:r>
            <a:endParaRPr lang="es-MX" sz="800" dirty="0"/>
          </a:p>
        </p:txBody>
      </p:sp>
      <p:sp>
        <p:nvSpPr>
          <p:cNvPr id="8" name="7 Decisión"/>
          <p:cNvSpPr/>
          <p:nvPr/>
        </p:nvSpPr>
        <p:spPr>
          <a:xfrm>
            <a:off x="1043608" y="3862672"/>
            <a:ext cx="1872208" cy="11505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t>Investigar en Internet, sobre diversas actividades  físicas o deportivas de acuerdo a la edad de los niños.</a:t>
            </a:r>
            <a:endParaRPr lang="es-MX" sz="800" dirty="0"/>
          </a:p>
        </p:txBody>
      </p:sp>
      <p:sp>
        <p:nvSpPr>
          <p:cNvPr id="9" name="8 Decisión"/>
          <p:cNvSpPr/>
          <p:nvPr/>
        </p:nvSpPr>
        <p:spPr>
          <a:xfrm>
            <a:off x="3347864" y="3861048"/>
            <a:ext cx="1620180" cy="12961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t>Investigar con personas profesionales, de cómo llevar a cabo la actividad física  en niños con diabetes.</a:t>
            </a:r>
            <a:endParaRPr lang="es-MX" sz="800" dirty="0"/>
          </a:p>
        </p:txBody>
      </p:sp>
      <p:sp>
        <p:nvSpPr>
          <p:cNvPr id="10" name="9 Rectángulo"/>
          <p:cNvSpPr/>
          <p:nvPr/>
        </p:nvSpPr>
        <p:spPr>
          <a:xfrm>
            <a:off x="5580112" y="3862672"/>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Aprobado</a:t>
            </a:r>
            <a:endParaRPr lang="es-MX" dirty="0"/>
          </a:p>
        </p:txBody>
      </p:sp>
      <p:sp>
        <p:nvSpPr>
          <p:cNvPr id="11" name="10 Retraso"/>
          <p:cNvSpPr/>
          <p:nvPr/>
        </p:nvSpPr>
        <p:spPr>
          <a:xfrm>
            <a:off x="3553002" y="5174637"/>
            <a:ext cx="1415042" cy="504056"/>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smtClean="0"/>
              <a:t>Conseguir apoyo para material deportivo </a:t>
            </a:r>
            <a:endParaRPr lang="es-MX" sz="800" dirty="0"/>
          </a:p>
        </p:txBody>
      </p:sp>
    </p:spTree>
    <p:extLst>
      <p:ext uri="{BB962C8B-B14F-4D97-AF65-F5344CB8AC3E}">
        <p14:creationId xmlns:p14="http://schemas.microsoft.com/office/powerpoint/2010/main" val="117528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124744"/>
            <a:ext cx="7056784" cy="4370427"/>
          </a:xfrm>
          <a:prstGeom prst="rect">
            <a:avLst/>
          </a:prstGeom>
        </p:spPr>
        <p:txBody>
          <a:bodyPr wrap="square">
            <a:spAutoFit/>
          </a:bodyPr>
          <a:lstStyle/>
          <a:p>
            <a:pPr algn="just"/>
            <a:r>
              <a:rPr lang="es-MX" sz="1600" b="1" dirty="0" smtClean="0">
                <a:latin typeface="Bahnschrift Light Condensed" pitchFamily="34" charset="0"/>
              </a:rPr>
              <a:t>a. Descripción general del proyecto (problema, necesidad u oportunidad de mejora)</a:t>
            </a:r>
            <a:r>
              <a:rPr lang="es-MX" sz="1600" dirty="0" smtClean="0">
                <a:latin typeface="Bahnschrift Light Condensed" pitchFamily="34" charset="0"/>
              </a:rPr>
              <a:t>.</a:t>
            </a:r>
            <a:r>
              <a:rPr lang="es-MX" sz="1400" dirty="0" smtClean="0">
                <a:solidFill>
                  <a:srgbClr val="002060"/>
                </a:solidFill>
                <a:latin typeface="Bahnschrift Light Condensed" pitchFamily="34" charset="0"/>
              </a:rPr>
              <a:t>El problema es la obesidad en niños y diabetes. Es necesario atacar este problema en la escuela ya que esta afectando a los niños , y se registran casos ya, de diabetes en los pequeños. Comienza haber problemas de salud.</a:t>
            </a:r>
          </a:p>
          <a:p>
            <a:pPr algn="just"/>
            <a:r>
              <a:rPr lang="es-ES" sz="1400" dirty="0" smtClean="0">
                <a:solidFill>
                  <a:srgbClr val="002060"/>
                </a:solidFill>
                <a:latin typeface="Bahnschrift Light Condensed" pitchFamily="34" charset="0"/>
              </a:rPr>
              <a:t>Si nos ponemos a trabajar podemos mejorar la calidad de vida de los niños.</a:t>
            </a:r>
          </a:p>
          <a:p>
            <a:pPr algn="just"/>
            <a:r>
              <a:rPr lang="es-ES" sz="1400" dirty="0" smtClean="0">
                <a:solidFill>
                  <a:srgbClr val="002060"/>
                </a:solidFill>
                <a:latin typeface="Bahnschrift Light Condensed" pitchFamily="34" charset="0"/>
              </a:rPr>
              <a:t>Tenemos la oportunidad de ayudar, apoyar y evitar que el problema crezca.</a:t>
            </a:r>
            <a:endParaRPr lang="es-MX" sz="1400" dirty="0" smtClean="0">
              <a:solidFill>
                <a:srgbClr val="002060"/>
              </a:solidFill>
              <a:latin typeface="Bahnschrift Light Condensed" pitchFamily="34" charset="0"/>
            </a:endParaRPr>
          </a:p>
          <a:p>
            <a:pPr algn="just"/>
            <a:r>
              <a:rPr lang="es-MX" sz="1600" b="1" dirty="0" smtClean="0">
                <a:latin typeface="Bahnschrift Light Condensed" pitchFamily="34" charset="0"/>
              </a:rPr>
              <a:t>b. Objetivo general o propósito: ¿Qué quiero hacer</a:t>
            </a:r>
            <a:r>
              <a:rPr lang="es-MX" sz="1600" dirty="0" smtClean="0">
                <a:latin typeface="Bahnschrift Light Condensed" pitchFamily="34" charset="0"/>
              </a:rPr>
              <a:t>?</a:t>
            </a:r>
          </a:p>
          <a:p>
            <a:pPr algn="just"/>
            <a:r>
              <a:rPr lang="es-ES" sz="1400" dirty="0" smtClean="0">
                <a:solidFill>
                  <a:schemeClr val="accent6">
                    <a:lumMod val="50000"/>
                  </a:schemeClr>
                </a:solidFill>
                <a:latin typeface="Bahnschrift Light Condensed" pitchFamily="34" charset="0"/>
              </a:rPr>
              <a:t>Ayudar a los niños para que crezcan sanamente, bien alimentados, evitar la obesidad ,y evitarles sufrimientos con enfermedades con tratamientos dolorosos como es inyectarles insulina, o medicamentos fuertes para los dolores.</a:t>
            </a:r>
            <a:endParaRPr lang="es-MX" sz="1400" dirty="0" smtClean="0">
              <a:solidFill>
                <a:schemeClr val="accent6">
                  <a:lumMod val="50000"/>
                </a:schemeClr>
              </a:solidFill>
              <a:latin typeface="Bahnschrift Light Condensed" pitchFamily="34" charset="0"/>
            </a:endParaRPr>
          </a:p>
          <a:p>
            <a:pPr algn="just"/>
            <a:r>
              <a:rPr lang="es-MX" sz="1600" b="1" dirty="0" smtClean="0">
                <a:latin typeface="Bahnschrift Light Condensed" pitchFamily="34" charset="0"/>
              </a:rPr>
              <a:t>c. Texto que explica la aportación del proyecto al contexto y a los ámbitos en los cuales tendrá influencia la solución que éste plantea: ¿Por qué lo quiero </a:t>
            </a:r>
            <a:r>
              <a:rPr lang="es-MX" b="1" dirty="0" smtClean="0">
                <a:latin typeface="Bahnschrift Light Condensed" pitchFamily="34" charset="0"/>
              </a:rPr>
              <a:t>hacer</a:t>
            </a:r>
            <a:r>
              <a:rPr lang="es-MX" sz="1400" b="1" dirty="0" smtClean="0">
                <a:solidFill>
                  <a:srgbClr val="7030A0"/>
                </a:solidFill>
                <a:latin typeface="Bahnschrift Light Condensed" pitchFamily="34" charset="0"/>
              </a:rPr>
              <a:t>? </a:t>
            </a:r>
            <a:r>
              <a:rPr lang="es-MX" sz="1400" dirty="0" smtClean="0">
                <a:solidFill>
                  <a:srgbClr val="002060"/>
                </a:solidFill>
                <a:latin typeface="Bahnschrift Light Condensed" pitchFamily="34" charset="0"/>
              </a:rPr>
              <a:t>La epidemia de obesidad que enfrenta nuestro país significa un reto mayor de salud pública, El costo de la obesidad en nuestro país se estima en 120 mil millones de pesos anuales. Las enfermedades asociadas a la obesidad, especialmente la diabetes, muestran cifras crecientes y los casos de diabetes infantil son alarmantes.</a:t>
            </a:r>
          </a:p>
          <a:p>
            <a:pPr algn="just"/>
            <a:r>
              <a:rPr lang="es-MX" sz="1400" dirty="0" smtClean="0">
                <a:solidFill>
                  <a:srgbClr val="002060"/>
                </a:solidFill>
                <a:latin typeface="Bahnschrift Light Condensed" pitchFamily="34" charset="0"/>
              </a:rPr>
              <a:t>La modificación gradual del ambiente alimentario y el compromiso del gobierno, de las empresas y la sociedad.</a:t>
            </a:r>
          </a:p>
          <a:p>
            <a:pPr algn="just"/>
            <a:r>
              <a:rPr lang="es-MX" sz="1400" dirty="0" smtClean="0">
                <a:solidFill>
                  <a:srgbClr val="002060"/>
                </a:solidFill>
                <a:latin typeface="Bahnschrift Light Condensed" pitchFamily="34" charset="0"/>
              </a:rPr>
              <a:t>• La modificación y vigilancia del ambiente alimentario en las escuelas y sus entornos.</a:t>
            </a:r>
          </a:p>
          <a:p>
            <a:pPr algn="just"/>
            <a:r>
              <a:rPr lang="es-MX" sz="1600" b="1" dirty="0" smtClean="0">
                <a:latin typeface="Bahnschrift Light Condensed" pitchFamily="34" charset="0"/>
              </a:rPr>
              <a:t>d. Metas: ¿Hasta dónde quiero llegar? </a:t>
            </a:r>
            <a:r>
              <a:rPr lang="es-MX" sz="1400" dirty="0" smtClean="0">
                <a:solidFill>
                  <a:srgbClr val="002060"/>
                </a:solidFill>
                <a:latin typeface="Bahnschrift Light Condensed" pitchFamily="34" charset="0"/>
              </a:rPr>
              <a:t>meta fundamental: fomentar una alimentación saludable y promover la actividad física para evitar la  obesidad y, con ello, reducir sustancialmente la mortalidad atribuible a las enfermedades crónicas. Dieta saludable, hábitos de sueño y actividad física en la primera infancia. ofrecer el apoyo adecuado para el manejo del control de peso a niños </a:t>
            </a:r>
            <a:endParaRPr lang="es-MX" sz="1400" dirty="0">
              <a:solidFill>
                <a:srgbClr val="002060"/>
              </a:solidFill>
              <a:latin typeface="Bahnschrift Light Condensed" pitchFamily="34" charset="0"/>
            </a:endParaRPr>
          </a:p>
        </p:txBody>
      </p:sp>
    </p:spTree>
    <p:extLst>
      <p:ext uri="{BB962C8B-B14F-4D97-AF65-F5344CB8AC3E}">
        <p14:creationId xmlns:p14="http://schemas.microsoft.com/office/powerpoint/2010/main" val="166256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700163461"/>
              </p:ext>
            </p:extLst>
          </p:nvPr>
        </p:nvGraphicFramePr>
        <p:xfrm>
          <a:off x="683568" y="692696"/>
          <a:ext cx="7344815" cy="5479170"/>
        </p:xfrm>
        <a:graphic>
          <a:graphicData uri="http://schemas.openxmlformats.org/drawingml/2006/table">
            <a:tbl>
              <a:tblPr firstRow="1" bandRow="1">
                <a:tableStyleId>{5C22544A-7EE6-4342-B048-85BDC9FD1C3A}</a:tableStyleId>
              </a:tblPr>
              <a:tblGrid>
                <a:gridCol w="1468963"/>
                <a:gridCol w="1355966"/>
                <a:gridCol w="1581960"/>
                <a:gridCol w="1468963"/>
                <a:gridCol w="1468963"/>
              </a:tblGrid>
              <a:tr h="0">
                <a:tc>
                  <a:txBody>
                    <a:bodyPr/>
                    <a:lstStyle/>
                    <a:p>
                      <a:r>
                        <a:rPr lang="es-ES" sz="1200" dirty="0" smtClean="0"/>
                        <a:t>actividad</a:t>
                      </a:r>
                      <a:endParaRPr lang="es-MX" sz="1200" dirty="0"/>
                    </a:p>
                  </a:txBody>
                  <a:tcPr/>
                </a:tc>
                <a:tc>
                  <a:txBody>
                    <a:bodyPr/>
                    <a:lstStyle/>
                    <a:p>
                      <a:r>
                        <a:rPr lang="es-ES" sz="1200" dirty="0" smtClean="0"/>
                        <a:t>Recursos materiales</a:t>
                      </a:r>
                      <a:endParaRPr lang="es-MX" sz="1200" dirty="0"/>
                    </a:p>
                  </a:txBody>
                  <a:tcPr/>
                </a:tc>
                <a:tc>
                  <a:txBody>
                    <a:bodyPr/>
                    <a:lstStyle/>
                    <a:p>
                      <a:r>
                        <a:rPr lang="es-ES" sz="1200" dirty="0" smtClean="0"/>
                        <a:t>Recursos</a:t>
                      </a:r>
                    </a:p>
                    <a:p>
                      <a:r>
                        <a:rPr lang="es-ES" sz="1200" dirty="0" smtClean="0"/>
                        <a:t>tecnológicos</a:t>
                      </a:r>
                      <a:endParaRPr lang="es-MX" sz="1200" dirty="0"/>
                    </a:p>
                  </a:txBody>
                  <a:tcPr/>
                </a:tc>
                <a:tc>
                  <a:txBody>
                    <a:bodyPr/>
                    <a:lstStyle/>
                    <a:p>
                      <a:r>
                        <a:rPr lang="es-ES" sz="1200" dirty="0" smtClean="0"/>
                        <a:t>Recursos financieros</a:t>
                      </a:r>
                      <a:endParaRPr lang="es-MX" sz="1200" dirty="0"/>
                    </a:p>
                  </a:txBody>
                  <a:tcPr/>
                </a:tc>
                <a:tc>
                  <a:txBody>
                    <a:bodyPr/>
                    <a:lstStyle/>
                    <a:p>
                      <a:r>
                        <a:rPr lang="es-ES" sz="1200" dirty="0" smtClean="0"/>
                        <a:t>Recursos humanos</a:t>
                      </a:r>
                      <a:endParaRPr lang="es-MX" sz="1200" dirty="0"/>
                    </a:p>
                  </a:txBody>
                  <a:tcPr/>
                </a:tc>
              </a:tr>
              <a:tr h="1011031">
                <a:tc>
                  <a:txBody>
                    <a:bodyPr/>
                    <a:lstStyle/>
                    <a:p>
                      <a:r>
                        <a:rPr lang="es-MX" sz="1100" dirty="0" smtClean="0"/>
                        <a:t>Investigar temas en Internet, sobre diversas actividades</a:t>
                      </a:r>
                    </a:p>
                    <a:p>
                      <a:r>
                        <a:rPr lang="es-MX" sz="1100" dirty="0" smtClean="0"/>
                        <a:t>físicas o deportivas de acuerdo a la edad de los niños.</a:t>
                      </a:r>
                      <a:endParaRPr lang="es-MX" sz="1100" dirty="0"/>
                    </a:p>
                  </a:txBody>
                  <a:tcPr/>
                </a:tc>
                <a:tc>
                  <a:txBody>
                    <a:bodyPr/>
                    <a:lstStyle/>
                    <a:p>
                      <a:r>
                        <a:rPr lang="es-ES" sz="1100" dirty="0" smtClean="0"/>
                        <a:t>Libros</a:t>
                      </a:r>
                    </a:p>
                    <a:p>
                      <a:r>
                        <a:rPr lang="es-ES" sz="1100" dirty="0" smtClean="0"/>
                        <a:t>Internet</a:t>
                      </a:r>
                    </a:p>
                    <a:p>
                      <a:r>
                        <a:rPr lang="es-ES" sz="1100" dirty="0" smtClean="0"/>
                        <a:t>revistas</a:t>
                      </a:r>
                      <a:endParaRPr lang="es-MX" sz="1100" dirty="0"/>
                    </a:p>
                  </a:txBody>
                  <a:tcPr/>
                </a:tc>
                <a:tc>
                  <a:txBody>
                    <a:bodyPr/>
                    <a:lstStyle/>
                    <a:p>
                      <a:r>
                        <a:rPr lang="es-ES" sz="1100" dirty="0" smtClean="0"/>
                        <a:t>Computadora</a:t>
                      </a:r>
                    </a:p>
                    <a:p>
                      <a:r>
                        <a:rPr lang="es-ES" sz="1100" dirty="0" smtClean="0"/>
                        <a:t>impresora</a:t>
                      </a:r>
                      <a:endParaRPr lang="es-MX" sz="1100" dirty="0"/>
                    </a:p>
                  </a:txBody>
                  <a:tcPr/>
                </a:tc>
                <a:tc>
                  <a:txBody>
                    <a:bodyPr/>
                    <a:lstStyle/>
                    <a:p>
                      <a:r>
                        <a:rPr lang="es-ES" sz="1100" dirty="0" smtClean="0"/>
                        <a:t>Solo se cobraría la tinta o tóner de la impresora</a:t>
                      </a:r>
                      <a:endParaRPr lang="es-MX" sz="1100" dirty="0"/>
                    </a:p>
                  </a:txBody>
                  <a:tcPr/>
                </a:tc>
                <a:tc>
                  <a:txBody>
                    <a:bodyPr/>
                    <a:lstStyle/>
                    <a:p>
                      <a:r>
                        <a:rPr lang="es-ES" sz="1100" dirty="0" smtClean="0"/>
                        <a:t>1 persona que investigue</a:t>
                      </a:r>
                      <a:endParaRPr lang="es-MX" sz="1100" dirty="0"/>
                    </a:p>
                  </a:txBody>
                  <a:tcPr/>
                </a:tc>
              </a:tr>
              <a:tr h="856568">
                <a:tc>
                  <a:txBody>
                    <a:bodyPr/>
                    <a:lstStyle/>
                    <a:p>
                      <a:r>
                        <a:rPr lang="es-MX" sz="1100" dirty="0" smtClean="0"/>
                        <a:t>Investigar con personas profesionales, de cómo llevar a </a:t>
                      </a:r>
                    </a:p>
                    <a:p>
                      <a:r>
                        <a:rPr lang="es-MX" sz="1100" dirty="0" smtClean="0"/>
                        <a:t>cabo la actividad física los niños con diabetes.</a:t>
                      </a:r>
                      <a:endParaRPr lang="es-MX" sz="1100" dirty="0"/>
                    </a:p>
                  </a:txBody>
                  <a:tcPr/>
                </a:tc>
                <a:tc>
                  <a:txBody>
                    <a:bodyPr/>
                    <a:lstStyle/>
                    <a:p>
                      <a:r>
                        <a:rPr lang="es-ES" sz="1100" dirty="0" smtClean="0"/>
                        <a:t>Libreta y pluma</a:t>
                      </a:r>
                      <a:endParaRPr lang="es-MX" sz="1100" dirty="0"/>
                    </a:p>
                  </a:txBody>
                  <a:tcPr/>
                </a:tc>
                <a:tc>
                  <a:txBody>
                    <a:bodyPr/>
                    <a:lstStyle/>
                    <a:p>
                      <a:r>
                        <a:rPr lang="es-ES" sz="1100" dirty="0" smtClean="0"/>
                        <a:t>Transporte y contar con un celular para grabar en caso de ser necesario.</a:t>
                      </a:r>
                      <a:endParaRPr lang="es-MX" sz="1100" dirty="0"/>
                    </a:p>
                  </a:txBody>
                  <a:tcPr/>
                </a:tc>
                <a:tc>
                  <a:txBody>
                    <a:bodyPr/>
                    <a:lstStyle/>
                    <a:p>
                      <a:r>
                        <a:rPr lang="es-ES" sz="1100" dirty="0" smtClean="0"/>
                        <a:t>40 pesos de transporte</a:t>
                      </a:r>
                      <a:endParaRPr lang="es-MX" sz="1100" dirty="0"/>
                    </a:p>
                  </a:txBody>
                  <a:tcPr/>
                </a:tc>
                <a:tc>
                  <a:txBody>
                    <a:bodyPr/>
                    <a:lstStyle/>
                    <a:p>
                      <a:r>
                        <a:rPr lang="es-ES" sz="1100" dirty="0" smtClean="0"/>
                        <a:t>1</a:t>
                      </a:r>
                      <a:r>
                        <a:rPr lang="es-ES" sz="1100" baseline="0" dirty="0" smtClean="0"/>
                        <a:t> persona que se encargue de la investigación</a:t>
                      </a:r>
                      <a:endParaRPr lang="es-MX" sz="1100" dirty="0"/>
                    </a:p>
                  </a:txBody>
                  <a:tcPr/>
                </a:tc>
              </a:tr>
              <a:tr h="702105">
                <a:tc>
                  <a:txBody>
                    <a:bodyPr/>
                    <a:lstStyle/>
                    <a:p>
                      <a:r>
                        <a:rPr lang="es-MX" sz="1100" dirty="0" smtClean="0"/>
                        <a:t>Realizar folletos informativos para los niños, padres y docentes.</a:t>
                      </a:r>
                      <a:endParaRPr lang="es-MX" sz="1100" dirty="0"/>
                    </a:p>
                  </a:txBody>
                  <a:tcPr/>
                </a:tc>
                <a:tc>
                  <a:txBody>
                    <a:bodyPr/>
                    <a:lstStyle/>
                    <a:p>
                      <a:r>
                        <a:rPr lang="es-ES" sz="1100" dirty="0" smtClean="0"/>
                        <a:t>Hojas blancas o de color,</a:t>
                      </a:r>
                      <a:endParaRPr lang="es-MX" sz="1100" dirty="0"/>
                    </a:p>
                  </a:txBody>
                  <a:tcPr/>
                </a:tc>
                <a:tc>
                  <a:txBody>
                    <a:bodyPr/>
                    <a:lstStyle/>
                    <a:p>
                      <a:r>
                        <a:rPr lang="es-ES" sz="1100" dirty="0" smtClean="0"/>
                        <a:t>Internet e</a:t>
                      </a:r>
                      <a:r>
                        <a:rPr lang="es-ES" sz="1100" baseline="0" dirty="0" smtClean="0"/>
                        <a:t> impresora</a:t>
                      </a:r>
                      <a:endParaRPr lang="es-MX" sz="1100" dirty="0"/>
                    </a:p>
                  </a:txBody>
                  <a:tcPr/>
                </a:tc>
                <a:tc>
                  <a:txBody>
                    <a:bodyPr/>
                    <a:lstStyle/>
                    <a:p>
                      <a:r>
                        <a:rPr lang="es-ES" sz="1100" dirty="0" smtClean="0"/>
                        <a:t>140 pesos para la compra de hojas</a:t>
                      </a:r>
                      <a:endParaRPr lang="es-MX" sz="1100" dirty="0"/>
                    </a:p>
                  </a:txBody>
                  <a:tcPr/>
                </a:tc>
                <a:tc>
                  <a:txBody>
                    <a:bodyPr/>
                    <a:lstStyle/>
                    <a:p>
                      <a:r>
                        <a:rPr lang="es-ES" sz="1100" dirty="0" smtClean="0"/>
                        <a:t>1 persona que los elabore e</a:t>
                      </a:r>
                      <a:r>
                        <a:rPr lang="es-ES" sz="1100" baseline="0" dirty="0" smtClean="0"/>
                        <a:t> imprima.</a:t>
                      </a:r>
                      <a:endParaRPr lang="es-MX" sz="1100" dirty="0"/>
                    </a:p>
                  </a:txBody>
                  <a:tcPr/>
                </a:tc>
              </a:tr>
              <a:tr h="856568">
                <a:tc>
                  <a:txBody>
                    <a:bodyPr/>
                    <a:lstStyle/>
                    <a:p>
                      <a:r>
                        <a:rPr lang="es-MX" sz="1100" dirty="0" smtClean="0"/>
                        <a:t>Conseguir el permiso del espacio donde se desarrollarán </a:t>
                      </a:r>
                    </a:p>
                    <a:p>
                      <a:r>
                        <a:rPr lang="es-MX" sz="1100" dirty="0" smtClean="0"/>
                        <a:t>las actividades  deportivas</a:t>
                      </a:r>
                      <a:endParaRPr lang="es-MX" sz="1100" dirty="0"/>
                    </a:p>
                  </a:txBody>
                  <a:tcPr/>
                </a:tc>
                <a:tc>
                  <a:txBody>
                    <a:bodyPr/>
                    <a:lstStyle/>
                    <a:p>
                      <a:r>
                        <a:rPr lang="es-ES" sz="1100" dirty="0" smtClean="0"/>
                        <a:t>Cuaderno y pluma</a:t>
                      </a:r>
                      <a:endParaRPr lang="es-MX" sz="1100" dirty="0"/>
                    </a:p>
                  </a:txBody>
                  <a:tcPr/>
                </a:tc>
                <a:tc>
                  <a:txBody>
                    <a:bodyPr/>
                    <a:lstStyle/>
                    <a:p>
                      <a:endParaRPr lang="es-MX" sz="1100" dirty="0"/>
                    </a:p>
                  </a:txBody>
                  <a:tcPr/>
                </a:tc>
                <a:tc>
                  <a:txBody>
                    <a:bodyPr/>
                    <a:lstStyle/>
                    <a:p>
                      <a:r>
                        <a:rPr lang="es-ES" sz="1100" dirty="0" smtClean="0"/>
                        <a:t>transporte</a:t>
                      </a:r>
                    </a:p>
                    <a:p>
                      <a:r>
                        <a:rPr lang="es-ES" sz="1100" dirty="0" smtClean="0"/>
                        <a:t>25 pesos para ir al deportivo</a:t>
                      </a:r>
                      <a:endParaRPr lang="es-MX" sz="1100" dirty="0"/>
                    </a:p>
                  </a:txBody>
                  <a:tcPr/>
                </a:tc>
                <a:tc>
                  <a:txBody>
                    <a:bodyPr/>
                    <a:lstStyle/>
                    <a:p>
                      <a:r>
                        <a:rPr lang="es-ES" sz="1100" dirty="0" smtClean="0"/>
                        <a:t>1 persona</a:t>
                      </a:r>
                      <a:endParaRPr lang="es-MX" sz="1100" dirty="0"/>
                    </a:p>
                  </a:txBody>
                  <a:tcPr/>
                </a:tc>
              </a:tr>
              <a:tr h="547642">
                <a:tc>
                  <a:txBody>
                    <a:bodyPr/>
                    <a:lstStyle/>
                    <a:p>
                      <a:r>
                        <a:rPr lang="es-MX" sz="1100" dirty="0" smtClean="0"/>
                        <a:t>Capacitar 1 o 2 personas para el apoyo de las actividades.</a:t>
                      </a:r>
                      <a:endParaRPr lang="es-MX" sz="1100" dirty="0"/>
                    </a:p>
                  </a:txBody>
                  <a:tcPr/>
                </a:tc>
                <a:tc>
                  <a:txBody>
                    <a:bodyPr/>
                    <a:lstStyle/>
                    <a:p>
                      <a:r>
                        <a:rPr lang="es-ES" sz="1100" dirty="0" smtClean="0"/>
                        <a:t>Cuaderno y pluma</a:t>
                      </a:r>
                      <a:endParaRPr lang="es-MX" sz="1100" dirty="0"/>
                    </a:p>
                  </a:txBody>
                  <a:tcPr/>
                </a:tc>
                <a:tc>
                  <a:txBody>
                    <a:bodyPr/>
                    <a:lstStyle/>
                    <a:p>
                      <a:endParaRPr lang="es-MX" sz="1100" dirty="0"/>
                    </a:p>
                  </a:txBody>
                  <a:tcPr/>
                </a:tc>
                <a:tc>
                  <a:txBody>
                    <a:bodyPr/>
                    <a:lstStyle/>
                    <a:p>
                      <a:r>
                        <a:rPr lang="es-MX" sz="1100" dirty="0" smtClean="0"/>
                        <a:t>Transporte de 80 pesos</a:t>
                      </a:r>
                    </a:p>
                    <a:p>
                      <a:endParaRPr lang="es-MX" sz="1100" dirty="0"/>
                    </a:p>
                  </a:txBody>
                  <a:tcPr/>
                </a:tc>
                <a:tc>
                  <a:txBody>
                    <a:bodyPr/>
                    <a:lstStyle/>
                    <a:p>
                      <a:r>
                        <a:rPr lang="es-ES" sz="1100" dirty="0" smtClean="0"/>
                        <a:t>2 personas</a:t>
                      </a:r>
                      <a:endParaRPr lang="es-MX" sz="1100" dirty="0"/>
                    </a:p>
                  </a:txBody>
                  <a:tcPr/>
                </a:tc>
              </a:tr>
              <a:tr h="449970">
                <a:tc>
                  <a:txBody>
                    <a:bodyPr/>
                    <a:lstStyle/>
                    <a:p>
                      <a:r>
                        <a:rPr lang="es-MX" sz="1100" dirty="0" smtClean="0"/>
                        <a:t>Conseguir apoyo para material deportivo</a:t>
                      </a:r>
                      <a:endParaRPr lang="es-MX" sz="1100" dirty="0"/>
                    </a:p>
                  </a:txBody>
                  <a:tcPr/>
                </a:tc>
                <a:tc>
                  <a:txBody>
                    <a:bodyPr/>
                    <a:lstStyle/>
                    <a:p>
                      <a:r>
                        <a:rPr lang="es-ES" sz="1100" dirty="0" smtClean="0"/>
                        <a:t>Cuaderno y pluma</a:t>
                      </a:r>
                      <a:endParaRPr lang="es-MX" sz="1100" dirty="0"/>
                    </a:p>
                  </a:txBody>
                  <a:tcPr/>
                </a:tc>
                <a:tc>
                  <a:txBody>
                    <a:bodyPr/>
                    <a:lstStyle/>
                    <a:p>
                      <a:endParaRPr lang="es-MX" sz="1100" dirty="0"/>
                    </a:p>
                  </a:txBody>
                  <a:tcPr/>
                </a:tc>
                <a:tc>
                  <a:txBody>
                    <a:bodyPr/>
                    <a:lstStyle/>
                    <a:p>
                      <a:r>
                        <a:rPr lang="es-ES" sz="1100" dirty="0" smtClean="0"/>
                        <a:t>Transporte 80 pesos</a:t>
                      </a:r>
                      <a:endParaRPr lang="es-MX" sz="1100" dirty="0"/>
                    </a:p>
                  </a:txBody>
                  <a:tcPr/>
                </a:tc>
                <a:tc>
                  <a:txBody>
                    <a:bodyPr/>
                    <a:lstStyle/>
                    <a:p>
                      <a:r>
                        <a:rPr lang="es-ES" sz="1100" dirty="0" smtClean="0"/>
                        <a:t>2 personas</a:t>
                      </a:r>
                      <a:endParaRPr lang="es-MX" sz="1100" dirty="0"/>
                    </a:p>
                  </a:txBody>
                  <a:tcPr/>
                </a:tc>
              </a:tr>
              <a:tr h="128182">
                <a:tc>
                  <a:txBody>
                    <a:bodyPr/>
                    <a:lstStyle/>
                    <a:p>
                      <a:endParaRPr lang="es-MX" sz="1100" dirty="0"/>
                    </a:p>
                  </a:txBody>
                  <a:tcPr/>
                </a:tc>
                <a:tc>
                  <a:txBody>
                    <a:bodyPr/>
                    <a:lstStyle/>
                    <a:p>
                      <a:endParaRPr lang="es-MX" sz="1100"/>
                    </a:p>
                  </a:txBody>
                  <a:tcPr/>
                </a:tc>
                <a:tc>
                  <a:txBody>
                    <a:bodyPr/>
                    <a:lstStyle/>
                    <a:p>
                      <a:endParaRPr lang="es-MX" sz="1100"/>
                    </a:p>
                  </a:txBody>
                  <a:tcPr/>
                </a:tc>
                <a:tc>
                  <a:txBody>
                    <a:bodyPr/>
                    <a:lstStyle/>
                    <a:p>
                      <a:endParaRPr lang="es-MX" sz="1100"/>
                    </a:p>
                  </a:txBody>
                  <a:tcPr/>
                </a:tc>
                <a:tc>
                  <a:txBody>
                    <a:bodyPr/>
                    <a:lstStyle/>
                    <a:p>
                      <a:endParaRPr lang="es-MX" sz="1100" dirty="0"/>
                    </a:p>
                  </a:txBody>
                  <a:tcPr/>
                </a:tc>
              </a:tr>
            </a:tbl>
          </a:graphicData>
        </a:graphic>
      </p:graphicFrame>
    </p:spTree>
    <p:extLst>
      <p:ext uri="{BB962C8B-B14F-4D97-AF65-F5344CB8AC3E}">
        <p14:creationId xmlns:p14="http://schemas.microsoft.com/office/powerpoint/2010/main" val="257625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705678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5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268760"/>
            <a:ext cx="6912768" cy="3416320"/>
          </a:xfrm>
          <a:prstGeom prst="rect">
            <a:avLst/>
          </a:prstGeom>
        </p:spPr>
        <p:txBody>
          <a:bodyPr wrap="square">
            <a:spAutoFit/>
          </a:bodyPr>
          <a:lstStyle/>
          <a:p>
            <a:r>
              <a:rPr lang="es-MX" dirty="0" smtClean="0"/>
              <a:t>Conclusión: Uno de cada diez niños tienen obesidad y dos sobrepeso, según el Instituto Médico de la Obesidad (IMEO). advierten desde la Organización Mundial de la Salud que el 60 por ciento de los niños con sobrepeso lo serán de mayores y que esto puede provocar factores de riesgo cardiovascular, diabetes tipo 2, desórdenes mentales e, incluso, baja autoestima. </a:t>
            </a:r>
          </a:p>
          <a:p>
            <a:r>
              <a:rPr lang="es-MX" b="1" dirty="0" smtClean="0"/>
              <a:t>Cómo actuar contra la obesidad infantil:</a:t>
            </a:r>
          </a:p>
          <a:p>
            <a:r>
              <a:rPr lang="es-MX" dirty="0" smtClean="0"/>
              <a:t>tomar un desayuno sano y equilibrado</a:t>
            </a:r>
          </a:p>
          <a:p>
            <a:r>
              <a:rPr lang="es-MX" dirty="0" smtClean="0"/>
              <a:t>Controlar las cantidades de azúcar ingeridas</a:t>
            </a:r>
          </a:p>
          <a:p>
            <a:r>
              <a:rPr lang="es-MX" dirty="0" smtClean="0"/>
              <a:t>Pasar menos tiempo delante de una pantalla.</a:t>
            </a:r>
          </a:p>
          <a:p>
            <a:r>
              <a:rPr lang="es-MX" dirty="0" smtClean="0"/>
              <a:t>Enseñar a los niños la cultura nutricional.</a:t>
            </a:r>
          </a:p>
          <a:p>
            <a:r>
              <a:rPr lang="es-MX" dirty="0" smtClean="0"/>
              <a:t>Hacer una hora de ejercicio diario y beber mucha agua</a:t>
            </a:r>
            <a:endParaRPr lang="es-MX"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2780928"/>
            <a:ext cx="1800200" cy="138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30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190</TotalTime>
  <Words>1014</Words>
  <Application>Microsoft Office PowerPoint</Application>
  <PresentationFormat>Presentación en pantalla (4:3)</PresentationFormat>
  <Paragraphs>85</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Alta costura</vt:lpstr>
      <vt:lpstr>ACTIVIDAD INTEGRADORA Fase 6: Planificación. Rutas de acción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INTEGRADORA Fase 6: Planificación. Rutas de acción</dc:title>
  <dc:creator>user2</dc:creator>
  <cp:lastModifiedBy>user2</cp:lastModifiedBy>
  <cp:revision>16</cp:revision>
  <dcterms:created xsi:type="dcterms:W3CDTF">2019-03-15T18:41:32Z</dcterms:created>
  <dcterms:modified xsi:type="dcterms:W3CDTF">2019-03-15T21:52:20Z</dcterms:modified>
</cp:coreProperties>
</file>