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148.247.220.110/mod/assign/view.php?id=3939"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www.facmed.unam.mx/eventos/seam2k1/2007/may_01_ponencia.html" TargetMode="External"/><Relationship Id="rId3" Type="http://schemas.openxmlformats.org/officeDocument/2006/relationships/hyperlink" Target="https://magnet.xataka.com/en-diez-minutos/la-obesidad-saludable-no-existe-por-que-estar-gordo-pero-en-forma-no-es-mas-que-un-mito" TargetMode="External"/><Relationship Id="rId7" Type="http://schemas.openxmlformats.org/officeDocument/2006/relationships/hyperlink" Target="https://adnpolitico.com/mexico/2018/10/12/la-obesidad-el-problema-que-apura-a-mexico-a-buscar-soluciones-efectivas" TargetMode="External"/><Relationship Id="rId2" Type="http://schemas.openxmlformats.org/officeDocument/2006/relationships/hyperlink" Target="https://www.insp.mx/avisos/4737-sobrepeso-obesidad-mexico.html" TargetMode="External"/><Relationship Id="rId1" Type="http://schemas.openxmlformats.org/officeDocument/2006/relationships/slideLayout" Target="../slideLayouts/slideLayout7.xml"/><Relationship Id="rId6" Type="http://schemas.openxmlformats.org/officeDocument/2006/relationships/hyperlink" Target="http://www.dof.gob.mx/nota_detalle.php?codigo=5340694&amp;fecha=15/04/2014" TargetMode="External"/><Relationship Id="rId5" Type="http://schemas.openxmlformats.org/officeDocument/2006/relationships/hyperlink" Target="http://oment.uanl.mx/descarga/obesity-update-2017_ocde.pdf" TargetMode="External"/><Relationship Id="rId4" Type="http://schemas.openxmlformats.org/officeDocument/2006/relationships/hyperlink" Target="http://oment.uanl.mx/mexico-ocupa-el-2o-lugar-en-obesidad-en-adultos-segun-la-oc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2916194"/>
            <a:ext cx="8361229" cy="970485"/>
          </a:xfrm>
        </p:spPr>
        <p:txBody>
          <a:bodyPr/>
          <a:lstStyle/>
          <a:p>
            <a:r>
              <a:rPr lang="es-MX" sz="2000" dirty="0">
                <a:solidFill>
                  <a:schemeClr val="accent5">
                    <a:lumMod val="75000"/>
                  </a:schemeClr>
                </a:solidFill>
              </a:rPr>
              <a:t>Actividad integradora</a:t>
            </a:r>
            <a:r>
              <a:rPr lang="es-MX" dirty="0">
                <a:solidFill>
                  <a:schemeClr val="accent5">
                    <a:lumMod val="75000"/>
                  </a:schemeClr>
                </a:solidFill>
              </a:rPr>
              <a:t/>
            </a:r>
            <a:br>
              <a:rPr lang="es-MX" dirty="0">
                <a:solidFill>
                  <a:schemeClr val="accent5">
                    <a:lumMod val="75000"/>
                  </a:schemeClr>
                </a:solidFill>
              </a:rPr>
            </a:br>
            <a:r>
              <a:rPr lang="es-MX" sz="2400" dirty="0">
                <a:solidFill>
                  <a:schemeClr val="accent5">
                    <a:lumMod val="75000"/>
                  </a:schemeClr>
                </a:solidFill>
              </a:rPr>
              <a:t>Fase1: Diagnóstico. Identificación del proyecto</a:t>
            </a:r>
            <a:endParaRPr lang="es-ES" sz="2400" dirty="0">
              <a:solidFill>
                <a:schemeClr val="accent5">
                  <a:lumMod val="75000"/>
                </a:schemeClr>
              </a:solidFill>
            </a:endParaRPr>
          </a:p>
        </p:txBody>
      </p:sp>
      <p:sp>
        <p:nvSpPr>
          <p:cNvPr id="3" name="Subtítulo 2"/>
          <p:cNvSpPr>
            <a:spLocks noGrp="1"/>
          </p:cNvSpPr>
          <p:nvPr>
            <p:ph type="subTitle" idx="1"/>
          </p:nvPr>
        </p:nvSpPr>
        <p:spPr/>
        <p:txBody>
          <a:bodyPr>
            <a:noAutofit/>
          </a:bodyPr>
          <a:lstStyle/>
          <a:p>
            <a:r>
              <a:rPr lang="es-ES" sz="1800" dirty="0"/>
              <a:t>SOTELO SANCHEZ SONIA      MODULO: </a:t>
            </a:r>
            <a:r>
              <a:rPr lang="es-ES" sz="1800" dirty="0" smtClean="0"/>
              <a:t>22                              </a:t>
            </a:r>
            <a:r>
              <a:rPr lang="es-ES" sz="1800" dirty="0"/>
              <a:t>FACILITADOR: </a:t>
            </a:r>
            <a:r>
              <a:rPr lang="es-ES" sz="1800" dirty="0" smtClean="0"/>
              <a:t>MARTHA </a:t>
            </a:r>
            <a:r>
              <a:rPr lang="es-ES" sz="1800" dirty="0"/>
              <a:t>ELENA TELLEZGIRÓN </a:t>
            </a:r>
            <a:r>
              <a:rPr lang="es-ES" sz="1800" dirty="0" smtClean="0"/>
              <a:t>SÁNCHEZ                              </a:t>
            </a:r>
            <a:r>
              <a:rPr lang="es-ES" sz="1800" dirty="0"/>
              <a:t>GRUPO: M21C4G10-060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301" y="1487444"/>
            <a:ext cx="1428750" cy="1428750"/>
          </a:xfrm>
          <a:prstGeom prst="rect">
            <a:avLst/>
          </a:prstGeom>
        </p:spPr>
      </p:pic>
    </p:spTree>
    <p:extLst>
      <p:ext uri="{BB962C8B-B14F-4D97-AF65-F5344CB8AC3E}">
        <p14:creationId xmlns:p14="http://schemas.microsoft.com/office/powerpoint/2010/main" val="138480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2084173" y="1342768"/>
            <a:ext cx="1985319" cy="1441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EMBARAZO A TEMPRANA EDAD</a:t>
            </a:r>
            <a:endParaRPr lang="es-ES" dirty="0"/>
          </a:p>
        </p:txBody>
      </p:sp>
      <p:sp>
        <p:nvSpPr>
          <p:cNvPr id="3" name="Flecha derecha 2"/>
          <p:cNvSpPr/>
          <p:nvPr/>
        </p:nvSpPr>
        <p:spPr>
          <a:xfrm>
            <a:off x="4135394" y="1841156"/>
            <a:ext cx="939114" cy="444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410" y="1342769"/>
            <a:ext cx="2615256" cy="1441620"/>
          </a:xfrm>
          <a:prstGeom prst="rect">
            <a:avLst/>
          </a:prstGeom>
        </p:spPr>
      </p:pic>
      <p:sp>
        <p:nvSpPr>
          <p:cNvPr id="5" name="Rectángulo redondeado 4"/>
          <p:cNvSpPr/>
          <p:nvPr/>
        </p:nvSpPr>
        <p:spPr>
          <a:xfrm>
            <a:off x="2084173" y="2998573"/>
            <a:ext cx="1985319" cy="1359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OBESIDAD Y SEDENTARISMO</a:t>
            </a:r>
            <a:endParaRPr lang="es-ES" dirty="0"/>
          </a:p>
        </p:txBody>
      </p:sp>
      <p:sp>
        <p:nvSpPr>
          <p:cNvPr id="6" name="Flecha derecha 5"/>
          <p:cNvSpPr/>
          <p:nvPr/>
        </p:nvSpPr>
        <p:spPr>
          <a:xfrm>
            <a:off x="4135394" y="33377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057" y="3052118"/>
            <a:ext cx="2575962" cy="1252151"/>
          </a:xfrm>
          <a:prstGeom prst="rect">
            <a:avLst/>
          </a:prstGeom>
        </p:spPr>
      </p:pic>
      <p:sp>
        <p:nvSpPr>
          <p:cNvPr id="8" name="Rectángulo redondeado 7"/>
          <p:cNvSpPr/>
          <p:nvPr/>
        </p:nvSpPr>
        <p:spPr>
          <a:xfrm>
            <a:off x="2084173" y="4769708"/>
            <a:ext cx="2051222" cy="1227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DELINCUENCIA JUVENIL</a:t>
            </a:r>
            <a:endParaRPr lang="es-ES" dirty="0"/>
          </a:p>
        </p:txBody>
      </p:sp>
      <p:sp>
        <p:nvSpPr>
          <p:cNvPr id="9" name="Flecha derecha 8"/>
          <p:cNvSpPr/>
          <p:nvPr/>
        </p:nvSpPr>
        <p:spPr>
          <a:xfrm>
            <a:off x="4174688" y="5008604"/>
            <a:ext cx="939114" cy="56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0057" y="4695567"/>
            <a:ext cx="2615256" cy="1375719"/>
          </a:xfrm>
          <a:prstGeom prst="rect">
            <a:avLst/>
          </a:prstGeom>
        </p:spPr>
      </p:pic>
      <p:sp>
        <p:nvSpPr>
          <p:cNvPr id="11" name="Flecha derecha 10"/>
          <p:cNvSpPr/>
          <p:nvPr/>
        </p:nvSpPr>
        <p:spPr>
          <a:xfrm>
            <a:off x="7848176" y="1845273"/>
            <a:ext cx="978408" cy="667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derecha 11"/>
          <p:cNvSpPr/>
          <p:nvPr/>
        </p:nvSpPr>
        <p:spPr>
          <a:xfrm>
            <a:off x="7848176" y="3580040"/>
            <a:ext cx="978408" cy="637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derecha 12"/>
          <p:cNvSpPr/>
          <p:nvPr/>
        </p:nvSpPr>
        <p:spPr>
          <a:xfrm>
            <a:off x="7848176" y="5202193"/>
            <a:ext cx="978408" cy="539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Elipse 13"/>
          <p:cNvSpPr/>
          <p:nvPr/>
        </p:nvSpPr>
        <p:spPr>
          <a:xfrm>
            <a:off x="8919094" y="1528118"/>
            <a:ext cx="2037230" cy="1070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SOCIAL</a:t>
            </a:r>
            <a:endParaRPr lang="es-ES" dirty="0"/>
          </a:p>
        </p:txBody>
      </p:sp>
      <p:sp>
        <p:nvSpPr>
          <p:cNvPr id="15" name="Elipse 14"/>
          <p:cNvSpPr/>
          <p:nvPr/>
        </p:nvSpPr>
        <p:spPr>
          <a:xfrm>
            <a:off x="8938741" y="3337724"/>
            <a:ext cx="2017583" cy="1179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ECONOMICO Y SOCIAL</a:t>
            </a:r>
            <a:endParaRPr lang="es-ES" dirty="0"/>
          </a:p>
        </p:txBody>
      </p:sp>
      <p:sp>
        <p:nvSpPr>
          <p:cNvPr id="16" name="Elipse 15"/>
          <p:cNvSpPr/>
          <p:nvPr/>
        </p:nvSpPr>
        <p:spPr>
          <a:xfrm>
            <a:off x="9029012" y="4852086"/>
            <a:ext cx="1927311" cy="1145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SOCIAL Y FAMILIAR</a:t>
            </a:r>
            <a:endParaRPr lang="es-ES" dirty="0"/>
          </a:p>
        </p:txBody>
      </p:sp>
    </p:spTree>
    <p:extLst>
      <p:ext uri="{BB962C8B-B14F-4D97-AF65-F5344CB8AC3E}">
        <p14:creationId xmlns:p14="http://schemas.microsoft.com/office/powerpoint/2010/main" val="196971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02725" y="280086"/>
            <a:ext cx="7998940" cy="5909310"/>
          </a:xfrm>
          <a:prstGeom prst="rect">
            <a:avLst/>
          </a:prstGeom>
        </p:spPr>
        <p:txBody>
          <a:bodyPr wrap="square">
            <a:spAutoFit/>
          </a:bodyPr>
          <a:lstStyle/>
          <a:p>
            <a:pPr algn="just"/>
            <a:r>
              <a:rPr lang="es-MX" sz="1400" dirty="0"/>
              <a:t>1. De las situaciones que observaste, ¿cuál te interesa y en qué ámbito se desarrolla?</a:t>
            </a:r>
          </a:p>
          <a:p>
            <a:pPr algn="just"/>
            <a:r>
              <a:rPr lang="es-MX" sz="1400" dirty="0" smtClean="0">
                <a:solidFill>
                  <a:schemeClr val="accent2">
                    <a:lumMod val="75000"/>
                  </a:schemeClr>
                </a:solidFill>
              </a:rPr>
              <a:t>Obesidad y sedentarismo en niños y adultos. Es un problema Familiar, social y económico</a:t>
            </a:r>
            <a:r>
              <a:rPr lang="es-MX" sz="1400" dirty="0" smtClean="0">
                <a:solidFill>
                  <a:schemeClr val="accent2">
                    <a:lumMod val="75000"/>
                  </a:schemeClr>
                </a:solidFill>
              </a:rPr>
              <a:t>.</a:t>
            </a:r>
          </a:p>
          <a:p>
            <a:pPr algn="just"/>
            <a:r>
              <a:rPr lang="es-MX" sz="1400" dirty="0" smtClean="0">
                <a:solidFill>
                  <a:schemeClr val="accent2">
                    <a:lumMod val="75000"/>
                  </a:schemeClr>
                </a:solidFill>
              </a:rPr>
              <a:t>A nivel mundial en algunos casos.</a:t>
            </a:r>
            <a:endParaRPr lang="es-MX" sz="1400" dirty="0" smtClean="0">
              <a:solidFill>
                <a:schemeClr val="accent2">
                  <a:lumMod val="75000"/>
                </a:schemeClr>
              </a:solidFill>
            </a:endParaRPr>
          </a:p>
          <a:p>
            <a:pPr algn="just"/>
            <a:endParaRPr lang="es-MX" sz="1400" dirty="0">
              <a:solidFill>
                <a:schemeClr val="accent2">
                  <a:lumMod val="75000"/>
                </a:schemeClr>
              </a:solidFill>
            </a:endParaRPr>
          </a:p>
          <a:p>
            <a:pPr algn="just"/>
            <a:r>
              <a:rPr lang="es-MX" sz="1400" dirty="0"/>
              <a:t>2. ¿Por qué es importante abordar la situación que llamó tu atención</a:t>
            </a:r>
            <a:r>
              <a:rPr lang="es-MX" sz="1400" dirty="0" smtClean="0"/>
              <a:t>?</a:t>
            </a:r>
          </a:p>
          <a:p>
            <a:pPr algn="just"/>
            <a:r>
              <a:rPr lang="es-MX" sz="1400" dirty="0" smtClean="0">
                <a:solidFill>
                  <a:schemeClr val="accent2">
                    <a:lumMod val="75000"/>
                  </a:schemeClr>
                </a:solidFill>
              </a:rPr>
              <a:t>El </a:t>
            </a:r>
            <a:r>
              <a:rPr lang="es-MX" sz="1400" dirty="0">
                <a:solidFill>
                  <a:schemeClr val="accent2">
                    <a:lumMod val="75000"/>
                  </a:schemeClr>
                </a:solidFill>
              </a:rPr>
              <a:t>sobrepeso y la obesidad son considerados un grave problema de salud pública, </a:t>
            </a:r>
            <a:r>
              <a:rPr lang="es-MX" sz="1400" dirty="0" smtClean="0">
                <a:solidFill>
                  <a:schemeClr val="accent2">
                    <a:lumMod val="75000"/>
                  </a:schemeClr>
                </a:solidFill>
              </a:rPr>
              <a:t>ya que actualmente los niños de primaria presentan obesidad, y las enfermedades por esta causa son graves  </a:t>
            </a:r>
            <a:r>
              <a:rPr lang="es-MX" sz="1400" dirty="0">
                <a:solidFill>
                  <a:schemeClr val="accent2">
                    <a:lumMod val="75000"/>
                  </a:schemeClr>
                </a:solidFill>
              </a:rPr>
              <a:t>enfermedades crónicas como las cardiovasculares y la diabetes, que se observan cada vez </a:t>
            </a:r>
            <a:r>
              <a:rPr lang="es-MX" sz="1400" dirty="0" smtClean="0">
                <a:solidFill>
                  <a:schemeClr val="accent2">
                    <a:lumMod val="75000"/>
                  </a:schemeClr>
                </a:solidFill>
              </a:rPr>
              <a:t>más, en nuestros niños. Y esto genera también depresión, baja autoestima, problemas de </a:t>
            </a:r>
            <a:r>
              <a:rPr lang="es-MX" sz="1400" dirty="0" err="1" smtClean="0">
                <a:solidFill>
                  <a:schemeClr val="accent2">
                    <a:lumMod val="75000"/>
                  </a:schemeClr>
                </a:solidFill>
              </a:rPr>
              <a:t>bulling</a:t>
            </a:r>
            <a:r>
              <a:rPr lang="es-MX" sz="1400" dirty="0" smtClean="0">
                <a:solidFill>
                  <a:schemeClr val="accent2">
                    <a:lumMod val="75000"/>
                  </a:schemeClr>
                </a:solidFill>
              </a:rPr>
              <a:t>. Necesitamos estar consientes de esta situación y darle seguimiento.</a:t>
            </a:r>
            <a:endParaRPr lang="es-MX" sz="1400" dirty="0" smtClean="0">
              <a:solidFill>
                <a:schemeClr val="accent2">
                  <a:lumMod val="75000"/>
                </a:schemeClr>
              </a:solidFill>
            </a:endParaRPr>
          </a:p>
          <a:p>
            <a:pPr algn="just"/>
            <a:endParaRPr lang="es-MX" sz="1400" dirty="0">
              <a:solidFill>
                <a:schemeClr val="accent2">
                  <a:lumMod val="75000"/>
                </a:schemeClr>
              </a:solidFill>
            </a:endParaRPr>
          </a:p>
          <a:p>
            <a:pPr algn="just"/>
            <a:r>
              <a:rPr lang="es-MX" sz="1400" dirty="0">
                <a:solidFill>
                  <a:schemeClr val="accent2">
                    <a:lumMod val="75000"/>
                  </a:schemeClr>
                </a:solidFill>
              </a:rPr>
              <a:t>3. </a:t>
            </a:r>
            <a:r>
              <a:rPr lang="es-MX" sz="1400" dirty="0"/>
              <a:t>¿Qué problemas, necesidades u oportunidades de mejora identificas para esa situación</a:t>
            </a:r>
            <a:r>
              <a:rPr lang="es-MX" sz="1400" dirty="0" smtClean="0"/>
              <a:t>?</a:t>
            </a:r>
          </a:p>
          <a:p>
            <a:pPr algn="just"/>
            <a:endParaRPr lang="es-MX" sz="1400" dirty="0" smtClean="0"/>
          </a:p>
          <a:p>
            <a:pPr algn="just"/>
            <a:r>
              <a:rPr lang="es-MX" sz="1400" dirty="0">
                <a:solidFill>
                  <a:schemeClr val="accent2">
                    <a:lumMod val="50000"/>
                  </a:schemeClr>
                </a:solidFill>
              </a:rPr>
              <a:t>Existe abundante información científica que establece una relación entre dieta, ejercicio y enfermedades crónicas y degenerativas. Para prevenir el sobrepeso y la </a:t>
            </a:r>
            <a:r>
              <a:rPr lang="es-MX" sz="1400" dirty="0" smtClean="0">
                <a:solidFill>
                  <a:schemeClr val="accent2">
                    <a:lumMod val="50000"/>
                  </a:schemeClr>
                </a:solidFill>
              </a:rPr>
              <a:t>obesidad, en </a:t>
            </a:r>
            <a:r>
              <a:rPr lang="es-MX" sz="1400" dirty="0">
                <a:solidFill>
                  <a:schemeClr val="accent2">
                    <a:lumMod val="50000"/>
                  </a:schemeClr>
                </a:solidFill>
              </a:rPr>
              <a:t>el que participan de manera coordinada los sectores </a:t>
            </a:r>
            <a:r>
              <a:rPr lang="es-MX" sz="1400" dirty="0" smtClean="0">
                <a:solidFill>
                  <a:schemeClr val="accent2">
                    <a:lumMod val="50000"/>
                  </a:schemeClr>
                </a:solidFill>
              </a:rPr>
              <a:t>sociales, salud, familia, </a:t>
            </a:r>
            <a:r>
              <a:rPr lang="es-MX" sz="1400" dirty="0" smtClean="0">
                <a:solidFill>
                  <a:schemeClr val="accent2">
                    <a:lumMod val="50000"/>
                  </a:schemeClr>
                </a:solidFill>
              </a:rPr>
              <a:t>el promover </a:t>
            </a:r>
            <a:r>
              <a:rPr lang="es-MX" sz="1400" dirty="0">
                <a:solidFill>
                  <a:schemeClr val="accent2">
                    <a:lumMod val="50000"/>
                  </a:schemeClr>
                </a:solidFill>
              </a:rPr>
              <a:t>cambios en las formas de </a:t>
            </a:r>
            <a:r>
              <a:rPr lang="es-MX" sz="1400" dirty="0" smtClean="0">
                <a:solidFill>
                  <a:schemeClr val="accent2">
                    <a:lumMod val="50000"/>
                  </a:schemeClr>
                </a:solidFill>
              </a:rPr>
              <a:t>alimentación, fomentar el ejercicio, Las </a:t>
            </a:r>
            <a:r>
              <a:rPr lang="es-MX" sz="1400" dirty="0">
                <a:solidFill>
                  <a:schemeClr val="accent2">
                    <a:lumMod val="50000"/>
                  </a:schemeClr>
                </a:solidFill>
              </a:rPr>
              <a:t>políticas públicas deben propiciar que los niños hereden de sus padres buenos hábitos de alimentación y ejercicio, y buscar que la escuela se transforme en un ambiente saludable</a:t>
            </a:r>
            <a:r>
              <a:rPr lang="es-MX" sz="1400" dirty="0" smtClean="0">
                <a:solidFill>
                  <a:schemeClr val="accent2">
                    <a:lumMod val="50000"/>
                  </a:schemeClr>
                </a:solidFill>
              </a:rPr>
              <a:t>.</a:t>
            </a:r>
          </a:p>
          <a:p>
            <a:pPr algn="just"/>
            <a:r>
              <a:rPr lang="es-MX" sz="1400" dirty="0" smtClean="0">
                <a:solidFill>
                  <a:schemeClr val="accent2">
                    <a:lumMod val="50000"/>
                  </a:schemeClr>
                </a:solidFill>
              </a:rPr>
              <a:t> </a:t>
            </a:r>
            <a:r>
              <a:rPr lang="es-MX" sz="1400" dirty="0" smtClean="0">
                <a:solidFill>
                  <a:schemeClr val="accent2">
                    <a:lumMod val="50000"/>
                  </a:schemeClr>
                </a:solidFill>
              </a:rPr>
              <a:t>En </a:t>
            </a:r>
            <a:r>
              <a:rPr lang="es-MX" sz="1400" dirty="0">
                <a:solidFill>
                  <a:schemeClr val="accent2">
                    <a:lumMod val="50000"/>
                  </a:schemeClr>
                </a:solidFill>
              </a:rPr>
              <a:t>México, se identifican esfuerzos como la elaboración e implementación de los lineamientos sobre el consumo de bebidas saludables, en la necesidad de realizar cambios sustanciales en las escuelas primarias y en regular la publicidad de alimentos y bebidas dirigidas a los niños. Se menciona la estrategia de la Organización Mundial de la Salud sobre régimen alimentario, actividad física y salud, la cual involucra a todos los sectores sociales, </a:t>
            </a:r>
            <a:r>
              <a:rPr lang="es-MX" sz="1400" dirty="0" smtClean="0">
                <a:solidFill>
                  <a:schemeClr val="accent2">
                    <a:lumMod val="50000"/>
                  </a:schemeClr>
                </a:solidFill>
              </a:rPr>
              <a:t> </a:t>
            </a:r>
            <a:r>
              <a:rPr lang="es-MX" sz="1400" dirty="0">
                <a:solidFill>
                  <a:schemeClr val="accent2">
                    <a:lumMod val="50000"/>
                  </a:schemeClr>
                </a:solidFill>
              </a:rPr>
              <a:t>Se espera que siguiendo estas estrategias, bajo la coordinación de la Secretaría de </a:t>
            </a:r>
            <a:r>
              <a:rPr lang="es-MX" sz="1400" dirty="0" smtClean="0">
                <a:solidFill>
                  <a:schemeClr val="accent2">
                    <a:lumMod val="50000"/>
                  </a:schemeClr>
                </a:solidFill>
              </a:rPr>
              <a:t>Salud</a:t>
            </a:r>
            <a:r>
              <a:rPr lang="es-MX" sz="1400" dirty="0">
                <a:solidFill>
                  <a:schemeClr val="accent2">
                    <a:lumMod val="50000"/>
                  </a:schemeClr>
                </a:solidFill>
              </a:rPr>
              <a:t> </a:t>
            </a:r>
            <a:r>
              <a:rPr lang="es-MX" sz="1400" dirty="0" smtClean="0">
                <a:solidFill>
                  <a:schemeClr val="accent2">
                    <a:lumMod val="50000"/>
                  </a:schemeClr>
                </a:solidFill>
              </a:rPr>
              <a:t>se tenga éxito a futuro</a:t>
            </a:r>
            <a:r>
              <a:rPr lang="es-MX" sz="1400" dirty="0" smtClean="0">
                <a:solidFill>
                  <a:schemeClr val="accent2">
                    <a:lumMod val="50000"/>
                  </a:schemeClr>
                </a:solidFill>
              </a:rPr>
              <a:t>. Pero nosotros como padres somos los que debemos de cambiar hábitos. </a:t>
            </a:r>
          </a:p>
          <a:p>
            <a:pPr algn="just"/>
            <a:endParaRPr lang="es-MX" sz="1400" dirty="0" smtClean="0">
              <a:solidFill>
                <a:schemeClr val="accent2">
                  <a:lumMod val="50000"/>
                </a:schemeClr>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5806" y="535460"/>
            <a:ext cx="2347784" cy="5515232"/>
          </a:xfrm>
          <a:prstGeom prst="rect">
            <a:avLst/>
          </a:prstGeom>
        </p:spPr>
      </p:pic>
    </p:spTree>
    <p:extLst>
      <p:ext uri="{BB962C8B-B14F-4D97-AF65-F5344CB8AC3E}">
        <p14:creationId xmlns:p14="http://schemas.microsoft.com/office/powerpoint/2010/main" val="33811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8721" y="280657"/>
            <a:ext cx="8102851" cy="6124754"/>
          </a:xfrm>
          <a:prstGeom prst="rect">
            <a:avLst/>
          </a:prstGeom>
        </p:spPr>
        <p:txBody>
          <a:bodyPr wrap="square">
            <a:spAutoFit/>
          </a:bodyPr>
          <a:lstStyle/>
          <a:p>
            <a:pPr algn="just"/>
            <a:r>
              <a:rPr lang="es-MX" sz="1400" dirty="0"/>
              <a:t>4. ¿Qué podrías hacer para abordar el problema, necesidad u oportunidad de mejora que identificaste</a:t>
            </a:r>
            <a:r>
              <a:rPr lang="es-MX" sz="1400" dirty="0" smtClean="0"/>
              <a:t>?</a:t>
            </a:r>
          </a:p>
          <a:p>
            <a:pPr algn="just"/>
            <a:endParaRPr lang="es-MX" sz="1400" dirty="0" smtClean="0"/>
          </a:p>
          <a:p>
            <a:pPr algn="just"/>
            <a:r>
              <a:rPr lang="es-MX" sz="1400" dirty="0" smtClean="0">
                <a:solidFill>
                  <a:schemeClr val="accent2">
                    <a:lumMod val="50000"/>
                  </a:schemeClr>
                </a:solidFill>
              </a:rPr>
              <a:t>Me parece que debemos de comenzar educándonos como familia, y luego llevar esta educación a las escuelas. Porque los niños deben de ir desayunados a la escuela, dándoles fruta, yogurt cereal, leche, pero el ritmo de nuestra vida, por lo menos en el CDMX es andar corriendo, y pues muchos niños llegan a la escuela sin nada en el estomago. Y los que si, les compran un tamal y un atole y ya. Y si eso se hace a diario que nutrición se les da. Y en cuanto a realizar ejercicio por lo menos caminar, se les lleva en auto y se les recoge igual, entonces ejercitarse nada. Y comer lo mas fácil una pizza, una hamburguesa, refresco, tortas, etc. Necesitamos regresar a comer sanamente ,tomar agua,</a:t>
            </a:r>
          </a:p>
          <a:p>
            <a:pPr algn="just"/>
            <a:endParaRPr lang="es-MX" sz="1400" dirty="0"/>
          </a:p>
          <a:p>
            <a:pPr algn="just"/>
            <a:r>
              <a:rPr lang="es-MX" sz="1400" dirty="0"/>
              <a:t>5. ¿Quiénes serían los beneficiarios de lo que harías para abordar el problema, necesidad u oportunidad de mejora que identificaste</a:t>
            </a:r>
            <a:r>
              <a:rPr lang="es-MX" sz="1400" dirty="0" smtClean="0"/>
              <a:t>?</a:t>
            </a:r>
          </a:p>
          <a:p>
            <a:pPr algn="just"/>
            <a:r>
              <a:rPr lang="es-MX" sz="1400" dirty="0" smtClean="0">
                <a:solidFill>
                  <a:schemeClr val="accent2">
                    <a:lumMod val="50000"/>
                  </a:schemeClr>
                </a:solidFill>
              </a:rPr>
              <a:t>El beneficio seria para todos, pero principalmente para nuestros niños, ya que  estaríamos ayudándolos a crecer mas sanos y sin enfermedades que ya tienen desde pequeños como lo es la obesidad, diabetes, problemas del corazón e incluso hipertensión a tan temprana edad.me parece deberíamos informar sobre como alimentarnos sanamente sin necesidad de estar preparando cosas complicadas.</a:t>
            </a:r>
          </a:p>
          <a:p>
            <a:pPr algn="just"/>
            <a:endParaRPr lang="es-MX" sz="1400" dirty="0">
              <a:solidFill>
                <a:schemeClr val="accent2">
                  <a:lumMod val="50000"/>
                </a:schemeClr>
              </a:solidFill>
            </a:endParaRPr>
          </a:p>
          <a:p>
            <a:pPr algn="just"/>
            <a:r>
              <a:rPr lang="es-MX" sz="1400" dirty="0"/>
              <a:t>6. ¿Qué información necesitas para saber cómo se encuentra actualmente la situación (problema, necesidad u oportunidad de mejora) que te interesa</a:t>
            </a:r>
            <a:r>
              <a:rPr lang="es-MX" sz="1400" dirty="0" smtClean="0"/>
              <a:t>?</a:t>
            </a:r>
          </a:p>
          <a:p>
            <a:pPr algn="just"/>
            <a:endParaRPr lang="es-MX" sz="1400" dirty="0" smtClean="0"/>
          </a:p>
          <a:p>
            <a:pPr algn="just"/>
            <a:r>
              <a:rPr lang="es-MX" sz="1400" dirty="0" smtClean="0">
                <a:solidFill>
                  <a:schemeClr val="accent2">
                    <a:lumMod val="50000"/>
                  </a:schemeClr>
                </a:solidFill>
              </a:rPr>
              <a:t>Pues actualmente El </a:t>
            </a:r>
            <a:r>
              <a:rPr lang="es-MX" sz="1400" dirty="0">
                <a:solidFill>
                  <a:schemeClr val="accent2">
                    <a:lumMod val="50000"/>
                  </a:schemeClr>
                </a:solidFill>
              </a:rPr>
              <a:t>Instituto Nacional de Salud </a:t>
            </a:r>
            <a:r>
              <a:rPr lang="es-MX" sz="1400" dirty="0" smtClean="0">
                <a:solidFill>
                  <a:schemeClr val="accent2">
                    <a:lumMod val="50000"/>
                  </a:schemeClr>
                </a:solidFill>
              </a:rPr>
              <a:t>Pública nos arroja información de como esta la obesidad tanto en niños como adultos, nos da cifras alarmantes, ya que cada censo el problema aumenta</a:t>
            </a:r>
            <a:r>
              <a:rPr lang="es-MX" sz="1400" dirty="0">
                <a:solidFill>
                  <a:schemeClr val="accent2">
                    <a:lumMod val="50000"/>
                  </a:schemeClr>
                </a:solidFill>
              </a:rPr>
              <a:t>. </a:t>
            </a:r>
            <a:r>
              <a:rPr lang="es-MX" sz="1400" dirty="0" smtClean="0">
                <a:solidFill>
                  <a:schemeClr val="accent2">
                    <a:lumMod val="50000"/>
                  </a:schemeClr>
                </a:solidFill>
              </a:rPr>
              <a:t>La OCDE en el 2015 nos ubicaba en el 2do lugar, y desgraciadamente ha ido en aumento. Necesitamos que se nos de información nutricional, que se elimine de las escuelas la venta de refrescos y antojitos, que se venda fruta y verdura rayada y agua de sabor de preferencia con fruta de temporada, llevar información de que debemos desayunar, que beneficios nos trae el realizar algún ejercicio e informar sobre la importancia de estar sanos.</a:t>
            </a:r>
          </a:p>
          <a:p>
            <a:endParaRPr lang="es-ES" sz="1400" dirty="0">
              <a:solidFill>
                <a:schemeClr val="accent2">
                  <a:lumMod val="50000"/>
                </a:schemeClr>
              </a:solidFill>
            </a:endParaRPr>
          </a:p>
        </p:txBody>
      </p:sp>
      <p:pic>
        <p:nvPicPr>
          <p:cNvPr id="3" name="Imagen 2"/>
          <p:cNvPicPr>
            <a:picLocks noChangeAspect="1"/>
          </p:cNvPicPr>
          <p:nvPr/>
        </p:nvPicPr>
        <p:blipFill>
          <a:blip r:embed="rId2"/>
          <a:stretch>
            <a:fillRect/>
          </a:stretch>
        </p:blipFill>
        <p:spPr>
          <a:xfrm>
            <a:off x="9325069" y="280657"/>
            <a:ext cx="2353901" cy="6459648"/>
          </a:xfrm>
          <a:prstGeom prst="rect">
            <a:avLst/>
          </a:prstGeom>
        </p:spPr>
      </p:pic>
    </p:spTree>
    <p:extLst>
      <p:ext uri="{BB962C8B-B14F-4D97-AF65-F5344CB8AC3E}">
        <p14:creationId xmlns:p14="http://schemas.microsoft.com/office/powerpoint/2010/main" val="365234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9668" y="199176"/>
            <a:ext cx="7550590" cy="4893647"/>
          </a:xfrm>
          <a:prstGeom prst="rect">
            <a:avLst/>
          </a:prstGeom>
        </p:spPr>
        <p:txBody>
          <a:bodyPr wrap="square">
            <a:spAutoFit/>
          </a:bodyPr>
          <a:lstStyle/>
          <a:p>
            <a:pPr algn="just"/>
            <a:r>
              <a:rPr lang="es-MX" dirty="0"/>
              <a:t>7</a:t>
            </a:r>
            <a:r>
              <a:rPr lang="es-MX" sz="1400" dirty="0"/>
              <a:t>. ¿A qué fuentes puedes acudir para obtener la información que necesitas? Algunos ejemplos de fuentes son: Centros universitarios, instancias gubernamentales o no gubernamentales, instancias locales o federales, personas de la comunidad, bibliotecas, hemerotecas, internet, etc</a:t>
            </a:r>
            <a:r>
              <a:rPr lang="es-MX" sz="1400" dirty="0" smtClean="0"/>
              <a:t>.</a:t>
            </a:r>
          </a:p>
          <a:p>
            <a:pPr algn="just"/>
            <a:endParaRPr lang="es-MX" sz="1400" dirty="0" smtClean="0"/>
          </a:p>
          <a:p>
            <a:pPr algn="just"/>
            <a:r>
              <a:rPr lang="es-MX" sz="1400" dirty="0" smtClean="0">
                <a:solidFill>
                  <a:schemeClr val="accent2">
                    <a:lumMod val="50000"/>
                  </a:schemeClr>
                </a:solidFill>
              </a:rPr>
              <a:t>La información la podemos tomar de redes sociales, de centro de salud que existen muchos en cd de México. Cada alcaldía cuenta con una, por medio de folletos. Información me parece hay, la cuestión es que se le dedica muy poco tiempo, la radio por ejemplo y la televisión constantemente nos bombardean con información, en comerciales, y con estadísticas, pero me parece se debe acudir a escuelas y domicilios para ver de que forma cambiamos hábitos, cada caso es diferente y las necesidades también, hay familias muy grandes en condición muy precaria y enseñarles que con poco podemos cambiar la vida de nosotros y de nuestros hijos.</a:t>
            </a:r>
            <a:endParaRPr lang="es-MX" sz="1400" dirty="0">
              <a:solidFill>
                <a:schemeClr val="accent2">
                  <a:lumMod val="50000"/>
                </a:schemeClr>
              </a:solidFill>
            </a:endParaRPr>
          </a:p>
          <a:p>
            <a:pPr algn="just"/>
            <a:endParaRPr lang="es-MX" sz="1400" dirty="0"/>
          </a:p>
          <a:p>
            <a:pPr algn="just"/>
            <a:r>
              <a:rPr lang="es-MX" sz="1400" dirty="0"/>
              <a:t>8. ¿Qué técnicas puedes utilizar para recopilar la información? Algunos ejemplos de técnicas son: visitas presenciales, llamadas telefónicas, entrevistas, encuestas o cuestionarios, búsqueda en internet, </a:t>
            </a:r>
            <a:r>
              <a:rPr lang="es-MX" sz="1400" dirty="0" smtClean="0"/>
              <a:t>etc.</a:t>
            </a:r>
          </a:p>
          <a:p>
            <a:pPr algn="just"/>
            <a:endParaRPr lang="es-MX" sz="1400" dirty="0" smtClean="0"/>
          </a:p>
          <a:p>
            <a:pPr algn="just"/>
            <a:r>
              <a:rPr lang="es-MX" sz="1400" dirty="0" smtClean="0">
                <a:solidFill>
                  <a:schemeClr val="accent2">
                    <a:lumMod val="50000"/>
                  </a:schemeClr>
                </a:solidFill>
              </a:rPr>
              <a:t>Primero saber que tipo de población tenemos por delegación, y centrarnos en donde haya mas niños, realizar visitas para saber en que condición social y económica se encuentran, y de ahí partir para informar sobre los alimentos sanos, en que porciones, revisar que deportivos y parques hay en la zona e impartir clases de futbol bol, basquetbol, etc. A los adultos dar clases de baile, a precios accesibles</a:t>
            </a:r>
            <a:r>
              <a:rPr lang="es-MX" sz="1400" dirty="0" smtClean="0"/>
              <a:t>. </a:t>
            </a:r>
            <a:r>
              <a:rPr lang="es-MX" sz="1400" dirty="0" smtClean="0">
                <a:solidFill>
                  <a:schemeClr val="accent2">
                    <a:lumMod val="50000"/>
                  </a:schemeClr>
                </a:solidFill>
              </a:rPr>
              <a:t>E incluso dar clases de comida saludable y como combinar los alimentos .</a:t>
            </a:r>
            <a:endParaRPr lang="es-ES" sz="1400" dirty="0">
              <a:solidFill>
                <a:schemeClr val="accent2">
                  <a:lumMod val="50000"/>
                </a:schemeClr>
              </a:solidFill>
            </a:endParaRPr>
          </a:p>
        </p:txBody>
      </p:sp>
      <p:pic>
        <p:nvPicPr>
          <p:cNvPr id="3" name="Imagen 2"/>
          <p:cNvPicPr>
            <a:picLocks noChangeAspect="1"/>
          </p:cNvPicPr>
          <p:nvPr/>
        </p:nvPicPr>
        <p:blipFill>
          <a:blip r:embed="rId2"/>
          <a:stretch>
            <a:fillRect/>
          </a:stretch>
        </p:blipFill>
        <p:spPr>
          <a:xfrm>
            <a:off x="8939448" y="298765"/>
            <a:ext cx="2839110" cy="6355533"/>
          </a:xfrm>
          <a:prstGeom prst="rect">
            <a:avLst/>
          </a:prstGeom>
        </p:spPr>
      </p:pic>
    </p:spTree>
    <p:extLst>
      <p:ext uri="{BB962C8B-B14F-4D97-AF65-F5344CB8AC3E}">
        <p14:creationId xmlns:p14="http://schemas.microsoft.com/office/powerpoint/2010/main" val="57031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86828" y="190124"/>
            <a:ext cx="10800784" cy="1200329"/>
          </a:xfrm>
          <a:prstGeom prst="rect">
            <a:avLst/>
          </a:prstGeom>
        </p:spPr>
        <p:txBody>
          <a:bodyPr wrap="square">
            <a:spAutoFit/>
          </a:bodyPr>
          <a:lstStyle/>
          <a:p>
            <a:r>
              <a:rPr lang="es-MX" dirty="0"/>
              <a:t>c) Un esquema o diagrama o mapa mental o mapa conceptual , en donde se vean reflejadas tus intenciones, evita títulos amplios o vagos que puedan confundirse con otras ideas</a:t>
            </a:r>
            <a:r>
              <a:rPr lang="es-MX" dirty="0" smtClean="0"/>
              <a:t>.</a:t>
            </a:r>
          </a:p>
          <a:p>
            <a:endParaRPr lang="es-MX" dirty="0"/>
          </a:p>
          <a:p>
            <a:endParaRPr lang="es-ES" dirty="0"/>
          </a:p>
        </p:txBody>
      </p:sp>
      <p:sp>
        <p:nvSpPr>
          <p:cNvPr id="5" name="Rectángulo 4"/>
          <p:cNvSpPr/>
          <p:nvPr/>
        </p:nvSpPr>
        <p:spPr>
          <a:xfrm>
            <a:off x="3938256" y="2168009"/>
            <a:ext cx="4128382"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ES" dirty="0" smtClean="0">
                <a:solidFill>
                  <a:srgbClr val="FFFFFF"/>
                </a:solidFill>
                <a:latin typeface="Roboto"/>
                <a:hlinkClick r:id="rId2" tooltip="Actividad"/>
              </a:rPr>
              <a:t>Obesidad Nociva </a:t>
            </a:r>
            <a:endParaRPr lang="es-ES" dirty="0">
              <a:solidFill>
                <a:srgbClr val="FFFFFF"/>
              </a:solidFill>
              <a:latin typeface="Roboto"/>
            </a:endParaRPr>
          </a:p>
          <a:p>
            <a:pPr algn="ctr"/>
            <a:endParaRPr lang="es-ES" dirty="0"/>
          </a:p>
        </p:txBody>
      </p:sp>
      <p:sp>
        <p:nvSpPr>
          <p:cNvPr id="7" name="CuadroTexto 6"/>
          <p:cNvSpPr txBox="1"/>
          <p:nvPr/>
        </p:nvSpPr>
        <p:spPr>
          <a:xfrm>
            <a:off x="3576119" y="2669485"/>
            <a:ext cx="1204111" cy="3016210"/>
          </a:xfrm>
          <a:prstGeom prst="rect">
            <a:avLst/>
          </a:prstGeom>
          <a:noFill/>
        </p:spPr>
        <p:txBody>
          <a:bodyPr wrap="square" rtlCol="0">
            <a:spAutoFit/>
          </a:bodyPr>
          <a:lstStyle/>
          <a:p>
            <a:pPr algn="ctr"/>
            <a:endParaRPr lang="es-MX" sz="1000" dirty="0" smtClean="0"/>
          </a:p>
          <a:p>
            <a:pPr algn="ctr"/>
            <a:endParaRPr lang="es-MX" sz="1000" dirty="0"/>
          </a:p>
          <a:p>
            <a:pPr algn="ctr"/>
            <a:r>
              <a:rPr lang="es-MX" sz="1000" dirty="0" smtClean="0"/>
              <a:t>EFECTO</a:t>
            </a:r>
          </a:p>
          <a:p>
            <a:pPr algn="ctr"/>
            <a:endParaRPr lang="es-MX" sz="1000" dirty="0" smtClean="0"/>
          </a:p>
          <a:p>
            <a:r>
              <a:rPr lang="es-ES" sz="1000" dirty="0"/>
              <a:t>Diabetes tipo </a:t>
            </a:r>
            <a:r>
              <a:rPr lang="es-ES" sz="1000" dirty="0" smtClean="0"/>
              <a:t>2</a:t>
            </a:r>
          </a:p>
          <a:p>
            <a:endParaRPr lang="es-ES" sz="1000" dirty="0" smtClean="0"/>
          </a:p>
          <a:p>
            <a:r>
              <a:rPr lang="es-ES" sz="1000" dirty="0"/>
              <a:t>Presión arterial </a:t>
            </a:r>
            <a:r>
              <a:rPr lang="es-ES" sz="1000" dirty="0" smtClean="0"/>
              <a:t>alta</a:t>
            </a:r>
          </a:p>
          <a:p>
            <a:r>
              <a:rPr lang="es-ES" sz="1000" dirty="0"/>
              <a:t>Enfermedad </a:t>
            </a:r>
            <a:r>
              <a:rPr lang="es-ES" sz="1000" dirty="0" smtClean="0"/>
              <a:t>cardíaca</a:t>
            </a:r>
          </a:p>
          <a:p>
            <a:endParaRPr lang="es-ES" sz="1000" dirty="0" smtClean="0"/>
          </a:p>
          <a:p>
            <a:r>
              <a:rPr lang="es-MX" sz="1000" dirty="0"/>
              <a:t>Trastornos respiratorios, como apnea del </a:t>
            </a:r>
            <a:r>
              <a:rPr lang="es-MX" sz="1000" dirty="0" smtClean="0"/>
              <a:t>sueño</a:t>
            </a:r>
          </a:p>
          <a:p>
            <a:endParaRPr lang="es-MX" sz="1000" dirty="0" smtClean="0"/>
          </a:p>
          <a:p>
            <a:r>
              <a:rPr lang="es-ES" sz="1000" dirty="0" smtClean="0"/>
              <a:t>Depresión</a:t>
            </a:r>
          </a:p>
          <a:p>
            <a:endParaRPr lang="es-ES" sz="1000" dirty="0" smtClean="0"/>
          </a:p>
          <a:p>
            <a:r>
              <a:rPr lang="es-ES" sz="1000" dirty="0"/>
              <a:t>Aislamiento social</a:t>
            </a:r>
          </a:p>
        </p:txBody>
      </p:sp>
      <p:sp>
        <p:nvSpPr>
          <p:cNvPr id="8" name="CuadroTexto 7"/>
          <p:cNvSpPr txBox="1"/>
          <p:nvPr/>
        </p:nvSpPr>
        <p:spPr>
          <a:xfrm>
            <a:off x="1059256" y="2716040"/>
            <a:ext cx="1122629" cy="2446824"/>
          </a:xfrm>
          <a:prstGeom prst="rect">
            <a:avLst/>
          </a:prstGeom>
          <a:noFill/>
        </p:spPr>
        <p:txBody>
          <a:bodyPr wrap="square" rtlCol="0">
            <a:spAutoFit/>
          </a:bodyPr>
          <a:lstStyle/>
          <a:p>
            <a:pPr algn="ctr"/>
            <a:endParaRPr lang="es-MX" sz="900" dirty="0" smtClean="0"/>
          </a:p>
          <a:p>
            <a:pPr algn="ctr"/>
            <a:endParaRPr lang="es-MX" sz="900" dirty="0"/>
          </a:p>
          <a:p>
            <a:pPr algn="ctr"/>
            <a:r>
              <a:rPr lang="es-MX" sz="900" dirty="0" smtClean="0"/>
              <a:t>CAUSA</a:t>
            </a:r>
          </a:p>
          <a:p>
            <a:r>
              <a:rPr lang="es-MX" sz="900" dirty="0" smtClean="0"/>
              <a:t>. </a:t>
            </a:r>
            <a:endParaRPr lang="es-MX" sz="900" dirty="0"/>
          </a:p>
          <a:p>
            <a:r>
              <a:rPr lang="es-MX" sz="900" dirty="0" smtClean="0"/>
              <a:t>Influencias genéticas</a:t>
            </a:r>
          </a:p>
          <a:p>
            <a:endParaRPr lang="es-MX" sz="900" dirty="0" smtClean="0"/>
          </a:p>
          <a:p>
            <a:r>
              <a:rPr lang="es-MX" sz="900" dirty="0" smtClean="0"/>
              <a:t>Dieta </a:t>
            </a:r>
            <a:r>
              <a:rPr lang="es-MX" sz="900" dirty="0"/>
              <a:t>y hábitos alimentarios poco saludables. </a:t>
            </a:r>
            <a:endParaRPr lang="es-MX" sz="900" dirty="0" smtClean="0"/>
          </a:p>
          <a:p>
            <a:endParaRPr lang="es-MX" sz="900" dirty="0" smtClean="0"/>
          </a:p>
          <a:p>
            <a:r>
              <a:rPr lang="es-ES" sz="900" dirty="0" smtClean="0"/>
              <a:t>Inactividad</a:t>
            </a:r>
          </a:p>
          <a:p>
            <a:endParaRPr lang="es-ES" sz="900" dirty="0" smtClean="0"/>
          </a:p>
          <a:p>
            <a:r>
              <a:rPr lang="es-ES" sz="900" dirty="0"/>
              <a:t>Problemas sociales y económicos.</a:t>
            </a:r>
          </a:p>
          <a:p>
            <a:endParaRPr lang="es-ES" sz="900" dirty="0" smtClean="0"/>
          </a:p>
          <a:p>
            <a:r>
              <a:rPr lang="es-MX" sz="900" dirty="0" smtClean="0"/>
              <a:t>Enfermedades</a:t>
            </a:r>
            <a:endParaRPr lang="es-ES" sz="900" dirty="0"/>
          </a:p>
        </p:txBody>
      </p:sp>
      <p:pic>
        <p:nvPicPr>
          <p:cNvPr id="9" name="Imagen 8"/>
          <p:cNvPicPr>
            <a:picLocks noChangeAspect="1"/>
          </p:cNvPicPr>
          <p:nvPr/>
        </p:nvPicPr>
        <p:blipFill>
          <a:blip r:embed="rId3"/>
          <a:stretch>
            <a:fillRect/>
          </a:stretch>
        </p:blipFill>
        <p:spPr>
          <a:xfrm>
            <a:off x="2181886" y="2915216"/>
            <a:ext cx="1285592" cy="1832149"/>
          </a:xfrm>
          <a:prstGeom prst="rect">
            <a:avLst/>
          </a:prstGeom>
        </p:spPr>
      </p:pic>
      <p:sp>
        <p:nvSpPr>
          <p:cNvPr id="10" name="Rectángulo 9"/>
          <p:cNvSpPr/>
          <p:nvPr/>
        </p:nvSpPr>
        <p:spPr>
          <a:xfrm>
            <a:off x="7713550" y="3530852"/>
            <a:ext cx="1901229" cy="823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Mala alimentación de años</a:t>
            </a:r>
          </a:p>
          <a:p>
            <a:pPr algn="ctr"/>
            <a:endParaRPr lang="es-ES" dirty="0"/>
          </a:p>
        </p:txBody>
      </p:sp>
      <p:sp>
        <p:nvSpPr>
          <p:cNvPr id="11" name="Elipse 10"/>
          <p:cNvSpPr/>
          <p:nvPr/>
        </p:nvSpPr>
        <p:spPr>
          <a:xfrm>
            <a:off x="5531667" y="3005750"/>
            <a:ext cx="1765426" cy="660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smtClean="0"/>
              <a:t>Alto consumo de alimentos procesados</a:t>
            </a:r>
            <a:endParaRPr lang="es-ES" sz="900" dirty="0"/>
          </a:p>
        </p:txBody>
      </p:sp>
      <p:sp>
        <p:nvSpPr>
          <p:cNvPr id="12" name="Elipse 11"/>
          <p:cNvSpPr/>
          <p:nvPr/>
        </p:nvSpPr>
        <p:spPr>
          <a:xfrm>
            <a:off x="5622202" y="3858063"/>
            <a:ext cx="1729212" cy="713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smtClean="0"/>
              <a:t>Alto consumo de alimentos  origen animal, grasa polinsaturadas.</a:t>
            </a:r>
            <a:endParaRPr lang="es-ES" sz="900" dirty="0"/>
          </a:p>
        </p:txBody>
      </p:sp>
      <p:sp>
        <p:nvSpPr>
          <p:cNvPr id="13" name="Elipse 12"/>
          <p:cNvSpPr/>
          <p:nvPr/>
        </p:nvSpPr>
        <p:spPr>
          <a:xfrm>
            <a:off x="5531668" y="4885865"/>
            <a:ext cx="1774480" cy="736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smtClean="0"/>
              <a:t>Bajo consumo de frutas, verduras e ingesta de agua</a:t>
            </a:r>
            <a:endParaRPr lang="es-ES" sz="900" dirty="0"/>
          </a:p>
        </p:txBody>
      </p:sp>
      <p:sp>
        <p:nvSpPr>
          <p:cNvPr id="14" name="Elipse 13"/>
          <p:cNvSpPr/>
          <p:nvPr/>
        </p:nvSpPr>
        <p:spPr>
          <a:xfrm>
            <a:off x="5794219" y="5786685"/>
            <a:ext cx="1638677" cy="600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sedentarismo</a:t>
            </a:r>
            <a:endParaRPr lang="es-ES" sz="1000" dirty="0"/>
          </a:p>
        </p:txBody>
      </p:sp>
      <p:cxnSp>
        <p:nvCxnSpPr>
          <p:cNvPr id="16" name="Conector recto de flecha 15"/>
          <p:cNvCxnSpPr/>
          <p:nvPr/>
        </p:nvCxnSpPr>
        <p:spPr>
          <a:xfrm>
            <a:off x="7306148" y="3530852"/>
            <a:ext cx="262549" cy="208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7297093" y="4074059"/>
            <a:ext cx="271604" cy="13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13" idx="6"/>
          </p:cNvCxnSpPr>
          <p:nvPr/>
        </p:nvCxnSpPr>
        <p:spPr>
          <a:xfrm flipV="1">
            <a:off x="7306148" y="4572000"/>
            <a:ext cx="488886" cy="68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V="1">
            <a:off x="7550591" y="4572000"/>
            <a:ext cx="814811" cy="1394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10094615" y="3005750"/>
            <a:ext cx="1557195" cy="1017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obesidad</a:t>
            </a:r>
            <a:endParaRPr lang="es-ES" dirty="0"/>
          </a:p>
        </p:txBody>
      </p:sp>
      <p:sp>
        <p:nvSpPr>
          <p:cNvPr id="26" name="Rectángulo 25"/>
          <p:cNvSpPr/>
          <p:nvPr/>
        </p:nvSpPr>
        <p:spPr>
          <a:xfrm>
            <a:off x="9614779" y="5151422"/>
            <a:ext cx="2172833" cy="1013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smtClean="0"/>
              <a:t>Enfermedades</a:t>
            </a:r>
          </a:p>
          <a:p>
            <a:pPr algn="ctr"/>
            <a:r>
              <a:rPr lang="es-MX" sz="900" dirty="0" smtClean="0"/>
              <a:t>Diabetes, presión arterial, enfermedades cardiacas, migraña, estreñimiento,  apnea del sueño</a:t>
            </a:r>
            <a:endParaRPr lang="es-ES" sz="900" dirty="0"/>
          </a:p>
        </p:txBody>
      </p:sp>
      <p:cxnSp>
        <p:nvCxnSpPr>
          <p:cNvPr id="28" name="Conector recto de flecha 27"/>
          <p:cNvCxnSpPr/>
          <p:nvPr/>
        </p:nvCxnSpPr>
        <p:spPr>
          <a:xfrm flipH="1">
            <a:off x="10864158" y="4146487"/>
            <a:ext cx="9054" cy="9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9116842" y="4445251"/>
            <a:ext cx="860073" cy="6156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V="1">
            <a:off x="9732475" y="3431263"/>
            <a:ext cx="244440" cy="3078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9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3987" y="353085"/>
            <a:ext cx="10456753" cy="646331"/>
          </a:xfrm>
          <a:prstGeom prst="rect">
            <a:avLst/>
          </a:prstGeom>
        </p:spPr>
        <p:txBody>
          <a:bodyPr wrap="square">
            <a:spAutoFit/>
          </a:bodyPr>
          <a:lstStyle/>
          <a:p>
            <a:r>
              <a:rPr lang="es-MX" dirty="0"/>
              <a:t>d) Una imagen que represente tu idea y el título del proyecto que imaginaste. En ambos debes reflejar tus intenciones. Evita títulos amplios o vagos y procura que sea breve y claro</a:t>
            </a:r>
            <a:r>
              <a:rPr lang="es-MX" dirty="0" smtClean="0"/>
              <a:t>.</a:t>
            </a:r>
          </a:p>
        </p:txBody>
      </p:sp>
      <p:pic>
        <p:nvPicPr>
          <p:cNvPr id="3" name="Imagen 2"/>
          <p:cNvPicPr>
            <a:picLocks noChangeAspect="1"/>
          </p:cNvPicPr>
          <p:nvPr/>
        </p:nvPicPr>
        <p:blipFill>
          <a:blip r:embed="rId2"/>
          <a:stretch>
            <a:fillRect/>
          </a:stretch>
        </p:blipFill>
        <p:spPr>
          <a:xfrm>
            <a:off x="5060887" y="2987644"/>
            <a:ext cx="2480650" cy="2227293"/>
          </a:xfrm>
          <a:prstGeom prst="rect">
            <a:avLst/>
          </a:prstGeom>
        </p:spPr>
      </p:pic>
      <p:sp>
        <p:nvSpPr>
          <p:cNvPr id="4" name="Rectángulo 3"/>
          <p:cNvSpPr/>
          <p:nvPr/>
        </p:nvSpPr>
        <p:spPr>
          <a:xfrm>
            <a:off x="2507810" y="1643062"/>
            <a:ext cx="2245258" cy="60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smtClean="0"/>
              <a:t>El </a:t>
            </a:r>
            <a:r>
              <a:rPr lang="es-MX" sz="900" dirty="0"/>
              <a:t>sobrepeso es un problema estético. Pero, en realidad, el sobrepeso es un problema médico </a:t>
            </a:r>
            <a:endParaRPr lang="es-ES" sz="900" dirty="0"/>
          </a:p>
        </p:txBody>
      </p:sp>
      <p:sp>
        <p:nvSpPr>
          <p:cNvPr id="5" name="Rectángulo 4"/>
          <p:cNvSpPr/>
          <p:nvPr/>
        </p:nvSpPr>
        <p:spPr>
          <a:xfrm>
            <a:off x="2507810" y="2372007"/>
            <a:ext cx="2245258" cy="99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La diabetes y la enfermedad cardíaca son problemas de salud que pueden deberse al sobrepeso. El sobrepeso también puede afectar las articulaciones, la respiración, el sueño, el estado de ánimo y los niveles de energía de una persona.</a:t>
            </a:r>
            <a:endParaRPr lang="es-ES" sz="900" dirty="0"/>
          </a:p>
        </p:txBody>
      </p:sp>
      <p:sp>
        <p:nvSpPr>
          <p:cNvPr id="6" name="Rectángulo 5"/>
          <p:cNvSpPr/>
          <p:nvPr/>
        </p:nvSpPr>
        <p:spPr>
          <a:xfrm>
            <a:off x="2507810" y="3494638"/>
            <a:ext cx="2245257" cy="624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 </a:t>
            </a:r>
            <a:r>
              <a:rPr lang="es-MX" dirty="0" smtClean="0"/>
              <a:t>L</a:t>
            </a:r>
            <a:r>
              <a:rPr lang="es-MX" sz="900" dirty="0" smtClean="0"/>
              <a:t>as </a:t>
            </a:r>
            <a:r>
              <a:rPr lang="es-MX" sz="900" dirty="0"/>
              <a:t>personas están subiendo de peso debido a las elecciones de alimentos no saludables (como comidas rápidas</a:t>
            </a:r>
            <a:r>
              <a:rPr lang="es-MX" sz="900" dirty="0" smtClean="0"/>
              <a:t>)</a:t>
            </a:r>
            <a:endParaRPr lang="es-ES" sz="900" dirty="0"/>
          </a:p>
        </p:txBody>
      </p:sp>
      <p:sp>
        <p:nvSpPr>
          <p:cNvPr id="7" name="Rectángulo 6"/>
          <p:cNvSpPr/>
          <p:nvPr/>
        </p:nvSpPr>
        <p:spPr>
          <a:xfrm>
            <a:off x="4979406" y="1643062"/>
            <a:ext cx="2562131" cy="955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La obesidad es nociva</a:t>
            </a:r>
          </a:p>
        </p:txBody>
      </p:sp>
      <p:sp>
        <p:nvSpPr>
          <p:cNvPr id="8" name="Rectángulo 7"/>
          <p:cNvSpPr/>
          <p:nvPr/>
        </p:nvSpPr>
        <p:spPr>
          <a:xfrm>
            <a:off x="7767875" y="1643062"/>
            <a:ext cx="2227152" cy="955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a:t>Para dejar de ser obeso hay que revertir las rutinas que te están haciendo daño y aquellas que se han convertido en un círculo vicioso en tu salud. </a:t>
            </a:r>
            <a:endParaRPr lang="es-MX" sz="1000" dirty="0"/>
          </a:p>
        </p:txBody>
      </p:sp>
      <p:sp>
        <p:nvSpPr>
          <p:cNvPr id="9" name="Rectángulo 8"/>
          <p:cNvSpPr/>
          <p:nvPr/>
        </p:nvSpPr>
        <p:spPr>
          <a:xfrm>
            <a:off x="7767874" y="2716041"/>
            <a:ext cx="2227152" cy="651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a:t>para dejar de ser obeso eliminarás las bebidas gaseosas de tu dieta</a:t>
            </a:r>
            <a:endParaRPr lang="es-ES" sz="1000" dirty="0"/>
          </a:p>
        </p:txBody>
      </p:sp>
      <p:sp>
        <p:nvSpPr>
          <p:cNvPr id="10" name="Rectángulo 9"/>
          <p:cNvSpPr/>
          <p:nvPr/>
        </p:nvSpPr>
        <p:spPr>
          <a:xfrm>
            <a:off x="2507810" y="4246075"/>
            <a:ext cx="2245257" cy="81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Los beneficios a la hora de mantenernos en un peso estable y adecuado para nuestra constitución son muy numerosos, van mucho más allá de una talla de ropa </a:t>
            </a:r>
            <a:endParaRPr lang="es-ES" sz="1000" dirty="0"/>
          </a:p>
        </p:txBody>
      </p:sp>
      <p:sp>
        <p:nvSpPr>
          <p:cNvPr id="11" name="Rectángulo 10"/>
          <p:cNvSpPr/>
          <p:nvPr/>
        </p:nvSpPr>
        <p:spPr>
          <a:xfrm>
            <a:off x="7767874" y="3485586"/>
            <a:ext cx="2227152" cy="63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a:t>Mejorará tu calidad de vida, tendrás más energía, te sentirás mejor con tu cuerpo</a:t>
            </a:r>
            <a:endParaRPr lang="es-ES" sz="1000" dirty="0"/>
          </a:p>
        </p:txBody>
      </p:sp>
      <p:sp>
        <p:nvSpPr>
          <p:cNvPr id="12" name="Rectángulo 11"/>
          <p:cNvSpPr/>
          <p:nvPr/>
        </p:nvSpPr>
        <p:spPr>
          <a:xfrm>
            <a:off x="7767874" y="4314970"/>
            <a:ext cx="2227152" cy="58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a:t>Así que no te rindas que aunque sea un proceso lento, el resto de tu vida cambiará para siempre…</a:t>
            </a:r>
            <a:endParaRPr lang="es-ES" sz="1000" dirty="0"/>
          </a:p>
        </p:txBody>
      </p:sp>
      <p:sp>
        <p:nvSpPr>
          <p:cNvPr id="13" name="Rectángulo 12"/>
          <p:cNvSpPr/>
          <p:nvPr/>
        </p:nvSpPr>
        <p:spPr>
          <a:xfrm>
            <a:off x="2507810" y="5160475"/>
            <a:ext cx="2245257" cy="53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El sobrepeso, además, puede llevarnos a perder movilidad en nuestro día a día. </a:t>
            </a:r>
          </a:p>
        </p:txBody>
      </p:sp>
      <p:sp>
        <p:nvSpPr>
          <p:cNvPr id="14" name="Rectángulo 13"/>
          <p:cNvSpPr/>
          <p:nvPr/>
        </p:nvSpPr>
        <p:spPr>
          <a:xfrm>
            <a:off x="2507809" y="5794218"/>
            <a:ext cx="2245257" cy="715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t>Depresión. Las personas obesas son más propensas a la depresión y tienen autoestima más baja.</a:t>
            </a:r>
          </a:p>
        </p:txBody>
      </p:sp>
      <p:sp>
        <p:nvSpPr>
          <p:cNvPr id="15" name="Rectángulo 14"/>
          <p:cNvSpPr/>
          <p:nvPr/>
        </p:nvSpPr>
        <p:spPr>
          <a:xfrm>
            <a:off x="7849356" y="5060887"/>
            <a:ext cx="2145669" cy="1068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dirty="0"/>
              <a:t>Recetas Simples, Deliciosas y Altamente Saludables para tener rápidos resultados</a:t>
            </a:r>
            <a:endParaRPr lang="es-ES" sz="900" dirty="0"/>
          </a:p>
        </p:txBody>
      </p:sp>
    </p:spTree>
    <p:extLst>
      <p:ext uri="{BB962C8B-B14F-4D97-AF65-F5344CB8AC3E}">
        <p14:creationId xmlns:p14="http://schemas.microsoft.com/office/powerpoint/2010/main" val="333551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5881" y="271605"/>
            <a:ext cx="8148119" cy="4678204"/>
          </a:xfrm>
          <a:prstGeom prst="rect">
            <a:avLst/>
          </a:prstGeom>
        </p:spPr>
        <p:txBody>
          <a:bodyPr wrap="square">
            <a:spAutoFit/>
          </a:bodyPr>
          <a:lstStyle/>
          <a:p>
            <a:r>
              <a:rPr lang="es-MX" dirty="0" smtClean="0"/>
              <a:t>Fuentes:</a:t>
            </a:r>
          </a:p>
          <a:p>
            <a:r>
              <a:rPr lang="es-ES" sz="1000" dirty="0"/>
              <a:t>INSTITUTO NACIONAL DE SALUD PÚBLICA, MÉXICO - DERECHOS RESERVADOS © </a:t>
            </a:r>
            <a:r>
              <a:rPr lang="es-ES" sz="1000" dirty="0" smtClean="0"/>
              <a:t>2019</a:t>
            </a:r>
          </a:p>
          <a:p>
            <a:r>
              <a:rPr lang="es-MX" sz="1000" dirty="0"/>
              <a:t>Última actualización:</a:t>
            </a:r>
          </a:p>
          <a:p>
            <a:r>
              <a:rPr lang="es-MX" sz="1000" dirty="0"/>
              <a:t>Martes, 04 de diciembre de 2018 a las 15:10 por </a:t>
            </a:r>
            <a:r>
              <a:rPr lang="es-MX" sz="1000" dirty="0" smtClean="0"/>
              <a:t>Web master </a:t>
            </a:r>
            <a:r>
              <a:rPr lang="es-MX" sz="1000" dirty="0"/>
              <a:t>INSP </a:t>
            </a:r>
            <a:r>
              <a:rPr lang="es-MX" sz="1000" dirty="0">
                <a:hlinkClick r:id="rId2"/>
              </a:rPr>
              <a:t>https://</a:t>
            </a:r>
            <a:r>
              <a:rPr lang="es-MX" sz="1000" dirty="0" smtClean="0">
                <a:hlinkClick r:id="rId2"/>
              </a:rPr>
              <a:t>www.insp.mx/avisos/4737-sobrepeso-obesidad-mexico.html</a:t>
            </a:r>
            <a:endParaRPr lang="es-MX" sz="1000" dirty="0" smtClean="0"/>
          </a:p>
          <a:p>
            <a:endParaRPr lang="es-MX" sz="1000" dirty="0"/>
          </a:p>
          <a:p>
            <a:r>
              <a:rPr lang="es-ES" sz="1000" dirty="0">
                <a:hlinkClick r:id="rId3"/>
              </a:rPr>
              <a:t>https://</a:t>
            </a:r>
            <a:r>
              <a:rPr lang="es-ES" sz="1000" dirty="0" smtClean="0">
                <a:hlinkClick r:id="rId3"/>
              </a:rPr>
              <a:t>magnet.xataka.com/en-diez-minutos/la-obesidad-saludable-no-existe-por-que-estar-gordo-pero-en-forma-no-es-mas-que-un-mito</a:t>
            </a:r>
            <a:endParaRPr lang="es-ES" sz="1000" dirty="0" smtClean="0"/>
          </a:p>
          <a:p>
            <a:r>
              <a:rPr lang="es-MX" sz="1000" dirty="0"/>
              <a:t>Autor: </a:t>
            </a:r>
            <a:r>
              <a:rPr lang="es-MX" sz="1000" dirty="0" err="1"/>
              <a:t>Rishi</a:t>
            </a:r>
            <a:r>
              <a:rPr lang="es-MX" sz="1000" dirty="0"/>
              <a:t> </a:t>
            </a:r>
            <a:r>
              <a:rPr lang="es-MX" sz="1000" dirty="0" err="1"/>
              <a:t>Caleyachetty</a:t>
            </a:r>
            <a:r>
              <a:rPr lang="es-MX" sz="1000" dirty="0"/>
              <a:t>, epidemiólogo de la Universidad de Birmingham. 23 Septiembre 2017 - Actualizado 28 Septiembre 2017, </a:t>
            </a:r>
            <a:r>
              <a:rPr lang="es-MX" sz="1000" dirty="0" smtClean="0"/>
              <a:t>15:55</a:t>
            </a:r>
          </a:p>
          <a:p>
            <a:endParaRPr lang="es-MX" sz="1000" dirty="0"/>
          </a:p>
          <a:p>
            <a:r>
              <a:rPr lang="es-ES" sz="1000" dirty="0">
                <a:hlinkClick r:id="rId4"/>
              </a:rPr>
              <a:t>http://oment.uanl.mx/mexico-ocupa-el-2o-lugar-en-obesidad-en-adultos-segun-la-ocde</a:t>
            </a:r>
            <a:r>
              <a:rPr lang="es-ES" sz="1000" dirty="0" smtClean="0">
                <a:hlinkClick r:id="rId4"/>
              </a:rPr>
              <a:t>/</a:t>
            </a:r>
            <a:endParaRPr lang="es-ES" sz="1000" dirty="0" smtClean="0"/>
          </a:p>
          <a:p>
            <a:r>
              <a:rPr lang="es-MX" sz="1000" dirty="0"/>
              <a:t>OCDE. </a:t>
            </a:r>
            <a:r>
              <a:rPr lang="es-MX" sz="1000" dirty="0" err="1"/>
              <a:t>Obesity</a:t>
            </a:r>
            <a:r>
              <a:rPr lang="es-MX" sz="1000" dirty="0"/>
              <a:t> </a:t>
            </a:r>
            <a:r>
              <a:rPr lang="es-MX" sz="1000" dirty="0" err="1"/>
              <a:t>Update</a:t>
            </a:r>
            <a:r>
              <a:rPr lang="es-MX" sz="1000" dirty="0"/>
              <a:t>. 2017. Disponible desde: </a:t>
            </a:r>
            <a:r>
              <a:rPr lang="es-MX" sz="1000" dirty="0">
                <a:hlinkClick r:id="rId5"/>
              </a:rPr>
              <a:t>http://</a:t>
            </a:r>
            <a:r>
              <a:rPr lang="es-MX" sz="1000" dirty="0" smtClean="0">
                <a:hlinkClick r:id="rId5"/>
              </a:rPr>
              <a:t>oment.uanl.mx/descarga/obesity-update-2017_ocde.pdf</a:t>
            </a:r>
            <a:endParaRPr lang="es-MX" sz="1000" dirty="0" smtClean="0"/>
          </a:p>
          <a:p>
            <a:endParaRPr lang="es-MX" sz="1000" dirty="0"/>
          </a:p>
          <a:p>
            <a:r>
              <a:rPr lang="es-MX" sz="1000" dirty="0"/>
              <a:t>Diario Oficial de la Federación. Lineamientos por los que se dan a conocer los criterios nutrimentales y de publicidad que deberán observar los anunciantes de alimentos y bebidas no alcohólicas para publicitar sus productos en televisión abierta y restringida, así como en salas de exhibición cinematográfica, conforme a lo dispuesto en los artículos 22 Bis, 79, fracción X y 86, fracción VI, del Reglamento de la Ley General de Salud en Materia de Publicidad. Abril 2014. Disponible desde: </a:t>
            </a:r>
            <a:r>
              <a:rPr lang="es-MX" sz="1000" dirty="0">
                <a:hlinkClick r:id="rId6"/>
              </a:rPr>
              <a:t>http://</a:t>
            </a:r>
            <a:r>
              <a:rPr lang="es-MX" sz="1000" dirty="0" smtClean="0">
                <a:hlinkClick r:id="rId6"/>
              </a:rPr>
              <a:t>www.dof.gob.mx/nota_detalle.php?codigo=5340694&amp;fecha=15/04/2014</a:t>
            </a:r>
            <a:endParaRPr lang="es-MX" sz="1000" dirty="0" smtClean="0"/>
          </a:p>
          <a:p>
            <a:endParaRPr lang="es-MX" sz="1000" dirty="0"/>
          </a:p>
          <a:p>
            <a:endParaRPr lang="es-ES" sz="1000" dirty="0" smtClean="0"/>
          </a:p>
          <a:p>
            <a:r>
              <a:rPr lang="es-ES" sz="1000" dirty="0">
                <a:hlinkClick r:id="rId7"/>
              </a:rPr>
              <a:t>https://</a:t>
            </a:r>
            <a:r>
              <a:rPr lang="es-ES" sz="1000" dirty="0" smtClean="0">
                <a:hlinkClick r:id="rId7"/>
              </a:rPr>
              <a:t>adnpolitico.com/mexico/2018/10/12/la-obesidad-el-problema-que-apura-a-mexico-a-buscar-soluciones-efectivas</a:t>
            </a:r>
            <a:endParaRPr lang="es-ES" sz="1000" dirty="0" smtClean="0"/>
          </a:p>
          <a:p>
            <a:r>
              <a:rPr lang="es-MX" sz="1000" dirty="0"/>
              <a:t>Obesidad infantil, "la pesadilla para los países en desarrollo", considera la OMS  octubre 12, 2018 05:10 AM Bianca </a:t>
            </a:r>
            <a:r>
              <a:rPr lang="es-MX" sz="1000" dirty="0" err="1" smtClean="0"/>
              <a:t>Carretto</a:t>
            </a:r>
            <a:r>
              <a:rPr lang="es-MX" sz="1000" dirty="0" smtClean="0"/>
              <a:t>.</a:t>
            </a:r>
          </a:p>
          <a:p>
            <a:endParaRPr lang="es-MX" sz="1000" dirty="0"/>
          </a:p>
          <a:p>
            <a:endParaRPr lang="es-MX" sz="1000" dirty="0" smtClean="0"/>
          </a:p>
          <a:p>
            <a:r>
              <a:rPr lang="es-MX" sz="1000" dirty="0">
                <a:hlinkClick r:id="rId8"/>
              </a:rPr>
              <a:t>http://</a:t>
            </a:r>
            <a:r>
              <a:rPr lang="es-MX" sz="1000" dirty="0" smtClean="0">
                <a:hlinkClick r:id="rId8"/>
              </a:rPr>
              <a:t>www.facmed.unam.mx/eventos/seam2k1/2007/may_01_ponencia.html</a:t>
            </a:r>
            <a:endParaRPr lang="es-MX" sz="1000" dirty="0" smtClean="0"/>
          </a:p>
          <a:p>
            <a:r>
              <a:rPr lang="es-MX" sz="1000" dirty="0"/>
              <a:t>García-Camba E, Fuentes JA. Farmacología de la obesidad y de los trastornos de la conducta alimentaria. En: Velásquez Farmacología Básica y Clínica. Ed. Lorenzo P, Moreno A, Leza JC, Lizasoain I, Moro MA. Medica Panamericana S.A. Madrid, 17ª ed. </a:t>
            </a:r>
            <a:r>
              <a:rPr lang="es-MX" sz="1000" dirty="0" smtClean="0"/>
              <a:t>2004:693-701</a:t>
            </a:r>
          </a:p>
          <a:p>
            <a:r>
              <a:rPr lang="es-MX" sz="1000" dirty="0"/>
              <a:t>Álvarez Cordero R. Obesidad. En: Diagnóstico y tratamiento en la práctica médica. Narro Robles J, Rivero Serrano O, López Bárcena J </a:t>
            </a:r>
            <a:r>
              <a:rPr lang="es-MX" sz="1000" dirty="0" err="1"/>
              <a:t>J</a:t>
            </a:r>
            <a:r>
              <a:rPr lang="es-MX" sz="1000" dirty="0"/>
              <a:t> Cordinadores), El Manual Moderno, 2006 México DF, p 89 – 96</a:t>
            </a:r>
            <a:r>
              <a:rPr lang="es-MX" sz="1000" dirty="0" smtClean="0"/>
              <a:t>.</a:t>
            </a:r>
          </a:p>
          <a:p>
            <a:endParaRPr lang="es-MX" sz="1000" dirty="0"/>
          </a:p>
          <a:p>
            <a:endParaRPr lang="es-MX" sz="1000" dirty="0"/>
          </a:p>
          <a:p>
            <a:endParaRPr lang="es-ES" sz="1000" dirty="0"/>
          </a:p>
        </p:txBody>
      </p:sp>
    </p:spTree>
    <p:extLst>
      <p:ext uri="{BB962C8B-B14F-4D97-AF65-F5344CB8AC3E}">
        <p14:creationId xmlns:p14="http://schemas.microsoft.com/office/powerpoint/2010/main" val="27583711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235</TotalTime>
  <Words>1752</Words>
  <Application>Microsoft Office PowerPoint</Application>
  <PresentationFormat>Panorámica</PresentationFormat>
  <Paragraphs>108</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Franklin Gothic Book</vt:lpstr>
      <vt:lpstr>Roboto</vt:lpstr>
      <vt:lpstr>Crop</vt:lpstr>
      <vt:lpstr>Actividad integradora Fase1: Diagnóstico. Identificación del proyecto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integradora Fase1: Diagnóstico. Identificación del proyecto</dc:title>
  <dc:creator>Sonia Sotelo Sanchez</dc:creator>
  <cp:lastModifiedBy>Sonia Sotelo Sanchez</cp:lastModifiedBy>
  <cp:revision>24</cp:revision>
  <dcterms:created xsi:type="dcterms:W3CDTF">2019-03-01T03:01:26Z</dcterms:created>
  <dcterms:modified xsi:type="dcterms:W3CDTF">2019-03-03T05:26:04Z</dcterms:modified>
</cp:coreProperties>
</file>