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handoutMasterIdLst>
    <p:handoutMasterId r:id="rId29"/>
  </p:handoutMasterIdLst>
  <p:sldIdLst>
    <p:sldId id="256" r:id="rId2"/>
    <p:sldId id="259" r:id="rId3"/>
    <p:sldId id="271" r:id="rId4"/>
    <p:sldId id="258" r:id="rId5"/>
    <p:sldId id="260" r:id="rId6"/>
    <p:sldId id="262" r:id="rId7"/>
    <p:sldId id="278" r:id="rId8"/>
    <p:sldId id="280" r:id="rId9"/>
    <p:sldId id="281" r:id="rId10"/>
    <p:sldId id="268" r:id="rId11"/>
    <p:sldId id="269" r:id="rId12"/>
    <p:sldId id="270" r:id="rId13"/>
    <p:sldId id="273" r:id="rId14"/>
    <p:sldId id="297" r:id="rId15"/>
    <p:sldId id="274" r:id="rId16"/>
    <p:sldId id="286" r:id="rId17"/>
    <p:sldId id="283" r:id="rId18"/>
    <p:sldId id="289" r:id="rId19"/>
    <p:sldId id="290" r:id="rId20"/>
    <p:sldId id="291" r:id="rId21"/>
    <p:sldId id="285" r:id="rId22"/>
    <p:sldId id="294" r:id="rId23"/>
    <p:sldId id="295" r:id="rId24"/>
    <p:sldId id="279"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0" autoAdjust="0"/>
  </p:normalViewPr>
  <p:slideViewPr>
    <p:cSldViewPr snapToGrid="0">
      <p:cViewPr varScale="1">
        <p:scale>
          <a:sx n="85" d="100"/>
          <a:sy n="85" d="100"/>
        </p:scale>
        <p:origin x="427"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E7F216-78A2-EC23-59B9-091B2B7BF8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1B645A5-3E72-6C02-9248-3396912D79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ECA523-DD30-4D1F-846C-E3A113B13FEC}" type="datetimeFigureOut">
              <a:rPr lang="en-GB" smtClean="0"/>
              <a:t>08/05/2024</a:t>
            </a:fld>
            <a:endParaRPr lang="en-GB"/>
          </a:p>
        </p:txBody>
      </p:sp>
      <p:sp>
        <p:nvSpPr>
          <p:cNvPr id="4" name="Footer Placeholder 3">
            <a:extLst>
              <a:ext uri="{FF2B5EF4-FFF2-40B4-BE49-F238E27FC236}">
                <a16:creationId xmlns:a16="http://schemas.microsoft.com/office/drawing/2014/main" id="{7E872C52-BC72-F3B3-167A-A0846B6376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F8DF1C3-FD6C-D57B-7C3B-1074928D66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861987-A66D-4C93-A08C-2D8F82E16BEA}" type="slidenum">
              <a:rPr lang="en-GB" smtClean="0"/>
              <a:t>‹#›</a:t>
            </a:fld>
            <a:endParaRPr lang="en-GB"/>
          </a:p>
        </p:txBody>
      </p:sp>
    </p:spTree>
    <p:extLst>
      <p:ext uri="{BB962C8B-B14F-4D97-AF65-F5344CB8AC3E}">
        <p14:creationId xmlns:p14="http://schemas.microsoft.com/office/powerpoint/2010/main" val="2063345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D8DFE-53D3-4829-A89B-5DC24A83607B}" type="datetimeFigureOut">
              <a:rPr lang="en-GB" smtClean="0"/>
              <a:t>08/05/2024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D3C1D-506A-4D8B-9A20-D98A946D64AD}" type="slidenum">
              <a:rPr lang="en-GB" smtClean="0"/>
              <a:t>‹#›</a:t>
            </a:fld>
            <a:endParaRPr lang="en-GB"/>
          </a:p>
        </p:txBody>
      </p:sp>
    </p:spTree>
    <p:extLst>
      <p:ext uri="{BB962C8B-B14F-4D97-AF65-F5344CB8AC3E}">
        <p14:creationId xmlns:p14="http://schemas.microsoft.com/office/powerpoint/2010/main" val="2780958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AD3C1D-506A-4D8B-9A20-D98A946D64AD}" type="slidenum">
              <a:rPr lang="en-GB" smtClean="0"/>
              <a:t>1</a:t>
            </a:fld>
            <a:endParaRPr lang="en-GB"/>
          </a:p>
        </p:txBody>
      </p:sp>
    </p:spTree>
    <p:extLst>
      <p:ext uri="{BB962C8B-B14F-4D97-AF65-F5344CB8AC3E}">
        <p14:creationId xmlns:p14="http://schemas.microsoft.com/office/powerpoint/2010/main" val="2952940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10</a:t>
            </a:fld>
            <a:endParaRPr lang="en-GB"/>
          </a:p>
        </p:txBody>
      </p:sp>
    </p:spTree>
    <p:extLst>
      <p:ext uri="{BB962C8B-B14F-4D97-AF65-F5344CB8AC3E}">
        <p14:creationId xmlns:p14="http://schemas.microsoft.com/office/powerpoint/2010/main" val="197994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11</a:t>
            </a:fld>
            <a:endParaRPr lang="en-GB"/>
          </a:p>
        </p:txBody>
      </p:sp>
    </p:spTree>
    <p:extLst>
      <p:ext uri="{BB962C8B-B14F-4D97-AF65-F5344CB8AC3E}">
        <p14:creationId xmlns:p14="http://schemas.microsoft.com/office/powerpoint/2010/main" val="387576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12</a:t>
            </a:fld>
            <a:endParaRPr lang="en-GB"/>
          </a:p>
        </p:txBody>
      </p:sp>
    </p:spTree>
    <p:extLst>
      <p:ext uri="{BB962C8B-B14F-4D97-AF65-F5344CB8AC3E}">
        <p14:creationId xmlns:p14="http://schemas.microsoft.com/office/powerpoint/2010/main" val="1349843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13</a:t>
            </a:fld>
            <a:endParaRPr lang="en-GB"/>
          </a:p>
        </p:txBody>
      </p:sp>
    </p:spTree>
    <p:extLst>
      <p:ext uri="{BB962C8B-B14F-4D97-AF65-F5344CB8AC3E}">
        <p14:creationId xmlns:p14="http://schemas.microsoft.com/office/powerpoint/2010/main" val="1146686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14</a:t>
            </a:fld>
            <a:endParaRPr lang="en-GB"/>
          </a:p>
        </p:txBody>
      </p:sp>
    </p:spTree>
    <p:extLst>
      <p:ext uri="{BB962C8B-B14F-4D97-AF65-F5344CB8AC3E}">
        <p14:creationId xmlns:p14="http://schemas.microsoft.com/office/powerpoint/2010/main" val="167590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15</a:t>
            </a:fld>
            <a:endParaRPr lang="en-GB"/>
          </a:p>
        </p:txBody>
      </p:sp>
    </p:spTree>
    <p:extLst>
      <p:ext uri="{BB962C8B-B14F-4D97-AF65-F5344CB8AC3E}">
        <p14:creationId xmlns:p14="http://schemas.microsoft.com/office/powerpoint/2010/main" val="34551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16</a:t>
            </a:fld>
            <a:endParaRPr lang="en-GB"/>
          </a:p>
        </p:txBody>
      </p:sp>
    </p:spTree>
    <p:extLst>
      <p:ext uri="{BB962C8B-B14F-4D97-AF65-F5344CB8AC3E}">
        <p14:creationId xmlns:p14="http://schemas.microsoft.com/office/powerpoint/2010/main" val="4172111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17</a:t>
            </a:fld>
            <a:endParaRPr lang="en-GB"/>
          </a:p>
        </p:txBody>
      </p:sp>
    </p:spTree>
    <p:extLst>
      <p:ext uri="{BB962C8B-B14F-4D97-AF65-F5344CB8AC3E}">
        <p14:creationId xmlns:p14="http://schemas.microsoft.com/office/powerpoint/2010/main" val="709998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18</a:t>
            </a:fld>
            <a:endParaRPr lang="en-GB"/>
          </a:p>
        </p:txBody>
      </p:sp>
    </p:spTree>
    <p:extLst>
      <p:ext uri="{BB962C8B-B14F-4D97-AF65-F5344CB8AC3E}">
        <p14:creationId xmlns:p14="http://schemas.microsoft.com/office/powerpoint/2010/main" val="3176291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19</a:t>
            </a:fld>
            <a:endParaRPr lang="en-GB"/>
          </a:p>
        </p:txBody>
      </p:sp>
    </p:spTree>
    <p:extLst>
      <p:ext uri="{BB962C8B-B14F-4D97-AF65-F5344CB8AC3E}">
        <p14:creationId xmlns:p14="http://schemas.microsoft.com/office/powerpoint/2010/main" val="305949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2</a:t>
            </a:fld>
            <a:endParaRPr lang="en-GB"/>
          </a:p>
        </p:txBody>
      </p:sp>
    </p:spTree>
    <p:extLst>
      <p:ext uri="{BB962C8B-B14F-4D97-AF65-F5344CB8AC3E}">
        <p14:creationId xmlns:p14="http://schemas.microsoft.com/office/powerpoint/2010/main" val="1304293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20</a:t>
            </a:fld>
            <a:endParaRPr lang="en-GB"/>
          </a:p>
        </p:txBody>
      </p:sp>
    </p:spTree>
    <p:extLst>
      <p:ext uri="{BB962C8B-B14F-4D97-AF65-F5344CB8AC3E}">
        <p14:creationId xmlns:p14="http://schemas.microsoft.com/office/powerpoint/2010/main" val="571039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21</a:t>
            </a:fld>
            <a:endParaRPr lang="en-GB"/>
          </a:p>
        </p:txBody>
      </p:sp>
    </p:spTree>
    <p:extLst>
      <p:ext uri="{BB962C8B-B14F-4D97-AF65-F5344CB8AC3E}">
        <p14:creationId xmlns:p14="http://schemas.microsoft.com/office/powerpoint/2010/main" val="2464497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22</a:t>
            </a:fld>
            <a:endParaRPr lang="en-GB"/>
          </a:p>
        </p:txBody>
      </p:sp>
    </p:spTree>
    <p:extLst>
      <p:ext uri="{BB962C8B-B14F-4D97-AF65-F5344CB8AC3E}">
        <p14:creationId xmlns:p14="http://schemas.microsoft.com/office/powerpoint/2010/main" val="2838752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23</a:t>
            </a:fld>
            <a:endParaRPr lang="en-GB"/>
          </a:p>
        </p:txBody>
      </p:sp>
    </p:spTree>
    <p:extLst>
      <p:ext uri="{BB962C8B-B14F-4D97-AF65-F5344CB8AC3E}">
        <p14:creationId xmlns:p14="http://schemas.microsoft.com/office/powerpoint/2010/main" val="1534603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24</a:t>
            </a:fld>
            <a:endParaRPr lang="en-GB"/>
          </a:p>
        </p:txBody>
      </p:sp>
    </p:spTree>
    <p:extLst>
      <p:ext uri="{BB962C8B-B14F-4D97-AF65-F5344CB8AC3E}">
        <p14:creationId xmlns:p14="http://schemas.microsoft.com/office/powerpoint/2010/main" val="1403228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25</a:t>
            </a:fld>
            <a:endParaRPr lang="en-GB"/>
          </a:p>
        </p:txBody>
      </p:sp>
    </p:spTree>
    <p:extLst>
      <p:ext uri="{BB962C8B-B14F-4D97-AF65-F5344CB8AC3E}">
        <p14:creationId xmlns:p14="http://schemas.microsoft.com/office/powerpoint/2010/main" val="2609191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26</a:t>
            </a:fld>
            <a:endParaRPr lang="en-GB"/>
          </a:p>
        </p:txBody>
      </p:sp>
    </p:spTree>
    <p:extLst>
      <p:ext uri="{BB962C8B-B14F-4D97-AF65-F5344CB8AC3E}">
        <p14:creationId xmlns:p14="http://schemas.microsoft.com/office/powerpoint/2010/main" val="328556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3</a:t>
            </a:fld>
            <a:endParaRPr lang="en-GB"/>
          </a:p>
        </p:txBody>
      </p:sp>
    </p:spTree>
    <p:extLst>
      <p:ext uri="{BB962C8B-B14F-4D97-AF65-F5344CB8AC3E}">
        <p14:creationId xmlns:p14="http://schemas.microsoft.com/office/powerpoint/2010/main" val="372439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4</a:t>
            </a:fld>
            <a:endParaRPr lang="en-GB"/>
          </a:p>
        </p:txBody>
      </p:sp>
    </p:spTree>
    <p:extLst>
      <p:ext uri="{BB962C8B-B14F-4D97-AF65-F5344CB8AC3E}">
        <p14:creationId xmlns:p14="http://schemas.microsoft.com/office/powerpoint/2010/main" val="771528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5</a:t>
            </a:fld>
            <a:endParaRPr lang="en-GB"/>
          </a:p>
        </p:txBody>
      </p:sp>
    </p:spTree>
    <p:extLst>
      <p:ext uri="{BB962C8B-B14F-4D97-AF65-F5344CB8AC3E}">
        <p14:creationId xmlns:p14="http://schemas.microsoft.com/office/powerpoint/2010/main" val="342656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6</a:t>
            </a:fld>
            <a:endParaRPr lang="en-GB"/>
          </a:p>
        </p:txBody>
      </p:sp>
    </p:spTree>
    <p:extLst>
      <p:ext uri="{BB962C8B-B14F-4D97-AF65-F5344CB8AC3E}">
        <p14:creationId xmlns:p14="http://schemas.microsoft.com/office/powerpoint/2010/main" val="135209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7</a:t>
            </a:fld>
            <a:endParaRPr lang="en-GB"/>
          </a:p>
        </p:txBody>
      </p:sp>
    </p:spTree>
    <p:extLst>
      <p:ext uri="{BB962C8B-B14F-4D97-AF65-F5344CB8AC3E}">
        <p14:creationId xmlns:p14="http://schemas.microsoft.com/office/powerpoint/2010/main" val="160252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8</a:t>
            </a:fld>
            <a:endParaRPr lang="en-GB"/>
          </a:p>
        </p:txBody>
      </p:sp>
    </p:spTree>
    <p:extLst>
      <p:ext uri="{BB962C8B-B14F-4D97-AF65-F5344CB8AC3E}">
        <p14:creationId xmlns:p14="http://schemas.microsoft.com/office/powerpoint/2010/main" val="214267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AD3C1D-506A-4D8B-9A20-D98A946D64AD}" type="slidenum">
              <a:rPr lang="en-GB" smtClean="0"/>
              <a:t>9</a:t>
            </a:fld>
            <a:endParaRPr lang="en-GB"/>
          </a:p>
        </p:txBody>
      </p:sp>
    </p:spTree>
    <p:extLst>
      <p:ext uri="{BB962C8B-B14F-4D97-AF65-F5344CB8AC3E}">
        <p14:creationId xmlns:p14="http://schemas.microsoft.com/office/powerpoint/2010/main" val="292061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80044-B68C-4568-8AAB-00B716243A2E}" type="datetime1">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234465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16C48-5326-4FBE-81C8-2218FDD24557}" type="datetime1">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124233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D9CAF-2DAD-4CE5-8E82-D633D2FE1FA9}" type="datetime1">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334176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9B5D9-2EEF-4D1B-887B-907EC189FA9A}" type="datetime1">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208735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948C9-8E43-4BCA-ADD9-CD2B482B9E3C}" type="datetime1">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290077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BABB39-4406-42BA-AA51-C3948DE2A72A}" type="datetime1">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208440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1BABC-331A-4C0B-ABC0-BFA62CAF7B0D}" type="datetime1">
              <a:rPr lang="en-GB" smtClean="0"/>
              <a:t>08/05/2024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235224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AE5D7F-D117-4EC2-9543-EDFC00EA438A}" type="datetime1">
              <a:rPr lang="en-GB" smtClean="0"/>
              <a:t>08/05/2024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38298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7FA62-9571-4D12-BAD2-0488DBEA4967}" type="datetime1">
              <a:rPr lang="en-GB" smtClean="0"/>
              <a:t>08/05/2024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229066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FC294-C10D-40A7-B8D0-34E6D17C0C08}" type="datetime1">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25050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B9D52E-BA98-4C3E-8260-D852A9A27F8B}" type="datetime1">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1BED31-D28D-4553-A0B8-A80873920F5E}" type="slidenum">
              <a:rPr lang="en-GB" smtClean="0"/>
              <a:t>‹#›</a:t>
            </a:fld>
            <a:endParaRPr lang="en-GB"/>
          </a:p>
        </p:txBody>
      </p:sp>
    </p:spTree>
    <p:extLst>
      <p:ext uri="{BB962C8B-B14F-4D97-AF65-F5344CB8AC3E}">
        <p14:creationId xmlns:p14="http://schemas.microsoft.com/office/powerpoint/2010/main" val="41288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8C11B-3570-4714-BB9B-EABA2D6DF0EE}" type="datetime1">
              <a:rPr lang="en-GB" smtClean="0"/>
              <a:t>08/05/2024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BED31-D28D-4553-A0B8-A80873920F5E}" type="slidenum">
              <a:rPr lang="en-GB" smtClean="0"/>
              <a:t>‹#›</a:t>
            </a:fld>
            <a:endParaRPr lang="en-GB"/>
          </a:p>
        </p:txBody>
      </p:sp>
      <p:sp>
        <p:nvSpPr>
          <p:cNvPr id="8" name="TextBox 7">
            <a:extLst>
              <a:ext uri="{FF2B5EF4-FFF2-40B4-BE49-F238E27FC236}">
                <a16:creationId xmlns:a16="http://schemas.microsoft.com/office/drawing/2014/main" id="{35119D49-38A1-0BE1-D468-C65D193B35A0}"/>
              </a:ext>
            </a:extLst>
          </p:cNvPr>
          <p:cNvSpPr txBox="1"/>
          <p:nvPr userDrawn="1"/>
        </p:nvSpPr>
        <p:spPr>
          <a:xfrm>
            <a:off x="1970115" y="121543"/>
            <a:ext cx="7481432" cy="307777"/>
          </a:xfrm>
          <a:prstGeom prst="rect">
            <a:avLst/>
          </a:prstGeom>
          <a:noFill/>
        </p:spPr>
        <p:txBody>
          <a:bodyPr wrap="square">
            <a:spAutoFit/>
          </a:bodyPr>
          <a:lstStyle/>
          <a:p>
            <a:pPr algn="ctr">
              <a:tabLst>
                <a:tab pos="2971800" algn="ctr"/>
                <a:tab pos="5943600" algn="r"/>
              </a:tabLst>
            </a:pPr>
            <a:r>
              <a:rPr lang="en-GB" sz="1400" b="0" dirty="0">
                <a:latin typeface="Times New Roman" panose="02020603050405020304" pitchFamily="18" charset="0"/>
                <a:ea typeface="Times New Roman" panose="02020603050405020304" pitchFamily="18" charset="0"/>
                <a:cs typeface="Times New Roman" panose="02020603050405020304" pitchFamily="18" charset="0"/>
              </a:rPr>
              <a:t>AUTONOMOUS GROUND ROVER FOR OUTDOOR SURFACE LEVEL TRASH COLLECTION</a:t>
            </a:r>
            <a:endParaRPr lang="en-US" sz="1400" b="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3348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10.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11.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11.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12.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3.xml"/><Relationship Id="rId18" Type="http://schemas.openxmlformats.org/officeDocument/2006/relationships/slide" Target="slide21.xml"/><Relationship Id="rId3" Type="http://schemas.openxmlformats.org/officeDocument/2006/relationships/image" Target="../media/image1.png"/><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8.xml"/><Relationship Id="rId2" Type="http://schemas.openxmlformats.org/officeDocument/2006/relationships/notesSlide" Target="../notesSlides/notesSlide13.xml"/><Relationship Id="rId16" Type="http://schemas.openxmlformats.org/officeDocument/2006/relationships/slide" Target="slide16.xml"/><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5.xml"/><Relationship Id="rId10" Type="http://schemas.openxmlformats.org/officeDocument/2006/relationships/slide" Target="slide8.xml"/><Relationship Id="rId19" Type="http://schemas.openxmlformats.org/officeDocument/2006/relationships/slide" Target="slide24.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3.xml"/><Relationship Id="rId18" Type="http://schemas.openxmlformats.org/officeDocument/2006/relationships/slide" Target="slide21.xml"/><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8.xml"/><Relationship Id="rId2" Type="http://schemas.openxmlformats.org/officeDocument/2006/relationships/notesSlide" Target="../notesSlides/notesSlide14.xml"/><Relationship Id="rId16" Type="http://schemas.openxmlformats.org/officeDocument/2006/relationships/slide" Target="slide16.xml"/><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5.xml"/><Relationship Id="rId10" Type="http://schemas.openxmlformats.org/officeDocument/2006/relationships/slide" Target="slide8.xml"/><Relationship Id="rId19" Type="http://schemas.openxmlformats.org/officeDocument/2006/relationships/slide" Target="slide24.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4.xml"/></Relationships>
</file>

<file path=ppt/slides/_rels/slide15.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15.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16.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3.xml"/><Relationship Id="rId18" Type="http://schemas.openxmlformats.org/officeDocument/2006/relationships/slide" Target="slide21.xml"/><Relationship Id="rId3" Type="http://schemas.openxmlformats.org/officeDocument/2006/relationships/image" Target="../media/image3.png"/><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8.xml"/><Relationship Id="rId2" Type="http://schemas.openxmlformats.org/officeDocument/2006/relationships/notesSlide" Target="../notesSlides/notesSlide16.xml"/><Relationship Id="rId16" Type="http://schemas.openxmlformats.org/officeDocument/2006/relationships/slide" Target="slide16.xml"/><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5.xml"/><Relationship Id="rId10" Type="http://schemas.openxmlformats.org/officeDocument/2006/relationships/slide" Target="slide8.xml"/><Relationship Id="rId19" Type="http://schemas.openxmlformats.org/officeDocument/2006/relationships/slide" Target="slide24.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4.xml"/></Relationships>
</file>

<file path=ppt/slides/_rels/slide17.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0.xml"/><Relationship Id="rId18" Type="http://schemas.openxmlformats.org/officeDocument/2006/relationships/slide" Target="slide18.xml"/><Relationship Id="rId3" Type="http://schemas.openxmlformats.org/officeDocument/2006/relationships/image" Target="../media/image4.jpg"/><Relationship Id="rId21" Type="http://schemas.openxmlformats.org/officeDocument/2006/relationships/slide" Target="slide25.xml"/><Relationship Id="rId7" Type="http://schemas.openxmlformats.org/officeDocument/2006/relationships/slide" Target="slide4.xml"/><Relationship Id="rId12" Type="http://schemas.openxmlformats.org/officeDocument/2006/relationships/slide" Target="slide9.xml"/><Relationship Id="rId17" Type="http://schemas.openxmlformats.org/officeDocument/2006/relationships/slide" Target="slide16.xml"/><Relationship Id="rId2" Type="http://schemas.openxmlformats.org/officeDocument/2006/relationships/notesSlide" Target="../notesSlides/notesSlide17.xml"/><Relationship Id="rId16" Type="http://schemas.openxmlformats.org/officeDocument/2006/relationships/slide" Target="slide15.xml"/><Relationship Id="rId20" Type="http://schemas.openxmlformats.org/officeDocument/2006/relationships/slide" Target="slide24.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5" Type="http://schemas.openxmlformats.org/officeDocument/2006/relationships/slide" Target="slide14.xml"/><Relationship Id="rId10" Type="http://schemas.openxmlformats.org/officeDocument/2006/relationships/slide" Target="slide7.xml"/><Relationship Id="rId19" Type="http://schemas.openxmlformats.org/officeDocument/2006/relationships/slide" Target="slide21.xml"/><Relationship Id="rId4" Type="http://schemas.openxmlformats.org/officeDocument/2006/relationships/image" Target="../media/image5.jpg"/><Relationship Id="rId9" Type="http://schemas.openxmlformats.org/officeDocument/2006/relationships/slide" Target="slide6.xml"/><Relationship Id="rId14" Type="http://schemas.openxmlformats.org/officeDocument/2006/relationships/slide" Target="slide13.xml"/></Relationships>
</file>

<file path=ppt/slides/_rels/slide18.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3.xml"/><Relationship Id="rId18" Type="http://schemas.openxmlformats.org/officeDocument/2006/relationships/slide" Target="slide21.xml"/><Relationship Id="rId3" Type="http://schemas.openxmlformats.org/officeDocument/2006/relationships/image" Target="../media/image6.png"/><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8.xml"/><Relationship Id="rId2" Type="http://schemas.openxmlformats.org/officeDocument/2006/relationships/notesSlide" Target="../notesSlides/notesSlide18.xml"/><Relationship Id="rId16" Type="http://schemas.openxmlformats.org/officeDocument/2006/relationships/slide" Target="slide16.xml"/><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5.xml"/><Relationship Id="rId10" Type="http://schemas.openxmlformats.org/officeDocument/2006/relationships/slide" Target="slide8.xml"/><Relationship Id="rId19" Type="http://schemas.openxmlformats.org/officeDocument/2006/relationships/slide" Target="slide24.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4.xml"/></Relationships>
</file>

<file path=ppt/slides/_rels/slide19.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3.xml"/><Relationship Id="rId18" Type="http://schemas.openxmlformats.org/officeDocument/2006/relationships/slide" Target="slide21.xml"/><Relationship Id="rId3" Type="http://schemas.openxmlformats.org/officeDocument/2006/relationships/image" Target="../media/image7.png"/><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8.xml"/><Relationship Id="rId2" Type="http://schemas.openxmlformats.org/officeDocument/2006/relationships/notesSlide" Target="../notesSlides/notesSlide19.xml"/><Relationship Id="rId16" Type="http://schemas.openxmlformats.org/officeDocument/2006/relationships/slide" Target="slide16.xml"/><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5.xml"/><Relationship Id="rId10" Type="http://schemas.openxmlformats.org/officeDocument/2006/relationships/slide" Target="slide8.xml"/><Relationship Id="rId19" Type="http://schemas.openxmlformats.org/officeDocument/2006/relationships/slide" Target="slide24.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4.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2.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20.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20.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21.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21.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22.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0.xml"/><Relationship Id="rId18" Type="http://schemas.openxmlformats.org/officeDocument/2006/relationships/slide" Target="slide18.xml"/><Relationship Id="rId3" Type="http://schemas.openxmlformats.org/officeDocument/2006/relationships/image" Target="../media/image8.jpeg"/><Relationship Id="rId21" Type="http://schemas.openxmlformats.org/officeDocument/2006/relationships/slide" Target="slide25.xml"/><Relationship Id="rId7" Type="http://schemas.openxmlformats.org/officeDocument/2006/relationships/slide" Target="slide4.xml"/><Relationship Id="rId12" Type="http://schemas.openxmlformats.org/officeDocument/2006/relationships/slide" Target="slide9.xml"/><Relationship Id="rId17" Type="http://schemas.openxmlformats.org/officeDocument/2006/relationships/slide" Target="slide16.xml"/><Relationship Id="rId2" Type="http://schemas.openxmlformats.org/officeDocument/2006/relationships/notesSlide" Target="../notesSlides/notesSlide22.xml"/><Relationship Id="rId16" Type="http://schemas.openxmlformats.org/officeDocument/2006/relationships/slide" Target="slide15.xml"/><Relationship Id="rId20" Type="http://schemas.openxmlformats.org/officeDocument/2006/relationships/slide" Target="slide24.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5" Type="http://schemas.openxmlformats.org/officeDocument/2006/relationships/slide" Target="slide14.xml"/><Relationship Id="rId10" Type="http://schemas.openxmlformats.org/officeDocument/2006/relationships/slide" Target="slide7.xml"/><Relationship Id="rId19" Type="http://schemas.openxmlformats.org/officeDocument/2006/relationships/slide" Target="slide21.xml"/><Relationship Id="rId4" Type="http://schemas.openxmlformats.org/officeDocument/2006/relationships/image" Target="../media/image9.jpeg"/><Relationship Id="rId9" Type="http://schemas.openxmlformats.org/officeDocument/2006/relationships/slide" Target="slide6.xml"/><Relationship Id="rId14" Type="http://schemas.openxmlformats.org/officeDocument/2006/relationships/slide" Target="slide13.xml"/></Relationships>
</file>

<file path=ppt/slides/_rels/slide2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3.xml"/><Relationship Id="rId18" Type="http://schemas.openxmlformats.org/officeDocument/2006/relationships/slide" Target="slide21.xml"/><Relationship Id="rId3" Type="http://schemas.openxmlformats.org/officeDocument/2006/relationships/image" Target="../media/image10.jpeg"/><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8.xml"/><Relationship Id="rId2" Type="http://schemas.openxmlformats.org/officeDocument/2006/relationships/notesSlide" Target="../notesSlides/notesSlide23.xml"/><Relationship Id="rId16" Type="http://schemas.openxmlformats.org/officeDocument/2006/relationships/slide" Target="slide16.xml"/><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5.xml"/><Relationship Id="rId10" Type="http://schemas.openxmlformats.org/officeDocument/2006/relationships/slide" Target="slide8.xml"/><Relationship Id="rId19" Type="http://schemas.openxmlformats.org/officeDocument/2006/relationships/slide" Target="slide24.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4.xml"/></Relationships>
</file>

<file path=ppt/slides/_rels/slide2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24.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25.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25.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3.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4.xml"/><Relationship Id="rId16"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5.xml"/><Relationship Id="rId16" Type="http://schemas.openxmlformats.org/officeDocument/2006/relationships/slide" Target="slide18.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6.xml"/><Relationship Id="rId16" Type="http://schemas.openxmlformats.org/officeDocument/2006/relationships/slide" Target="slide18.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7.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7.xml"/><Relationship Id="rId16" Type="http://schemas.openxmlformats.org/officeDocument/2006/relationships/slide" Target="slide18.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8.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8.xml"/><Relationship Id="rId16" Type="http://schemas.openxmlformats.org/officeDocument/2006/relationships/slide" Target="slide18.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_rels/slide9.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1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3.xml"/><Relationship Id="rId17" Type="http://schemas.openxmlformats.org/officeDocument/2006/relationships/slide" Target="slide21.xml"/><Relationship Id="rId2" Type="http://schemas.openxmlformats.org/officeDocument/2006/relationships/notesSlide" Target="../notesSlides/notesSlide9.xml"/><Relationship Id="rId16" Type="http://schemas.openxmlformats.org/officeDocument/2006/relationships/slide" Target="slide18.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6.xml"/><Relationship Id="rId10" Type="http://schemas.openxmlformats.org/officeDocument/2006/relationships/slide" Target="slide9.xml"/><Relationship Id="rId19" Type="http://schemas.openxmlformats.org/officeDocument/2006/relationships/slide" Target="slide25.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0635B99-6A8B-20FE-F72C-C8B490EF466D}"/>
              </a:ext>
            </a:extLst>
          </p:cNvPr>
          <p:cNvSpPr txBox="1"/>
          <p:nvPr/>
        </p:nvSpPr>
        <p:spPr>
          <a:xfrm>
            <a:off x="3469140" y="3771380"/>
            <a:ext cx="5253718" cy="2377574"/>
          </a:xfrm>
          <a:prstGeom prst="rect">
            <a:avLst/>
          </a:prstGeom>
          <a:noFill/>
        </p:spPr>
        <p:txBody>
          <a:bodyPr wrap="square" rtlCol="0">
            <a:spAutoFit/>
          </a:bodyPr>
          <a:lstStyle/>
          <a:p>
            <a:pPr algn="ctr"/>
            <a:r>
              <a:rPr lang="en-GB" sz="1350" dirty="0">
                <a:latin typeface="Times New Roman" panose="02020603050405020304" pitchFamily="18" charset="0"/>
                <a:cs typeface="Times New Roman" panose="02020603050405020304" pitchFamily="18" charset="0"/>
              </a:rPr>
              <a:t>RIYA ELIZABETH RAJU</a:t>
            </a:r>
          </a:p>
          <a:p>
            <a:pPr algn="ctr"/>
            <a:r>
              <a:rPr lang="en-GB" sz="1350" dirty="0">
                <a:latin typeface="Times New Roman" panose="02020603050405020304" pitchFamily="18" charset="0"/>
                <a:cs typeface="Times New Roman" panose="02020603050405020304" pitchFamily="18" charset="0"/>
              </a:rPr>
              <a:t>MAC20CS050</a:t>
            </a:r>
          </a:p>
          <a:p>
            <a:pPr algn="ctr"/>
            <a:r>
              <a:rPr lang="en-GB" sz="1350" dirty="0">
                <a:latin typeface="Times New Roman" panose="02020603050405020304" pitchFamily="18" charset="0"/>
                <a:cs typeface="Times New Roman" panose="02020603050405020304" pitchFamily="18" charset="0"/>
              </a:rPr>
              <a:t>ARUN JOSEPH</a:t>
            </a:r>
          </a:p>
          <a:p>
            <a:pPr algn="ctr"/>
            <a:r>
              <a:rPr lang="en-GB" sz="1350" dirty="0">
                <a:latin typeface="Times New Roman" panose="02020603050405020304" pitchFamily="18" charset="0"/>
                <a:cs typeface="Times New Roman" panose="02020603050405020304" pitchFamily="18" charset="0"/>
              </a:rPr>
              <a:t>MAC20CS021</a:t>
            </a:r>
          </a:p>
          <a:p>
            <a:pPr algn="ctr"/>
            <a:r>
              <a:rPr lang="en-GB" sz="1350" dirty="0">
                <a:latin typeface="Times New Roman" panose="02020603050405020304" pitchFamily="18" charset="0"/>
                <a:cs typeface="Times New Roman" panose="02020603050405020304" pitchFamily="18" charset="0"/>
              </a:rPr>
              <a:t>ANAGHA ASHOKAN</a:t>
            </a:r>
          </a:p>
          <a:p>
            <a:pPr algn="ctr"/>
            <a:r>
              <a:rPr lang="en-GB" sz="1350" dirty="0">
                <a:latin typeface="Times New Roman" panose="02020603050405020304" pitchFamily="18" charset="0"/>
                <a:cs typeface="Times New Roman" panose="02020603050405020304" pitchFamily="18" charset="0"/>
              </a:rPr>
              <a:t>MAC20CS013</a:t>
            </a:r>
          </a:p>
          <a:p>
            <a:pPr algn="ctr"/>
            <a:r>
              <a:rPr lang="en-GB" sz="1350" dirty="0">
                <a:latin typeface="Times New Roman" panose="02020603050405020304" pitchFamily="18" charset="0"/>
                <a:cs typeface="Times New Roman" panose="02020603050405020304" pitchFamily="18" charset="0"/>
              </a:rPr>
              <a:t>S8 R</a:t>
            </a:r>
          </a:p>
          <a:p>
            <a:pPr algn="ctr"/>
            <a:endParaRPr lang="en-GB" sz="1350" dirty="0">
              <a:latin typeface="Times New Roman" panose="02020603050405020304" pitchFamily="18" charset="0"/>
              <a:cs typeface="Times New Roman" panose="02020603050405020304" pitchFamily="18" charset="0"/>
            </a:endParaRPr>
          </a:p>
          <a:p>
            <a:pPr algn="ctr"/>
            <a:endParaRPr lang="en-GB" sz="1350" dirty="0">
              <a:latin typeface="Arial Rounded MT Bold" panose="020F0704030504030204" pitchFamily="34" charset="0"/>
            </a:endParaRPr>
          </a:p>
          <a:p>
            <a:pPr algn="ctr"/>
            <a:r>
              <a:rPr lang="en-GB" sz="1350" dirty="0">
                <a:solidFill>
                  <a:srgbClr val="2E2E2E"/>
                </a:solidFill>
                <a:latin typeface="Times New Roman" panose="02020603050405020304" pitchFamily="18" charset="0"/>
                <a:cs typeface="Times New Roman" panose="02020603050405020304" pitchFamily="18" charset="0"/>
              </a:rPr>
              <a:t>DEPT OF COMPUTER SCIENCE AND ENGINEERING, MACE KOTHAMANGALAM</a:t>
            </a:r>
          </a:p>
        </p:txBody>
      </p:sp>
      <p:sp>
        <p:nvSpPr>
          <p:cNvPr id="5" name="TextBox 4">
            <a:extLst>
              <a:ext uri="{FF2B5EF4-FFF2-40B4-BE49-F238E27FC236}">
                <a16:creationId xmlns:a16="http://schemas.microsoft.com/office/drawing/2014/main" id="{268A7722-EDC4-4D7B-3BE1-3934CB632B62}"/>
              </a:ext>
            </a:extLst>
          </p:cNvPr>
          <p:cNvSpPr txBox="1"/>
          <p:nvPr/>
        </p:nvSpPr>
        <p:spPr>
          <a:xfrm>
            <a:off x="1430016" y="1498350"/>
            <a:ext cx="9331967" cy="1569660"/>
          </a:xfrm>
          <a:prstGeom prst="rect">
            <a:avLst/>
          </a:prstGeom>
          <a:noFill/>
        </p:spPr>
        <p:txBody>
          <a:bodyPr wrap="square">
            <a:spAutoFit/>
          </a:bodyPr>
          <a:lstStyle/>
          <a:p>
            <a:pPr algn="ctr">
              <a:tabLst>
                <a:tab pos="2971800" algn="ctr"/>
                <a:tab pos="5943600" algn="r"/>
              </a:tabLst>
            </a:pPr>
            <a:r>
              <a:rPr lang="en-GB" sz="3200" b="1" dirty="0">
                <a:latin typeface="Times New Roman" panose="02020603050405020304" pitchFamily="18" charset="0"/>
                <a:ea typeface="Times New Roman" panose="02020603050405020304" pitchFamily="18" charset="0"/>
                <a:cs typeface="Times New Roman" panose="02020603050405020304" pitchFamily="18" charset="0"/>
              </a:rPr>
              <a:t>AUTONOMOUS GROUND ROVER FOR OUTDOOR SURFACE LEVEL TRASH COLLECTION</a:t>
            </a:r>
            <a:endParaRPr lang="en-US"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DF9AE3D6-6FE1-8690-4F6B-638CAB35D047}"/>
              </a:ext>
            </a:extLst>
          </p:cNvPr>
          <p:cNvSpPr>
            <a:spLocks noGrp="1"/>
          </p:cNvSpPr>
          <p:nvPr>
            <p:ph type="dt" sz="half" idx="10"/>
          </p:nvPr>
        </p:nvSpPr>
        <p:spPr>
          <a:xfrm>
            <a:off x="5067299" y="5292537"/>
            <a:ext cx="2057400" cy="273844"/>
          </a:xfrm>
        </p:spPr>
        <p:txBody>
          <a:bodyPr/>
          <a:lstStyle/>
          <a:p>
            <a:pPr algn="ctr"/>
            <a:fld id="{56E0080A-BA4C-4730-BD1B-9A8F996380CD}" type="datetime3">
              <a:rPr lang="en-GB" sz="1050">
                <a:solidFill>
                  <a:schemeClr val="tx1"/>
                </a:solidFill>
              </a:rPr>
              <a:pPr algn="ctr"/>
              <a:t>8 May, 2024</a:t>
            </a:fld>
            <a:endParaRPr lang="en-GB" dirty="0">
              <a:solidFill>
                <a:schemeClr val="tx1"/>
              </a:solidFill>
            </a:endParaRPr>
          </a:p>
        </p:txBody>
      </p:sp>
      <p:sp>
        <p:nvSpPr>
          <p:cNvPr id="8" name="Slide Number Placeholder 7">
            <a:extLst>
              <a:ext uri="{FF2B5EF4-FFF2-40B4-BE49-F238E27FC236}">
                <a16:creationId xmlns:a16="http://schemas.microsoft.com/office/drawing/2014/main" id="{6081C866-D14D-E0F7-D807-31B055AEB273}"/>
              </a:ext>
            </a:extLst>
          </p:cNvPr>
          <p:cNvSpPr>
            <a:spLocks noGrp="1"/>
          </p:cNvSpPr>
          <p:nvPr>
            <p:ph type="sldNum" sz="quarter" idx="12"/>
          </p:nvPr>
        </p:nvSpPr>
        <p:spPr>
          <a:xfrm>
            <a:off x="8610600" y="6584156"/>
            <a:ext cx="2057400" cy="273844"/>
          </a:xfrm>
        </p:spPr>
        <p:txBody>
          <a:bodyPr/>
          <a:lstStyle/>
          <a:p>
            <a:fld id="{971BED31-D28D-4553-A0B8-A80873920F5E}" type="slidenum">
              <a:rPr lang="en-GB" b="1">
                <a:solidFill>
                  <a:schemeClr val="tx1"/>
                </a:solidFill>
              </a:rPr>
              <a:t>1</a:t>
            </a:fld>
            <a:endParaRPr lang="en-GB" b="1" dirty="0">
              <a:solidFill>
                <a:schemeClr val="tx1"/>
              </a:solidFill>
            </a:endParaRPr>
          </a:p>
        </p:txBody>
      </p:sp>
    </p:spTree>
    <p:extLst>
      <p:ext uri="{BB962C8B-B14F-4D97-AF65-F5344CB8AC3E}">
        <p14:creationId xmlns:p14="http://schemas.microsoft.com/office/powerpoint/2010/main" val="4953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B6EA2C-30A4-3C9F-264D-362B40FE7A30}"/>
              </a:ext>
            </a:extLst>
          </p:cNvPr>
          <p:cNvSpPr/>
          <p:nvPr/>
        </p:nvSpPr>
        <p:spPr>
          <a:xfrm>
            <a:off x="-116990"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10</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28441" y="667820"/>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PROPOSED METHODOLOGY</a:t>
            </a:r>
          </a:p>
        </p:txBody>
      </p:sp>
      <p:sp>
        <p:nvSpPr>
          <p:cNvPr id="8" name="TextBox 7">
            <a:extLst>
              <a:ext uri="{FF2B5EF4-FFF2-40B4-BE49-F238E27FC236}">
                <a16:creationId xmlns:a16="http://schemas.microsoft.com/office/drawing/2014/main" id="{9B6C70A4-434D-C08A-EBCD-7F07455BD418}"/>
              </a:ext>
            </a:extLst>
          </p:cNvPr>
          <p:cNvSpPr txBox="1"/>
          <p:nvPr/>
        </p:nvSpPr>
        <p:spPr>
          <a:xfrm>
            <a:off x="2028441" y="1618846"/>
            <a:ext cx="8446520" cy="3231654"/>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Image detection and processing:</a:t>
            </a:r>
          </a:p>
          <a:p>
            <a:endParaRPr lang="en-IN" dirty="0">
              <a:latin typeface="Times New Roman" panose="02020603050405020304" pitchFamily="18" charset="0"/>
              <a:cs typeface="Times New Roman" panose="02020603050405020304" pitchFamily="18" charset="0"/>
            </a:endParaRPr>
          </a:p>
          <a:p>
            <a:pPr algn="l">
              <a:lnSpc>
                <a:spcPct val="150000"/>
              </a:lnSpc>
            </a:pP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YOLO: YOLO (You Only Look Once) is a real-time object detection algorithm that is very fast and accurate.</a:t>
            </a:r>
          </a:p>
          <a:p>
            <a:pPr algn="l">
              <a:lnSpc>
                <a:spcPct val="150000"/>
              </a:lnSpc>
            </a:pP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used in detecting and classifying trash in the environment</a:t>
            </a:r>
          </a:p>
          <a:p>
            <a:pPr algn="l">
              <a:lnSpc>
                <a:spcPct val="150000"/>
              </a:lnSpc>
            </a:pP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predicts bounding boxes and class probabilities for multiple objects in a single pass.</a:t>
            </a:r>
            <a:endParaRPr lang="en-IN" dirty="0">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CA44D3A-43AD-6774-2F5D-48DC28CD9F82}"/>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8645581B-0876-9E57-DBDD-E606FEEC37DA}"/>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CAC36F16-E7A0-3BB1-BC36-5E65FFB0C252}"/>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10</a:t>
            </a:fld>
            <a:endParaRPr lang="en-GB" b="1" dirty="0">
              <a:solidFill>
                <a:schemeClr val="bg1"/>
              </a:solidFill>
            </a:endParaRPr>
          </a:p>
        </p:txBody>
      </p:sp>
      <p:sp>
        <p:nvSpPr>
          <p:cNvPr id="12" name="TextBox 11">
            <a:extLst>
              <a:ext uri="{FF2B5EF4-FFF2-40B4-BE49-F238E27FC236}">
                <a16:creationId xmlns:a16="http://schemas.microsoft.com/office/drawing/2014/main" id="{8FCEEFF5-C342-F3A1-1E70-D1CC9BDD4DEE}"/>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2607470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CDC3424-52D4-D642-355A-DA06F88BF689}"/>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11</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674719"/>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PROPOSED METHODOLOGY</a:t>
            </a:r>
          </a:p>
        </p:txBody>
      </p:sp>
      <p:sp>
        <p:nvSpPr>
          <p:cNvPr id="8" name="TextBox 7">
            <a:extLst>
              <a:ext uri="{FF2B5EF4-FFF2-40B4-BE49-F238E27FC236}">
                <a16:creationId xmlns:a16="http://schemas.microsoft.com/office/drawing/2014/main" id="{C053EA72-DFCB-3D82-EB48-B64CB50F7F36}"/>
              </a:ext>
            </a:extLst>
          </p:cNvPr>
          <p:cNvSpPr txBox="1"/>
          <p:nvPr/>
        </p:nvSpPr>
        <p:spPr>
          <a:xfrm>
            <a:off x="2237096" y="1184468"/>
            <a:ext cx="8365240" cy="489364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Mapping and localization:</a:t>
            </a:r>
          </a:p>
          <a:p>
            <a:pPr>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SLAM: SLAM is a technique that allows a robot to build a map of its environment while simultaneously localizing itself within the map. It uses infrared and imu sensors.</a:t>
            </a: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vSLAM</a:t>
            </a:r>
            <a:r>
              <a:rPr lang="en-IN" dirty="0">
                <a:latin typeface="Times New Roman" panose="02020603050405020304" pitchFamily="18" charset="0"/>
                <a:cs typeface="Times New Roman" panose="02020603050405020304" pitchFamily="18" charset="0"/>
              </a:rPr>
              <a:t> algorithms are employed to create the map with the help of lidar and depth camera, which in term is used for localization of the rover.</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Odometry: Odometry is a technique that uses the wheel encoders to estimate the position of the robot.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Slam as well as other processing is primarily performed on the microprocessor running ROS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5800E44-00EE-28BC-9996-D8E6DBEF7561}"/>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80981FDC-BDA1-6811-C38F-ECF23E0EBEC1}"/>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A08F6EB8-819E-D282-4F61-BDBC91300DE4}"/>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11</a:t>
            </a:fld>
            <a:endParaRPr lang="en-GB" b="1" dirty="0">
              <a:solidFill>
                <a:schemeClr val="bg1"/>
              </a:solidFill>
            </a:endParaRPr>
          </a:p>
        </p:txBody>
      </p:sp>
      <p:sp>
        <p:nvSpPr>
          <p:cNvPr id="12" name="TextBox 11">
            <a:extLst>
              <a:ext uri="{FF2B5EF4-FFF2-40B4-BE49-F238E27FC236}">
                <a16:creationId xmlns:a16="http://schemas.microsoft.com/office/drawing/2014/main" id="{68348003-4150-D986-C94F-1D53A0A60A89}"/>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3543495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DAC9114-44DB-10E8-90E6-3ED0A623FC12}"/>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12</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674719"/>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PROPOSED METHODOLOGY</a:t>
            </a:r>
          </a:p>
        </p:txBody>
      </p:sp>
      <p:sp>
        <p:nvSpPr>
          <p:cNvPr id="8" name="TextBox 7">
            <a:extLst>
              <a:ext uri="{FF2B5EF4-FFF2-40B4-BE49-F238E27FC236}">
                <a16:creationId xmlns:a16="http://schemas.microsoft.com/office/drawing/2014/main" id="{C053EA72-DFCB-3D82-EB48-B64CB50F7F36}"/>
              </a:ext>
            </a:extLst>
          </p:cNvPr>
          <p:cNvSpPr txBox="1"/>
          <p:nvPr/>
        </p:nvSpPr>
        <p:spPr>
          <a:xfrm>
            <a:off x="2050716" y="1290452"/>
            <a:ext cx="8738000" cy="503214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Motion of the rover: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Once the robotic vehicle has a map of the environment and is localized within the map, motion commands can be generated to navigate to the desired location and clean the desired area.</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Path planning: Path planning algorithms can be used to generate a path from the current location of the robot to the desired location.</a:t>
            </a:r>
          </a:p>
          <a:p>
            <a:pPr>
              <a:lnSpc>
                <a:spcPct val="150000"/>
              </a:lnSpc>
            </a:pPr>
            <a:r>
              <a:rPr lang="en-US" dirty="0">
                <a:latin typeface="Times New Roman" panose="02020603050405020304" pitchFamily="18" charset="0"/>
                <a:cs typeface="Times New Roman" panose="02020603050405020304" pitchFamily="18" charset="0"/>
              </a:rPr>
              <a:t>             A* search is the proposed path planning algorithm.</a:t>
            </a:r>
          </a:p>
          <a:p>
            <a:pPr>
              <a:lnSpc>
                <a:spcPct val="150000"/>
              </a:lnSpc>
            </a:pPr>
            <a:r>
              <a:rPr lang="en-US" dirty="0">
                <a:latin typeface="Times New Roman" panose="02020603050405020304" pitchFamily="18" charset="0"/>
                <a:cs typeface="Times New Roman" panose="02020603050405020304" pitchFamily="18" charset="0"/>
              </a:rPr>
              <a:t>             It's an extension of Dijkstra's algorithm with heuristic enhancements, allowing it to</a:t>
            </a:r>
          </a:p>
          <a:p>
            <a:pPr>
              <a:lnSpc>
                <a:spcPct val="150000"/>
              </a:lnSpc>
            </a:pPr>
            <a:r>
              <a:rPr lang="en-US" dirty="0">
                <a:latin typeface="Times New Roman" panose="02020603050405020304" pitchFamily="18" charset="0"/>
                <a:cs typeface="Times New Roman" panose="02020603050405020304" pitchFamily="18" charset="0"/>
              </a:rPr>
              <a:t>             find the shortest path efficiently.</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Behavior-based control: Behavior-based control is a technique that uses a set of rules to control the behavior of the robot.</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3A00C6A-5B7F-C23F-270A-40227A2BA3EF}"/>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FCBEB311-EABC-4BAF-7E53-106855E08CA0}"/>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54FAABAB-61E3-D74E-CFF8-5AC08085CEBF}"/>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12</a:t>
            </a:fld>
            <a:endParaRPr lang="en-GB" b="1" dirty="0">
              <a:solidFill>
                <a:schemeClr val="bg1"/>
              </a:solidFill>
            </a:endParaRPr>
          </a:p>
        </p:txBody>
      </p:sp>
      <p:sp>
        <p:nvSpPr>
          <p:cNvPr id="12" name="TextBox 11">
            <a:extLst>
              <a:ext uri="{FF2B5EF4-FFF2-40B4-BE49-F238E27FC236}">
                <a16:creationId xmlns:a16="http://schemas.microsoft.com/office/drawing/2014/main" id="{B651078A-A8F5-5474-3A03-473AE49D1184}"/>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
        <p:nvSpPr>
          <p:cNvPr id="3" name="Oval 2">
            <a:extLst>
              <a:ext uri="{FF2B5EF4-FFF2-40B4-BE49-F238E27FC236}">
                <a16:creationId xmlns:a16="http://schemas.microsoft.com/office/drawing/2014/main" id="{A18725A8-4893-627E-2CC8-75D01B3C13D3}"/>
              </a:ext>
            </a:extLst>
          </p:cNvPr>
          <p:cNvSpPr/>
          <p:nvPr/>
        </p:nvSpPr>
        <p:spPr>
          <a:xfrm>
            <a:off x="2699753" y="3863788"/>
            <a:ext cx="62753" cy="6275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D667C48-7A00-DDFD-D231-3817E8FC9A3A}"/>
              </a:ext>
            </a:extLst>
          </p:cNvPr>
          <p:cNvSpPr/>
          <p:nvPr/>
        </p:nvSpPr>
        <p:spPr>
          <a:xfrm>
            <a:off x="2705611" y="4281354"/>
            <a:ext cx="62753" cy="6275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98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315B03-8ACB-2C06-CB69-80261A29F9F2}"/>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13</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2" y="674719"/>
            <a:ext cx="3422632"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System Architecture</a:t>
            </a:r>
          </a:p>
        </p:txBody>
      </p:sp>
      <p:sp>
        <p:nvSpPr>
          <p:cNvPr id="10" name="Rectangle 9">
            <a:extLst>
              <a:ext uri="{FF2B5EF4-FFF2-40B4-BE49-F238E27FC236}">
                <a16:creationId xmlns:a16="http://schemas.microsoft.com/office/drawing/2014/main" id="{5747C127-C2F3-2737-C541-F73D2B39D2F1}"/>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1" name="Date Placeholder 3">
            <a:extLst>
              <a:ext uri="{FF2B5EF4-FFF2-40B4-BE49-F238E27FC236}">
                <a16:creationId xmlns:a16="http://schemas.microsoft.com/office/drawing/2014/main" id="{DE81F195-C5F4-5213-2745-278935186479}"/>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2" name="Slide Number Placeholder 5">
            <a:extLst>
              <a:ext uri="{FF2B5EF4-FFF2-40B4-BE49-F238E27FC236}">
                <a16:creationId xmlns:a16="http://schemas.microsoft.com/office/drawing/2014/main" id="{8206E735-C3BE-C6B9-7714-F58E1D42A7C2}"/>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13</a:t>
            </a:fld>
            <a:endParaRPr lang="en-GB" b="1" dirty="0">
              <a:solidFill>
                <a:schemeClr val="bg1"/>
              </a:solidFill>
            </a:endParaRPr>
          </a:p>
        </p:txBody>
      </p:sp>
      <p:pic>
        <p:nvPicPr>
          <p:cNvPr id="8" name="Picture 7">
            <a:extLst>
              <a:ext uri="{FF2B5EF4-FFF2-40B4-BE49-F238E27FC236}">
                <a16:creationId xmlns:a16="http://schemas.microsoft.com/office/drawing/2014/main" id="{FB70091D-CC6B-239E-C849-4F1ECF881E0D}"/>
              </a:ext>
            </a:extLst>
          </p:cNvPr>
          <p:cNvPicPr>
            <a:picLocks noChangeAspect="1"/>
          </p:cNvPicPr>
          <p:nvPr/>
        </p:nvPicPr>
        <p:blipFill rotWithShape="1">
          <a:blip r:embed="rId3">
            <a:extLst>
              <a:ext uri="{28A0092B-C50C-407E-A947-70E740481C1C}">
                <a14:useLocalDpi xmlns:a14="http://schemas.microsoft.com/office/drawing/2010/main" val="0"/>
              </a:ext>
            </a:extLst>
          </a:blip>
          <a:srcRect l="3901" t="3748" r="2774" b="3044"/>
          <a:stretch/>
        </p:blipFill>
        <p:spPr>
          <a:xfrm>
            <a:off x="2134653" y="1510019"/>
            <a:ext cx="8880091" cy="4521666"/>
          </a:xfrm>
          <a:prstGeom prst="rect">
            <a:avLst/>
          </a:prstGeom>
        </p:spPr>
      </p:pic>
      <p:sp>
        <p:nvSpPr>
          <p:cNvPr id="13" name="TextBox 12">
            <a:extLst>
              <a:ext uri="{FF2B5EF4-FFF2-40B4-BE49-F238E27FC236}">
                <a16:creationId xmlns:a16="http://schemas.microsoft.com/office/drawing/2014/main" id="{F301890A-68EC-4D7D-A6C9-FAEDF7A6561C}"/>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5"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3" action="ppaction://hlinksldjump">
                  <a:extLst>
                    <a:ext uri="{A12FA001-AC4F-418D-AE19-62706E023703}">
                      <ahyp:hlinkClr xmlns:ahyp="http://schemas.microsoft.com/office/drawing/2018/hyperlinkcolor" val="tx"/>
                    </a:ext>
                  </a:extLst>
                </a:hlinkClick>
              </a:rPr>
              <a:t>System Architecture</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0"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2952815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315B03-8ACB-2C06-CB69-80261A29F9F2}"/>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14</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674719"/>
            <a:ext cx="6029073"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Hardware Communication block diagram</a:t>
            </a:r>
          </a:p>
        </p:txBody>
      </p:sp>
      <p:sp>
        <p:nvSpPr>
          <p:cNvPr id="10" name="Rectangle 9">
            <a:extLst>
              <a:ext uri="{FF2B5EF4-FFF2-40B4-BE49-F238E27FC236}">
                <a16:creationId xmlns:a16="http://schemas.microsoft.com/office/drawing/2014/main" id="{5747C127-C2F3-2737-C541-F73D2B39D2F1}"/>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1" name="Date Placeholder 3">
            <a:extLst>
              <a:ext uri="{FF2B5EF4-FFF2-40B4-BE49-F238E27FC236}">
                <a16:creationId xmlns:a16="http://schemas.microsoft.com/office/drawing/2014/main" id="{DE81F195-C5F4-5213-2745-278935186479}"/>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2" name="Slide Number Placeholder 5">
            <a:extLst>
              <a:ext uri="{FF2B5EF4-FFF2-40B4-BE49-F238E27FC236}">
                <a16:creationId xmlns:a16="http://schemas.microsoft.com/office/drawing/2014/main" id="{8206E735-C3BE-C6B9-7714-F58E1D42A7C2}"/>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14</a:t>
            </a:fld>
            <a:endParaRPr lang="en-GB" b="1" dirty="0">
              <a:solidFill>
                <a:schemeClr val="bg1"/>
              </a:solidFill>
            </a:endParaRPr>
          </a:p>
        </p:txBody>
      </p:sp>
      <p:pic>
        <p:nvPicPr>
          <p:cNvPr id="9" name="Picture 8">
            <a:extLst>
              <a:ext uri="{FF2B5EF4-FFF2-40B4-BE49-F238E27FC236}">
                <a16:creationId xmlns:a16="http://schemas.microsoft.com/office/drawing/2014/main" id="{C052BAD2-875F-694C-D3A3-B8203220645F}"/>
              </a:ext>
            </a:extLst>
          </p:cNvPr>
          <p:cNvPicPr>
            <a:picLocks noChangeAspect="1"/>
          </p:cNvPicPr>
          <p:nvPr/>
        </p:nvPicPr>
        <p:blipFill>
          <a:blip r:embed="rId3"/>
          <a:stretch>
            <a:fillRect/>
          </a:stretch>
        </p:blipFill>
        <p:spPr>
          <a:xfrm>
            <a:off x="2381250" y="1261970"/>
            <a:ext cx="9222658" cy="5089112"/>
          </a:xfrm>
          <a:prstGeom prst="rect">
            <a:avLst/>
          </a:prstGeom>
        </p:spPr>
      </p:pic>
      <p:sp>
        <p:nvSpPr>
          <p:cNvPr id="13" name="TextBox 12">
            <a:extLst>
              <a:ext uri="{FF2B5EF4-FFF2-40B4-BE49-F238E27FC236}">
                <a16:creationId xmlns:a16="http://schemas.microsoft.com/office/drawing/2014/main" id="{8D43F797-BBA3-802E-EF14-A94E17110F26}"/>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5"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4" action="ppaction://hlinksldjump">
                  <a:extLst>
                    <a:ext uri="{A12FA001-AC4F-418D-AE19-62706E023703}">
                      <ahyp:hlinkClr xmlns:ahyp="http://schemas.microsoft.com/office/drawing/2018/hyperlinkcolor" val="tx"/>
                    </a:ext>
                  </a:extLst>
                </a:hlinkClick>
              </a:rPr>
              <a:t>Block Diagram</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0"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444428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3A0F0EA-715B-CE39-07D6-AFE512FE86E4}"/>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15</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674719"/>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Hardware components used</a:t>
            </a:r>
          </a:p>
        </p:txBody>
      </p:sp>
      <p:sp>
        <p:nvSpPr>
          <p:cNvPr id="8" name="TextBox 7">
            <a:extLst>
              <a:ext uri="{FF2B5EF4-FFF2-40B4-BE49-F238E27FC236}">
                <a16:creationId xmlns:a16="http://schemas.microsoft.com/office/drawing/2014/main" id="{67DB4C30-EFC2-88FC-CDDE-9BB1F05E4803}"/>
              </a:ext>
            </a:extLst>
          </p:cNvPr>
          <p:cNvSpPr txBox="1"/>
          <p:nvPr/>
        </p:nvSpPr>
        <p:spPr>
          <a:xfrm>
            <a:off x="2232616" y="1723565"/>
            <a:ext cx="4470188" cy="409342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Xilinx Kria kr260 /Raspberrypi</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IMU mpu6050</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Arduino Mega</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RMCS-2303 motor driver</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A1M8 Lidar sensor</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Intel 435i </a:t>
            </a:r>
            <a:r>
              <a:rPr lang="en-US" dirty="0" err="1">
                <a:latin typeface="Times New Roman" panose="02020603050405020304" pitchFamily="18" charset="0"/>
                <a:cs typeface="Times New Roman" panose="02020603050405020304" pitchFamily="18" charset="0"/>
              </a:rPr>
              <a:t>rgbd</a:t>
            </a:r>
            <a:r>
              <a:rPr lang="en-US" dirty="0">
                <a:latin typeface="Times New Roman" panose="02020603050405020304" pitchFamily="18" charset="0"/>
                <a:cs typeface="Times New Roman" panose="02020603050405020304" pitchFamily="18" charset="0"/>
              </a:rPr>
              <a:t> camera</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9227143-09DF-8317-5A89-DF36B0BA14F8}"/>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1" name="Date Placeholder 3">
            <a:extLst>
              <a:ext uri="{FF2B5EF4-FFF2-40B4-BE49-F238E27FC236}">
                <a16:creationId xmlns:a16="http://schemas.microsoft.com/office/drawing/2014/main" id="{1CDC08AA-D0C2-7288-F6C4-FD2298240F8C}"/>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2" name="Slide Number Placeholder 5">
            <a:extLst>
              <a:ext uri="{FF2B5EF4-FFF2-40B4-BE49-F238E27FC236}">
                <a16:creationId xmlns:a16="http://schemas.microsoft.com/office/drawing/2014/main" id="{4760738E-6268-F6DA-09BA-C5434060F729}"/>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15</a:t>
            </a:fld>
            <a:endParaRPr lang="en-GB" b="1" dirty="0">
              <a:solidFill>
                <a:schemeClr val="bg1"/>
              </a:solidFill>
            </a:endParaRPr>
          </a:p>
        </p:txBody>
      </p:sp>
      <p:sp>
        <p:nvSpPr>
          <p:cNvPr id="15" name="TextBox 14">
            <a:extLst>
              <a:ext uri="{FF2B5EF4-FFF2-40B4-BE49-F238E27FC236}">
                <a16:creationId xmlns:a16="http://schemas.microsoft.com/office/drawing/2014/main" id="{E1D273CF-BF8C-C41F-5B35-BD07C972C583}"/>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119302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B3F3F9-B073-B846-2175-E33570240165}"/>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16</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035" y="635099"/>
            <a:ext cx="6505943" cy="419881"/>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Design and Model </a:t>
            </a:r>
          </a:p>
        </p:txBody>
      </p:sp>
      <p:sp>
        <p:nvSpPr>
          <p:cNvPr id="11" name="Rectangle 10">
            <a:extLst>
              <a:ext uri="{FF2B5EF4-FFF2-40B4-BE49-F238E27FC236}">
                <a16:creationId xmlns:a16="http://schemas.microsoft.com/office/drawing/2014/main" id="{EF0151CF-D78E-EFC6-384A-DE923D6570BC}"/>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2" name="Date Placeholder 3">
            <a:extLst>
              <a:ext uri="{FF2B5EF4-FFF2-40B4-BE49-F238E27FC236}">
                <a16:creationId xmlns:a16="http://schemas.microsoft.com/office/drawing/2014/main" id="{8245348E-2942-89A6-BABF-6DF4B63B3DD7}"/>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3" name="Slide Number Placeholder 5">
            <a:extLst>
              <a:ext uri="{FF2B5EF4-FFF2-40B4-BE49-F238E27FC236}">
                <a16:creationId xmlns:a16="http://schemas.microsoft.com/office/drawing/2014/main" id="{9462178C-0384-40B8-B0F0-EBFD71DCFE08}"/>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16</a:t>
            </a:fld>
            <a:endParaRPr lang="en-GB" b="1" dirty="0">
              <a:solidFill>
                <a:schemeClr val="bg1"/>
              </a:solidFill>
            </a:endParaRPr>
          </a:p>
        </p:txBody>
      </p:sp>
      <p:pic>
        <p:nvPicPr>
          <p:cNvPr id="5" name="Picture 4">
            <a:extLst>
              <a:ext uri="{FF2B5EF4-FFF2-40B4-BE49-F238E27FC236}">
                <a16:creationId xmlns:a16="http://schemas.microsoft.com/office/drawing/2014/main" id="{04B4AF9E-E42B-571C-2ECD-57A63DCF5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706" y="1323690"/>
            <a:ext cx="7259298" cy="4578344"/>
          </a:xfrm>
          <a:prstGeom prst="rect">
            <a:avLst/>
          </a:prstGeom>
        </p:spPr>
      </p:pic>
      <p:sp>
        <p:nvSpPr>
          <p:cNvPr id="17" name="TextBox 16">
            <a:extLst>
              <a:ext uri="{FF2B5EF4-FFF2-40B4-BE49-F238E27FC236}">
                <a16:creationId xmlns:a16="http://schemas.microsoft.com/office/drawing/2014/main" id="{9840123E-F857-06E3-D102-596E31EBCD80}"/>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5"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6" action="ppaction://hlinksldjump">
                  <a:extLst>
                    <a:ext uri="{A12FA001-AC4F-418D-AE19-62706E023703}">
                      <ahyp:hlinkClr xmlns:ahyp="http://schemas.microsoft.com/office/drawing/2018/hyperlinkcolor" val="tx"/>
                    </a:ext>
                  </a:extLst>
                </a:hlinkClick>
              </a:rPr>
              <a:t>Design and Model</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0"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2191824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B3F3F9-B073-B846-2175-E33570240165}"/>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17</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035" y="635099"/>
            <a:ext cx="6505943" cy="419881"/>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Design and Model </a:t>
            </a:r>
          </a:p>
        </p:txBody>
      </p:sp>
      <p:sp>
        <p:nvSpPr>
          <p:cNvPr id="11" name="Rectangle 10">
            <a:extLst>
              <a:ext uri="{FF2B5EF4-FFF2-40B4-BE49-F238E27FC236}">
                <a16:creationId xmlns:a16="http://schemas.microsoft.com/office/drawing/2014/main" id="{EF0151CF-D78E-EFC6-384A-DE923D6570BC}"/>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2" name="Date Placeholder 3">
            <a:extLst>
              <a:ext uri="{FF2B5EF4-FFF2-40B4-BE49-F238E27FC236}">
                <a16:creationId xmlns:a16="http://schemas.microsoft.com/office/drawing/2014/main" id="{8245348E-2942-89A6-BABF-6DF4B63B3DD7}"/>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3" name="Slide Number Placeholder 5">
            <a:extLst>
              <a:ext uri="{FF2B5EF4-FFF2-40B4-BE49-F238E27FC236}">
                <a16:creationId xmlns:a16="http://schemas.microsoft.com/office/drawing/2014/main" id="{9462178C-0384-40B8-B0F0-EBFD71DCFE08}"/>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17</a:t>
            </a:fld>
            <a:endParaRPr lang="en-GB" b="1" dirty="0">
              <a:solidFill>
                <a:schemeClr val="bg1"/>
              </a:solidFill>
            </a:endParaRPr>
          </a:p>
        </p:txBody>
      </p:sp>
      <p:pic>
        <p:nvPicPr>
          <p:cNvPr id="10" name="Picture 9">
            <a:extLst>
              <a:ext uri="{FF2B5EF4-FFF2-40B4-BE49-F238E27FC236}">
                <a16:creationId xmlns:a16="http://schemas.microsoft.com/office/drawing/2014/main" id="{7711F828-18D1-D516-00FF-7AE4D10B30A0}"/>
              </a:ext>
            </a:extLst>
          </p:cNvPr>
          <p:cNvPicPr>
            <a:picLocks noChangeAspect="1"/>
          </p:cNvPicPr>
          <p:nvPr/>
        </p:nvPicPr>
        <p:blipFill rotWithShape="1">
          <a:blip r:embed="rId3">
            <a:extLst>
              <a:ext uri="{28A0092B-C50C-407E-A947-70E740481C1C}">
                <a14:useLocalDpi xmlns:a14="http://schemas.microsoft.com/office/drawing/2010/main" val="0"/>
              </a:ext>
            </a:extLst>
          </a:blip>
          <a:srcRect l="6121" t="14466" r="5163" b="5045"/>
          <a:stretch/>
        </p:blipFill>
        <p:spPr>
          <a:xfrm>
            <a:off x="2473529" y="1927954"/>
            <a:ext cx="4462943" cy="3036814"/>
          </a:xfrm>
          <a:prstGeom prst="rect">
            <a:avLst/>
          </a:prstGeom>
        </p:spPr>
      </p:pic>
      <p:pic>
        <p:nvPicPr>
          <p:cNvPr id="20" name="Picture 19">
            <a:extLst>
              <a:ext uri="{FF2B5EF4-FFF2-40B4-BE49-F238E27FC236}">
                <a16:creationId xmlns:a16="http://schemas.microsoft.com/office/drawing/2014/main" id="{78649EE7-5660-10F6-CACC-0953BC0392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0090" y="1192569"/>
            <a:ext cx="3552108" cy="4736144"/>
          </a:xfrm>
          <a:prstGeom prst="rect">
            <a:avLst/>
          </a:prstGeom>
        </p:spPr>
      </p:pic>
      <p:sp>
        <p:nvSpPr>
          <p:cNvPr id="18" name="TextBox 17">
            <a:extLst>
              <a:ext uri="{FF2B5EF4-FFF2-40B4-BE49-F238E27FC236}">
                <a16:creationId xmlns:a16="http://schemas.microsoft.com/office/drawing/2014/main" id="{3B75C251-1BCC-267E-3525-E8C6BA5EE604}"/>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5"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6"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7" action="ppaction://hlinksldjump">
                  <a:extLst>
                    <a:ext uri="{A12FA001-AC4F-418D-AE19-62706E023703}">
                      <ahyp:hlinkClr xmlns:ahyp="http://schemas.microsoft.com/office/drawing/2018/hyperlinkcolor" val="tx"/>
                    </a:ext>
                  </a:extLst>
                </a:hlinkClick>
              </a:rPr>
              <a:t>Design and Model</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0"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1"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2304329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B3F3F9-B073-B846-2175-E33570240165}"/>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18</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035" y="635099"/>
            <a:ext cx="6505943" cy="419881"/>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Competitions and Awards </a:t>
            </a:r>
          </a:p>
        </p:txBody>
      </p:sp>
      <p:sp>
        <p:nvSpPr>
          <p:cNvPr id="11" name="Rectangle 10">
            <a:extLst>
              <a:ext uri="{FF2B5EF4-FFF2-40B4-BE49-F238E27FC236}">
                <a16:creationId xmlns:a16="http://schemas.microsoft.com/office/drawing/2014/main" id="{EF0151CF-D78E-EFC6-384A-DE923D6570BC}"/>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2" name="Date Placeholder 3">
            <a:extLst>
              <a:ext uri="{FF2B5EF4-FFF2-40B4-BE49-F238E27FC236}">
                <a16:creationId xmlns:a16="http://schemas.microsoft.com/office/drawing/2014/main" id="{8245348E-2942-89A6-BABF-6DF4B63B3DD7}"/>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3" name="Slide Number Placeholder 5">
            <a:extLst>
              <a:ext uri="{FF2B5EF4-FFF2-40B4-BE49-F238E27FC236}">
                <a16:creationId xmlns:a16="http://schemas.microsoft.com/office/drawing/2014/main" id="{9462178C-0384-40B8-B0F0-EBFD71DCFE08}"/>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18</a:t>
            </a:fld>
            <a:endParaRPr lang="en-GB" b="1" dirty="0">
              <a:solidFill>
                <a:schemeClr val="bg1"/>
              </a:solidFill>
            </a:endParaRPr>
          </a:p>
        </p:txBody>
      </p:sp>
      <p:pic>
        <p:nvPicPr>
          <p:cNvPr id="7" name="Picture 6">
            <a:extLst>
              <a:ext uri="{FF2B5EF4-FFF2-40B4-BE49-F238E27FC236}">
                <a16:creationId xmlns:a16="http://schemas.microsoft.com/office/drawing/2014/main" id="{22BDDADD-2D83-ACA0-40EC-65DEEC64EED5}"/>
              </a:ext>
            </a:extLst>
          </p:cNvPr>
          <p:cNvPicPr>
            <a:picLocks noChangeAspect="1"/>
          </p:cNvPicPr>
          <p:nvPr/>
        </p:nvPicPr>
        <p:blipFill>
          <a:blip r:embed="rId3"/>
          <a:stretch>
            <a:fillRect/>
          </a:stretch>
        </p:blipFill>
        <p:spPr>
          <a:xfrm>
            <a:off x="2038035" y="1501866"/>
            <a:ext cx="9752955" cy="3418039"/>
          </a:xfrm>
          <a:prstGeom prst="rect">
            <a:avLst/>
          </a:prstGeom>
        </p:spPr>
      </p:pic>
      <p:sp>
        <p:nvSpPr>
          <p:cNvPr id="3" name="TextBox 2">
            <a:extLst>
              <a:ext uri="{FF2B5EF4-FFF2-40B4-BE49-F238E27FC236}">
                <a16:creationId xmlns:a16="http://schemas.microsoft.com/office/drawing/2014/main" id="{09EF5FB1-93AF-EBCB-B7D9-25E520A3E597}"/>
              </a:ext>
            </a:extLst>
          </p:cNvPr>
          <p:cNvSpPr txBox="1"/>
          <p:nvPr/>
        </p:nvSpPr>
        <p:spPr>
          <a:xfrm>
            <a:off x="2625754" y="5075339"/>
            <a:ext cx="7801762" cy="1289071"/>
          </a:xfrm>
          <a:prstGeom prst="rect">
            <a:avLst/>
          </a:prstGeom>
          <a:noFill/>
          <a:ln>
            <a:noFill/>
          </a:ln>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The project was awarded with </a:t>
            </a:r>
            <a:r>
              <a:rPr lang="en-GB" dirty="0" err="1">
                <a:latin typeface="Times New Roman" panose="02020603050405020304" pitchFamily="18" charset="0"/>
                <a:cs typeface="Times New Roman" panose="02020603050405020304" pitchFamily="18" charset="0"/>
              </a:rPr>
              <a:t>kria</a:t>
            </a:r>
            <a:r>
              <a:rPr lang="en-GB" dirty="0">
                <a:latin typeface="Times New Roman" panose="02020603050405020304" pitchFamily="18" charset="0"/>
                <a:cs typeface="Times New Roman" panose="02020603050405020304" pitchFamily="18" charset="0"/>
              </a:rPr>
              <a:t> kr269 robotics starter kit so as to develop the project and submit it to the </a:t>
            </a:r>
            <a:r>
              <a:rPr lang="en-GB" dirty="0" err="1">
                <a:latin typeface="Times New Roman" panose="02020603050405020304" pitchFamily="18" charset="0"/>
                <a:cs typeface="Times New Roman" panose="02020603050405020304" pitchFamily="18" charset="0"/>
              </a:rPr>
              <a:t>hackster</a:t>
            </a:r>
            <a:r>
              <a:rPr lang="en-GB" dirty="0">
                <a:latin typeface="Times New Roman" panose="02020603050405020304" pitchFamily="18" charset="0"/>
                <a:cs typeface="Times New Roman" panose="02020603050405020304" pitchFamily="18" charset="0"/>
              </a:rPr>
              <a:t> community. The hardware was provided by AMD Xilinx robotics. </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03FFF3B-7985-3389-30ED-4A1484AFF4AC}"/>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5"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7" action="ppaction://hlinksldjump">
                  <a:extLst>
                    <a:ext uri="{A12FA001-AC4F-418D-AE19-62706E023703}">
                      <ahyp:hlinkClr xmlns:ahyp="http://schemas.microsoft.com/office/drawing/2018/hyperlinkcolor" val="tx"/>
                    </a:ext>
                  </a:extLst>
                </a:hlinkClick>
              </a:rPr>
              <a:t>Competitions and Awards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0"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208370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B3F3F9-B073-B846-2175-E33570240165}"/>
              </a:ext>
            </a:extLst>
          </p:cNvPr>
          <p:cNvSpPr/>
          <p:nvPr/>
        </p:nvSpPr>
        <p:spPr>
          <a:xfrm>
            <a:off x="-66656"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19</a:t>
            </a:fld>
            <a:endParaRPr lang="en-GB" b="1" dirty="0">
              <a:solidFill>
                <a:schemeClr val="bg1"/>
              </a:solidFill>
            </a:endParaRPr>
          </a:p>
        </p:txBody>
      </p:sp>
      <p:sp>
        <p:nvSpPr>
          <p:cNvPr id="11" name="Rectangle 10">
            <a:extLst>
              <a:ext uri="{FF2B5EF4-FFF2-40B4-BE49-F238E27FC236}">
                <a16:creationId xmlns:a16="http://schemas.microsoft.com/office/drawing/2014/main" id="{EF0151CF-D78E-EFC6-384A-DE923D6570BC}"/>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2" name="Date Placeholder 3">
            <a:extLst>
              <a:ext uri="{FF2B5EF4-FFF2-40B4-BE49-F238E27FC236}">
                <a16:creationId xmlns:a16="http://schemas.microsoft.com/office/drawing/2014/main" id="{8245348E-2942-89A6-BABF-6DF4B63B3DD7}"/>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3" name="Slide Number Placeholder 5">
            <a:extLst>
              <a:ext uri="{FF2B5EF4-FFF2-40B4-BE49-F238E27FC236}">
                <a16:creationId xmlns:a16="http://schemas.microsoft.com/office/drawing/2014/main" id="{9462178C-0384-40B8-B0F0-EBFD71DCFE08}"/>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19</a:t>
            </a:fld>
            <a:endParaRPr lang="en-GB" b="1" dirty="0">
              <a:solidFill>
                <a:schemeClr val="bg1"/>
              </a:solidFill>
            </a:endParaRPr>
          </a:p>
        </p:txBody>
      </p:sp>
      <p:pic>
        <p:nvPicPr>
          <p:cNvPr id="5" name="Picture 4">
            <a:extLst>
              <a:ext uri="{FF2B5EF4-FFF2-40B4-BE49-F238E27FC236}">
                <a16:creationId xmlns:a16="http://schemas.microsoft.com/office/drawing/2014/main" id="{CA345922-4535-B2CB-C6F9-66834F3C2126}"/>
              </a:ext>
            </a:extLst>
          </p:cNvPr>
          <p:cNvPicPr>
            <a:picLocks noChangeAspect="1"/>
          </p:cNvPicPr>
          <p:nvPr/>
        </p:nvPicPr>
        <p:blipFill>
          <a:blip r:embed="rId3"/>
          <a:stretch>
            <a:fillRect/>
          </a:stretch>
        </p:blipFill>
        <p:spPr>
          <a:xfrm>
            <a:off x="2136631" y="1516105"/>
            <a:ext cx="9644308" cy="4041530"/>
          </a:xfrm>
          <a:prstGeom prst="rect">
            <a:avLst/>
          </a:prstGeom>
        </p:spPr>
      </p:pic>
      <p:sp>
        <p:nvSpPr>
          <p:cNvPr id="14" name="Google Shape;191;p31">
            <a:extLst>
              <a:ext uri="{FF2B5EF4-FFF2-40B4-BE49-F238E27FC236}">
                <a16:creationId xmlns:a16="http://schemas.microsoft.com/office/drawing/2014/main" id="{46EAC25B-AA7D-2A56-DE15-7A2E42C1130F}"/>
              </a:ext>
            </a:extLst>
          </p:cNvPr>
          <p:cNvSpPr txBox="1">
            <a:spLocks/>
          </p:cNvSpPr>
          <p:nvPr/>
        </p:nvSpPr>
        <p:spPr>
          <a:xfrm>
            <a:off x="2038035" y="635099"/>
            <a:ext cx="6505943" cy="419881"/>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Competitions and Awards </a:t>
            </a:r>
          </a:p>
        </p:txBody>
      </p:sp>
      <p:sp>
        <p:nvSpPr>
          <p:cNvPr id="16" name="TextBox 15">
            <a:extLst>
              <a:ext uri="{FF2B5EF4-FFF2-40B4-BE49-F238E27FC236}">
                <a16:creationId xmlns:a16="http://schemas.microsoft.com/office/drawing/2014/main" id="{F6987D84-CB67-7B10-A94E-72574938DC19}"/>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5"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7" action="ppaction://hlinksldjump">
                  <a:extLst>
                    <a:ext uri="{A12FA001-AC4F-418D-AE19-62706E023703}">
                      <ahyp:hlinkClr xmlns:ahyp="http://schemas.microsoft.com/office/drawing/2018/hyperlinkcolor" val="tx"/>
                    </a:ext>
                  </a:extLst>
                </a:hlinkClick>
              </a:rPr>
              <a:t>Competitions and Awards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0"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80693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85A553-740D-702E-8F19-14617F4DBA36}"/>
              </a:ext>
            </a:extLst>
          </p:cNvPr>
          <p:cNvSpPr/>
          <p:nvPr/>
        </p:nvSpPr>
        <p:spPr>
          <a:xfrm>
            <a:off x="-73858"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323850" y="6537853"/>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9583062" y="6546482"/>
            <a:ext cx="2057400" cy="273844"/>
          </a:xfrm>
        </p:spPr>
        <p:txBody>
          <a:bodyPr/>
          <a:lstStyle/>
          <a:p>
            <a:fld id="{971BED31-D28D-4553-A0B8-A80873920F5E}" type="slidenum">
              <a:rPr lang="en-GB" b="1">
                <a:solidFill>
                  <a:schemeClr val="bg1"/>
                </a:solidFill>
              </a:rPr>
              <a:t>2</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75699" y="1000294"/>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17" name="Google Shape;192;p31">
            <a:extLst>
              <a:ext uri="{FF2B5EF4-FFF2-40B4-BE49-F238E27FC236}">
                <a16:creationId xmlns:a16="http://schemas.microsoft.com/office/drawing/2014/main" id="{F01F49C0-A6E7-30F2-0FBD-8590AF7F7DCA}"/>
              </a:ext>
            </a:extLst>
          </p:cNvPr>
          <p:cNvSpPr txBox="1">
            <a:spLocks/>
          </p:cNvSpPr>
          <p:nvPr/>
        </p:nvSpPr>
        <p:spPr>
          <a:xfrm>
            <a:off x="2004561" y="1638316"/>
            <a:ext cx="8174741" cy="3882198"/>
          </a:xfrm>
          <a:prstGeom prst="rect">
            <a:avLst/>
          </a:prstGeom>
        </p:spPr>
        <p:txBody>
          <a:bodyPr spcFirstLastPara="1" wrap="square"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Clr>
                <a:schemeClr val="dk1"/>
              </a:buClr>
              <a:buSzPts val="110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Outdoor cleaning used to be a laborious task, requiring daily manual effort, and the lack of innovation in this field significantly impacted people's daily lives. However, an autonomous rover equipped with advanced sensor capabilities presents an opportunity to effectively automate this process.</a:t>
            </a:r>
          </a:p>
        </p:txBody>
      </p:sp>
      <p:sp>
        <p:nvSpPr>
          <p:cNvPr id="3" name="TextBox 2">
            <a:extLst>
              <a:ext uri="{FF2B5EF4-FFF2-40B4-BE49-F238E27FC236}">
                <a16:creationId xmlns:a16="http://schemas.microsoft.com/office/drawing/2014/main" id="{A8CA16DF-3D2F-F5D6-275D-5293945230AD}"/>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chemeClr val="bg1"/>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chemeClr val="bg1"/>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3802022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B3F3F9-B073-B846-2175-E33570240165}"/>
              </a:ext>
            </a:extLst>
          </p:cNvPr>
          <p:cNvSpPr/>
          <p:nvPr/>
        </p:nvSpPr>
        <p:spPr>
          <a:xfrm>
            <a:off x="-66656"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20</a:t>
            </a:fld>
            <a:endParaRPr lang="en-GB" b="1" dirty="0">
              <a:solidFill>
                <a:schemeClr val="bg1"/>
              </a:solidFill>
            </a:endParaRPr>
          </a:p>
        </p:txBody>
      </p:sp>
      <p:sp>
        <p:nvSpPr>
          <p:cNvPr id="11" name="Rectangle 10">
            <a:extLst>
              <a:ext uri="{FF2B5EF4-FFF2-40B4-BE49-F238E27FC236}">
                <a16:creationId xmlns:a16="http://schemas.microsoft.com/office/drawing/2014/main" id="{EF0151CF-D78E-EFC6-384A-DE923D6570BC}"/>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2" name="Date Placeholder 3">
            <a:extLst>
              <a:ext uri="{FF2B5EF4-FFF2-40B4-BE49-F238E27FC236}">
                <a16:creationId xmlns:a16="http://schemas.microsoft.com/office/drawing/2014/main" id="{8245348E-2942-89A6-BABF-6DF4B63B3DD7}"/>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3" name="Slide Number Placeholder 5">
            <a:extLst>
              <a:ext uri="{FF2B5EF4-FFF2-40B4-BE49-F238E27FC236}">
                <a16:creationId xmlns:a16="http://schemas.microsoft.com/office/drawing/2014/main" id="{9462178C-0384-40B8-B0F0-EBFD71DCFE08}"/>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20</a:t>
            </a:fld>
            <a:endParaRPr lang="en-GB" b="1" dirty="0">
              <a:solidFill>
                <a:schemeClr val="bg1"/>
              </a:solidFill>
            </a:endParaRPr>
          </a:p>
        </p:txBody>
      </p:sp>
      <p:sp>
        <p:nvSpPr>
          <p:cNvPr id="3" name="TextBox 2">
            <a:extLst>
              <a:ext uri="{FF2B5EF4-FFF2-40B4-BE49-F238E27FC236}">
                <a16:creationId xmlns:a16="http://schemas.microsoft.com/office/drawing/2014/main" id="{9B59484B-F6EB-B635-A8E2-1281078325BB}"/>
              </a:ext>
            </a:extLst>
          </p:cNvPr>
          <p:cNvSpPr txBox="1"/>
          <p:nvPr/>
        </p:nvSpPr>
        <p:spPr>
          <a:xfrm>
            <a:off x="2513901" y="1772380"/>
            <a:ext cx="7164198" cy="1289071"/>
          </a:xfrm>
          <a:prstGeom prst="rect">
            <a:avLst/>
          </a:prstGeom>
          <a:noFill/>
          <a:ln>
            <a:noFill/>
          </a:ln>
        </p:spPr>
        <p:txBody>
          <a:bodyPr wrap="square" rtlCol="0">
            <a:spAutoFit/>
          </a:bodyPr>
          <a:lstStyle/>
          <a:p>
            <a:pPr algn="just">
              <a:lnSpc>
                <a:spcPct val="150000"/>
              </a:lnSpc>
            </a:pPr>
            <a:r>
              <a:rPr lang="en-GB" dirty="0">
                <a:latin typeface="Times New Roman" panose="02020603050405020304" pitchFamily="18" charset="0"/>
                <a:cs typeface="Times New Roman" panose="02020603050405020304" pitchFamily="18" charset="0"/>
              </a:rPr>
              <a:t>Our project was awarded as the best project from Computer </a:t>
            </a:r>
            <a:r>
              <a:rPr lang="en-US"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cience</a:t>
            </a:r>
            <a:r>
              <a:rPr lang="en-GB" dirty="0">
                <a:latin typeface="Times New Roman" panose="02020603050405020304" pitchFamily="18" charset="0"/>
                <a:cs typeface="Times New Roman" panose="02020603050405020304" pitchFamily="18" charset="0"/>
              </a:rPr>
              <a:t> department . It was awarded by the PTA of MACE with a cash prize of 5000.</a:t>
            </a:r>
            <a:endParaRPr lang="en-US" dirty="0">
              <a:latin typeface="Times New Roman" panose="02020603050405020304" pitchFamily="18" charset="0"/>
              <a:cs typeface="Times New Roman" panose="02020603050405020304" pitchFamily="18" charset="0"/>
            </a:endParaRPr>
          </a:p>
        </p:txBody>
      </p:sp>
      <p:sp>
        <p:nvSpPr>
          <p:cNvPr id="14" name="Google Shape;191;p31">
            <a:extLst>
              <a:ext uri="{FF2B5EF4-FFF2-40B4-BE49-F238E27FC236}">
                <a16:creationId xmlns:a16="http://schemas.microsoft.com/office/drawing/2014/main" id="{4A03A774-F799-50E4-60B6-5509747FBF5D}"/>
              </a:ext>
            </a:extLst>
          </p:cNvPr>
          <p:cNvSpPr txBox="1">
            <a:spLocks/>
          </p:cNvSpPr>
          <p:nvPr/>
        </p:nvSpPr>
        <p:spPr>
          <a:xfrm>
            <a:off x="2552700" y="868181"/>
            <a:ext cx="6505943" cy="419881"/>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Competitions and Awards </a:t>
            </a:r>
          </a:p>
        </p:txBody>
      </p:sp>
      <p:sp>
        <p:nvSpPr>
          <p:cNvPr id="16" name="TextBox 15">
            <a:extLst>
              <a:ext uri="{FF2B5EF4-FFF2-40B4-BE49-F238E27FC236}">
                <a16:creationId xmlns:a16="http://schemas.microsoft.com/office/drawing/2014/main" id="{A3BA61CD-E7A3-AAF2-720E-EC6939A989B4}"/>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219911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0F25396-A949-431E-FB20-30486C6493B4}"/>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21</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1042202"/>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RESULTS</a:t>
            </a:r>
          </a:p>
        </p:txBody>
      </p:sp>
      <p:sp>
        <p:nvSpPr>
          <p:cNvPr id="8" name="TextBox 7">
            <a:extLst>
              <a:ext uri="{FF2B5EF4-FFF2-40B4-BE49-F238E27FC236}">
                <a16:creationId xmlns:a16="http://schemas.microsoft.com/office/drawing/2014/main" id="{C053EA72-DFCB-3D82-EB48-B64CB50F7F36}"/>
              </a:ext>
            </a:extLst>
          </p:cNvPr>
          <p:cNvSpPr txBox="1"/>
          <p:nvPr/>
        </p:nvSpPr>
        <p:spPr>
          <a:xfrm>
            <a:off x="2038600" y="1438326"/>
            <a:ext cx="8121400" cy="3139321"/>
          </a:xfrm>
          <a:prstGeom prst="rect">
            <a:avLst/>
          </a:prstGeom>
          <a:noFill/>
        </p:spPr>
        <p:txBody>
          <a:bodyPr wrap="square">
            <a:sp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 The rover is near finish, excluding the cleaning module part that is based on theoretical basis for now but can be developed into a working unit as the next step of the project, since there has been significant changes in microprocessor and design, the adaptation is ongoing and is expected to be completed in short time </a:t>
            </a:r>
          </a:p>
          <a:p>
            <a:pPr algn="just">
              <a:lnSpc>
                <a:spcPct val="150000"/>
              </a:lnSpc>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B49C3BA-906C-5315-5877-F70F03DE5C2B}"/>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CA2CC6C0-AAF3-F979-2A2F-22B25B4E86EB}"/>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C34CB7DE-73A3-41BC-76B6-CF94DCFBDD7A}"/>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21</a:t>
            </a:fld>
            <a:endParaRPr lang="en-GB" b="1" dirty="0">
              <a:solidFill>
                <a:schemeClr val="bg1"/>
              </a:solidFill>
            </a:endParaRPr>
          </a:p>
        </p:txBody>
      </p:sp>
      <p:sp>
        <p:nvSpPr>
          <p:cNvPr id="12" name="TextBox 11">
            <a:extLst>
              <a:ext uri="{FF2B5EF4-FFF2-40B4-BE49-F238E27FC236}">
                <a16:creationId xmlns:a16="http://schemas.microsoft.com/office/drawing/2014/main" id="{6D1C4AE3-8FD4-3CF7-5653-F740171B32CC}"/>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613241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0F25396-A949-431E-FB20-30486C6493B4}"/>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22</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1042202"/>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RESULTS</a:t>
            </a:r>
          </a:p>
        </p:txBody>
      </p:sp>
      <p:sp>
        <p:nvSpPr>
          <p:cNvPr id="9" name="Rectangle 8">
            <a:extLst>
              <a:ext uri="{FF2B5EF4-FFF2-40B4-BE49-F238E27FC236}">
                <a16:creationId xmlns:a16="http://schemas.microsoft.com/office/drawing/2014/main" id="{3B49C3BA-906C-5315-5877-F70F03DE5C2B}"/>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CA2CC6C0-AAF3-F979-2A2F-22B25B4E86EB}"/>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C34CB7DE-73A3-41BC-76B6-CF94DCFBDD7A}"/>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22</a:t>
            </a:fld>
            <a:endParaRPr lang="en-GB" b="1" dirty="0">
              <a:solidFill>
                <a:schemeClr val="bg1"/>
              </a:solidFill>
            </a:endParaRPr>
          </a:p>
        </p:txBody>
      </p:sp>
      <p:pic>
        <p:nvPicPr>
          <p:cNvPr id="14" name="Picture 13">
            <a:extLst>
              <a:ext uri="{FF2B5EF4-FFF2-40B4-BE49-F238E27FC236}">
                <a16:creationId xmlns:a16="http://schemas.microsoft.com/office/drawing/2014/main" id="{11458875-C7E1-4C64-D117-25206B9E0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1650072"/>
            <a:ext cx="3912307" cy="3818412"/>
          </a:xfrm>
          <a:prstGeom prst="rect">
            <a:avLst/>
          </a:prstGeom>
        </p:spPr>
      </p:pic>
      <p:sp>
        <p:nvSpPr>
          <p:cNvPr id="15" name="TextBox 14">
            <a:extLst>
              <a:ext uri="{FF2B5EF4-FFF2-40B4-BE49-F238E27FC236}">
                <a16:creationId xmlns:a16="http://schemas.microsoft.com/office/drawing/2014/main" id="{A641F59E-3A47-40BE-9CAE-1C9CBC62879C}"/>
              </a:ext>
            </a:extLst>
          </p:cNvPr>
          <p:cNvSpPr txBox="1"/>
          <p:nvPr/>
        </p:nvSpPr>
        <p:spPr>
          <a:xfrm flipH="1">
            <a:off x="2957792" y="5803364"/>
            <a:ext cx="3630514" cy="369332"/>
          </a:xfrm>
          <a:prstGeom prst="rect">
            <a:avLst/>
          </a:prstGeom>
          <a:noFill/>
        </p:spPr>
        <p:txBody>
          <a:bodyPr wrap="square" rtlCol="0">
            <a:spAutoFit/>
          </a:bodyPr>
          <a:lstStyle/>
          <a:p>
            <a:pPr algn="l"/>
            <a:r>
              <a:rPr lang="en-US" dirty="0"/>
              <a:t>Fig 1. F1 Curve</a:t>
            </a:r>
          </a:p>
        </p:txBody>
      </p:sp>
      <p:pic>
        <p:nvPicPr>
          <p:cNvPr id="17" name="Picture 16">
            <a:extLst>
              <a:ext uri="{FF2B5EF4-FFF2-40B4-BE49-F238E27FC236}">
                <a16:creationId xmlns:a16="http://schemas.microsoft.com/office/drawing/2014/main" id="{AC43E482-A734-C093-EC67-F014B1F12D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079" y="1538741"/>
            <a:ext cx="3851927" cy="3929743"/>
          </a:xfrm>
          <a:prstGeom prst="rect">
            <a:avLst/>
          </a:prstGeom>
        </p:spPr>
      </p:pic>
      <p:sp>
        <p:nvSpPr>
          <p:cNvPr id="18" name="TextBox 17">
            <a:extLst>
              <a:ext uri="{FF2B5EF4-FFF2-40B4-BE49-F238E27FC236}">
                <a16:creationId xmlns:a16="http://schemas.microsoft.com/office/drawing/2014/main" id="{EE7603D0-1C6D-57FF-EA06-753FFBEE094E}"/>
              </a:ext>
            </a:extLst>
          </p:cNvPr>
          <p:cNvSpPr txBox="1"/>
          <p:nvPr/>
        </p:nvSpPr>
        <p:spPr>
          <a:xfrm flipH="1">
            <a:off x="8222161" y="5692031"/>
            <a:ext cx="2498967" cy="369331"/>
          </a:xfrm>
          <a:prstGeom prst="rect">
            <a:avLst/>
          </a:prstGeom>
          <a:noFill/>
        </p:spPr>
        <p:txBody>
          <a:bodyPr wrap="square" rtlCol="0">
            <a:spAutoFit/>
          </a:bodyPr>
          <a:lstStyle/>
          <a:p>
            <a:pPr algn="l"/>
            <a:r>
              <a:rPr lang="en-US" dirty="0"/>
              <a:t>Fig.2 PR Curve</a:t>
            </a:r>
          </a:p>
        </p:txBody>
      </p:sp>
      <p:sp>
        <p:nvSpPr>
          <p:cNvPr id="20" name="TextBox 19">
            <a:extLst>
              <a:ext uri="{FF2B5EF4-FFF2-40B4-BE49-F238E27FC236}">
                <a16:creationId xmlns:a16="http://schemas.microsoft.com/office/drawing/2014/main" id="{8885E4AD-8FB8-9163-EEFE-2E7625956F61}"/>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5"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6"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9" action="ppaction://hlinksldjump">
                  <a:extLst>
                    <a:ext uri="{A12FA001-AC4F-418D-AE19-62706E023703}">
                      <ahyp:hlinkClr xmlns:ahyp="http://schemas.microsoft.com/office/drawing/2018/hyperlinkcolor" val="tx"/>
                    </a:ext>
                  </a:extLst>
                </a:hlinkClick>
              </a:rPr>
              <a:t>Results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20"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1"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3480898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0F25396-A949-431E-FB20-30486C6493B4}"/>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23</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1042202"/>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RESULTS</a:t>
            </a:r>
          </a:p>
        </p:txBody>
      </p:sp>
      <p:sp>
        <p:nvSpPr>
          <p:cNvPr id="9" name="Rectangle 8">
            <a:extLst>
              <a:ext uri="{FF2B5EF4-FFF2-40B4-BE49-F238E27FC236}">
                <a16:creationId xmlns:a16="http://schemas.microsoft.com/office/drawing/2014/main" id="{3B49C3BA-906C-5315-5877-F70F03DE5C2B}"/>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CA2CC6C0-AAF3-F979-2A2F-22B25B4E86EB}"/>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C34CB7DE-73A3-41BC-76B6-CF94DCFBDD7A}"/>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23</a:t>
            </a:fld>
            <a:endParaRPr lang="en-GB" b="1" dirty="0">
              <a:solidFill>
                <a:schemeClr val="bg1"/>
              </a:solidFill>
            </a:endParaRPr>
          </a:p>
        </p:txBody>
      </p:sp>
      <p:pic>
        <p:nvPicPr>
          <p:cNvPr id="14" name="Picture 13">
            <a:extLst>
              <a:ext uri="{FF2B5EF4-FFF2-40B4-BE49-F238E27FC236}">
                <a16:creationId xmlns:a16="http://schemas.microsoft.com/office/drawing/2014/main" id="{FAE73931-9683-BE28-C20C-A837148E8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916" y="1325042"/>
            <a:ext cx="4194408" cy="4207916"/>
          </a:xfrm>
          <a:prstGeom prst="rect">
            <a:avLst/>
          </a:prstGeom>
        </p:spPr>
      </p:pic>
      <p:sp>
        <p:nvSpPr>
          <p:cNvPr id="15" name="TextBox 14">
            <a:extLst>
              <a:ext uri="{FF2B5EF4-FFF2-40B4-BE49-F238E27FC236}">
                <a16:creationId xmlns:a16="http://schemas.microsoft.com/office/drawing/2014/main" id="{4FE12C1F-1949-DBF6-4BD7-28C5336C2A13}"/>
              </a:ext>
            </a:extLst>
          </p:cNvPr>
          <p:cNvSpPr txBox="1"/>
          <p:nvPr/>
        </p:nvSpPr>
        <p:spPr>
          <a:xfrm>
            <a:off x="5678622" y="5861598"/>
            <a:ext cx="3401787" cy="369332"/>
          </a:xfrm>
          <a:prstGeom prst="rect">
            <a:avLst/>
          </a:prstGeom>
          <a:noFill/>
        </p:spPr>
        <p:txBody>
          <a:bodyPr wrap="square" rtlCol="0">
            <a:spAutoFit/>
          </a:bodyPr>
          <a:lstStyle/>
          <a:p>
            <a:pPr algn="l"/>
            <a:r>
              <a:rPr lang="en-US" dirty="0"/>
              <a:t>Fig 3. Confusion Matrix</a:t>
            </a:r>
          </a:p>
        </p:txBody>
      </p:sp>
      <p:sp>
        <p:nvSpPr>
          <p:cNvPr id="18" name="TextBox 17">
            <a:extLst>
              <a:ext uri="{FF2B5EF4-FFF2-40B4-BE49-F238E27FC236}">
                <a16:creationId xmlns:a16="http://schemas.microsoft.com/office/drawing/2014/main" id="{AEB13E1C-4EAA-5DE5-5089-643765DC3B9A}"/>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5"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8" action="ppaction://hlinksldjump">
                  <a:extLst>
                    <a:ext uri="{A12FA001-AC4F-418D-AE19-62706E023703}">
                      <ahyp:hlinkClr xmlns:ahyp="http://schemas.microsoft.com/office/drawing/2018/hyperlinkcolor" val="tx"/>
                    </a:ext>
                  </a:extLst>
                </a:hlinkClick>
              </a:rPr>
              <a:t>Results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20"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3444232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0F25396-A949-431E-FB20-30486C6493B4}"/>
              </a:ext>
            </a:extLst>
          </p:cNvPr>
          <p:cNvSpPr/>
          <p:nvPr/>
        </p:nvSpPr>
        <p:spPr>
          <a:xfrm>
            <a:off x="-108601" y="7982"/>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24</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1042202"/>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C053EA72-DFCB-3D82-EB48-B64CB50F7F36}"/>
              </a:ext>
            </a:extLst>
          </p:cNvPr>
          <p:cNvSpPr txBox="1"/>
          <p:nvPr/>
        </p:nvSpPr>
        <p:spPr>
          <a:xfrm>
            <a:off x="2038600" y="1438326"/>
            <a:ext cx="8121400" cy="3139321"/>
          </a:xfrm>
          <a:prstGeom prst="rect">
            <a:avLst/>
          </a:prstGeom>
          <a:noFill/>
        </p:spPr>
        <p:txBody>
          <a:bodyPr wrap="square">
            <a:sp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conclusion, this project represents a significant stride in the realm of autonomous cleaning technology for outdoor environments. The dedicated efforts in crafting an autonomous cleaning rover tailored for diverse terrains underscore a commitment to addressing real-world challenges in outdoor maintenance. </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B49C3BA-906C-5315-5877-F70F03DE5C2B}"/>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CA2CC6C0-AAF3-F979-2A2F-22B25B4E86EB}"/>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C34CB7DE-73A3-41BC-76B6-CF94DCFBDD7A}"/>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24</a:t>
            </a:fld>
            <a:endParaRPr lang="en-GB" b="1" dirty="0">
              <a:solidFill>
                <a:schemeClr val="bg1"/>
              </a:solidFill>
            </a:endParaRPr>
          </a:p>
        </p:txBody>
      </p:sp>
      <p:sp>
        <p:nvSpPr>
          <p:cNvPr id="14" name="TextBox 13">
            <a:extLst>
              <a:ext uri="{FF2B5EF4-FFF2-40B4-BE49-F238E27FC236}">
                <a16:creationId xmlns:a16="http://schemas.microsoft.com/office/drawing/2014/main" id="{E8C62701-237B-541E-0FA8-091FCB7B6DB2}"/>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2090030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B4B040-BCC5-B593-8F2D-584C5EB71C26}"/>
              </a:ext>
            </a:extLst>
          </p:cNvPr>
          <p:cNvSpPr/>
          <p:nvPr/>
        </p:nvSpPr>
        <p:spPr>
          <a:xfrm>
            <a:off x="-108601" y="7982"/>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25</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38601" y="674719"/>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C053EA72-DFCB-3D82-EB48-B64CB50F7F36}"/>
              </a:ext>
            </a:extLst>
          </p:cNvPr>
          <p:cNvSpPr txBox="1"/>
          <p:nvPr/>
        </p:nvSpPr>
        <p:spPr>
          <a:xfrm>
            <a:off x="2038601" y="1393863"/>
            <a:ext cx="8365240" cy="4770537"/>
          </a:xfrm>
          <a:prstGeom prst="rect">
            <a:avLst/>
          </a:prstGeom>
          <a:noFill/>
        </p:spPr>
        <p:txBody>
          <a:bodyPr wrap="square">
            <a:spAutoFit/>
          </a:bodyPr>
          <a:lstStyle/>
          <a:p>
            <a:pPr algn="just" rtl="0" eaLnBrk="1" latinLnBrk="0" hangingPunct="1">
              <a:spcBef>
                <a:spcPts val="0"/>
              </a:spcBef>
              <a:spcAft>
                <a:spcPts val="0"/>
              </a:spcAft>
            </a:pPr>
            <a:r>
              <a:rPr lang="en-US" sz="1600" kern="1200" dirty="0">
                <a:solidFill>
                  <a:srgbClr val="000000"/>
                </a:solidFill>
                <a:effectLst/>
                <a:latin typeface="Times New Roman" panose="02020603050405020304" pitchFamily="18" charset="0"/>
                <a:ea typeface="+mn-ea"/>
                <a:cs typeface="Times New Roman" panose="02020603050405020304" pitchFamily="18" charset="0"/>
              </a:rPr>
              <a:t>[1]	R. J. Ong and K. N. F. Ku </a:t>
            </a:r>
            <a:r>
              <a:rPr lang="en-US" sz="1600" kern="1200" dirty="0" err="1">
                <a:solidFill>
                  <a:srgbClr val="000000"/>
                </a:solidFill>
                <a:effectLst/>
                <a:latin typeface="Times New Roman" panose="02020603050405020304" pitchFamily="18" charset="0"/>
                <a:ea typeface="+mn-ea"/>
                <a:cs typeface="Times New Roman" panose="02020603050405020304" pitchFamily="18" charset="0"/>
              </a:rPr>
              <a:t>Azir</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mn-ea"/>
                <a:cs typeface="Times New Roman" panose="02020603050405020304" pitchFamily="18" charset="0"/>
              </a:rPr>
              <a:t>Low Cost Autonomous Robot Cleaner using Mapping 	Algorithm based on Internet of Things (IoT)</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IOP Conf. Ser.: Mater. Sci. Eng., vol. 767, p. 	012071, 2020.</a:t>
            </a:r>
            <a:endParaRPr lang="en-US" sz="1600" dirty="0">
              <a:effectLst/>
            </a:endParaRP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algn="just" rtl="0" eaLnBrk="1" latinLnBrk="0" hangingPunct="1">
              <a:spcBef>
                <a:spcPts val="0"/>
              </a:spcBef>
              <a:spcAft>
                <a:spcPts val="0"/>
              </a:spcAft>
            </a:pPr>
            <a:r>
              <a:rPr lang="en-US" sz="1600" kern="1200" dirty="0">
                <a:solidFill>
                  <a:srgbClr val="000000"/>
                </a:solidFill>
                <a:effectLst/>
                <a:latin typeface="Times New Roman" panose="02020603050405020304" pitchFamily="18" charset="0"/>
                <a:ea typeface="+mn-ea"/>
                <a:cs typeface="Times New Roman" panose="02020603050405020304" pitchFamily="18" charset="0"/>
              </a:rPr>
              <a:t>[2]	M. </a:t>
            </a:r>
            <a:r>
              <a:rPr lang="en-US" sz="1600" kern="1200" dirty="0" err="1">
                <a:solidFill>
                  <a:srgbClr val="000000"/>
                </a:solidFill>
                <a:effectLst/>
                <a:latin typeface="Times New Roman" panose="02020603050405020304" pitchFamily="18" charset="0"/>
                <a:ea typeface="+mn-ea"/>
                <a:cs typeface="Times New Roman" panose="02020603050405020304" pitchFamily="18" charset="0"/>
              </a:rPr>
              <a:t>Kulshreshtha</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S. S. Chandra, P. Randhawa, G. </a:t>
            </a:r>
            <a:r>
              <a:rPr lang="en-US" sz="1600" kern="1200" dirty="0" err="1">
                <a:solidFill>
                  <a:srgbClr val="000000"/>
                </a:solidFill>
                <a:effectLst/>
                <a:latin typeface="Times New Roman" panose="02020603050405020304" pitchFamily="18" charset="0"/>
                <a:ea typeface="+mn-ea"/>
                <a:cs typeface="Times New Roman" panose="02020603050405020304" pitchFamily="18" charset="0"/>
              </a:rPr>
              <a:t>Tsaramirsis</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A. </a:t>
            </a:r>
            <a:r>
              <a:rPr lang="en-US" sz="1600" kern="1200" dirty="0" err="1">
                <a:solidFill>
                  <a:srgbClr val="000000"/>
                </a:solidFill>
                <a:effectLst/>
                <a:latin typeface="Times New Roman" panose="02020603050405020304" pitchFamily="18" charset="0"/>
                <a:ea typeface="+mn-ea"/>
                <a:cs typeface="Times New Roman" panose="02020603050405020304" pitchFamily="18" charset="0"/>
              </a:rPr>
              <a:t>Khadidos</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and A. O. 	</a:t>
            </a:r>
            <a:r>
              <a:rPr lang="en-US" sz="1600" kern="1200" dirty="0" err="1">
                <a:solidFill>
                  <a:srgbClr val="000000"/>
                </a:solidFill>
                <a:effectLst/>
                <a:latin typeface="Times New Roman" panose="02020603050405020304" pitchFamily="18" charset="0"/>
                <a:ea typeface="+mn-ea"/>
                <a:cs typeface="Times New Roman" panose="02020603050405020304" pitchFamily="18" charset="0"/>
              </a:rPr>
              <a:t>Khadidos</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mn-ea"/>
                <a:cs typeface="Times New Roman" panose="02020603050405020304" pitchFamily="18" charset="0"/>
              </a:rPr>
              <a:t>OATCR: Outdoor Autonomous Trash-Collecting Robot Design Using 	YOLOv4-Tiny," Electronics</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vol. 10, no. 18, p. 2292, Sep. 2021</a:t>
            </a:r>
            <a:endParaRPr lang="en-US" sz="1600" dirty="0">
              <a:effectLst/>
            </a:endParaRP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algn="l" rtl="0" eaLnBrk="1" latinLnBrk="0" hangingPunct="1">
              <a:spcBef>
                <a:spcPts val="0"/>
              </a:spcBef>
              <a:spcAft>
                <a:spcPts val="0"/>
              </a:spcAft>
            </a:pPr>
            <a:r>
              <a:rPr lang="en-GB" sz="1600" kern="1200" dirty="0">
                <a:solidFill>
                  <a:srgbClr val="000000"/>
                </a:solidFill>
                <a:effectLst/>
                <a:latin typeface="Times New Roman" panose="02020603050405020304" pitchFamily="18" charset="0"/>
                <a:ea typeface="+mn-ea"/>
                <a:cs typeface="Times New Roman" panose="02020603050405020304" pitchFamily="18" charset="0"/>
              </a:rPr>
              <a:t>[3]	</a:t>
            </a:r>
            <a:r>
              <a:rPr lang="en-GB" sz="1600" kern="1200" dirty="0" err="1">
                <a:solidFill>
                  <a:srgbClr val="000000"/>
                </a:solidFill>
                <a:effectLst/>
                <a:latin typeface="Times New Roman" panose="02020603050405020304" pitchFamily="18" charset="0"/>
                <a:ea typeface="+mn-ea"/>
                <a:cs typeface="Times New Roman" panose="02020603050405020304" pitchFamily="18" charset="0"/>
              </a:rPr>
              <a:t>Jinjun</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Rao, </a:t>
            </a:r>
            <a:r>
              <a:rPr lang="en-GB" sz="1600" kern="1200" dirty="0" err="1">
                <a:solidFill>
                  <a:srgbClr val="000000"/>
                </a:solidFill>
                <a:effectLst/>
                <a:latin typeface="Times New Roman" panose="02020603050405020304" pitchFamily="18" charset="0"/>
                <a:ea typeface="+mn-ea"/>
                <a:cs typeface="Times New Roman" panose="02020603050405020304" pitchFamily="18" charset="0"/>
              </a:rPr>
              <a:t>Haoran</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kern="1200" dirty="0" err="1">
                <a:solidFill>
                  <a:srgbClr val="000000"/>
                </a:solidFill>
                <a:effectLst/>
                <a:latin typeface="Times New Roman" panose="02020603050405020304" pitchFamily="18" charset="0"/>
                <a:ea typeface="+mn-ea"/>
                <a:cs typeface="Times New Roman" panose="02020603050405020304" pitchFamily="18" charset="0"/>
              </a:rPr>
              <a:t>Bian</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kern="1200" dirty="0" err="1">
                <a:solidFill>
                  <a:srgbClr val="000000"/>
                </a:solidFill>
                <a:effectLst/>
                <a:latin typeface="Times New Roman" panose="02020603050405020304" pitchFamily="18" charset="0"/>
                <a:ea typeface="+mn-ea"/>
                <a:cs typeface="Times New Roman" panose="02020603050405020304" pitchFamily="18" charset="0"/>
              </a:rPr>
              <a:t>Xiaoqiang</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Xu and </a:t>
            </a:r>
            <a:r>
              <a:rPr lang="en-GB" sz="1600" kern="1200" dirty="0" err="1">
                <a:solidFill>
                  <a:srgbClr val="000000"/>
                </a:solidFill>
                <a:effectLst/>
                <a:latin typeface="Times New Roman" panose="02020603050405020304" pitchFamily="18" charset="0"/>
                <a:ea typeface="+mn-ea"/>
                <a:cs typeface="Times New Roman" panose="02020603050405020304" pitchFamily="18" charset="0"/>
              </a:rPr>
              <a:t>Jinbo</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Chen</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a:t>
            </a:r>
            <a:r>
              <a:rPr lang="en-US" sz="1600" b="1" kern="1200" dirty="0">
                <a:solidFill>
                  <a:srgbClr val="000000"/>
                </a:solidFill>
                <a:effectLst/>
                <a:latin typeface="Times New Roman" panose="02020603050405020304" pitchFamily="18" charset="0"/>
                <a:ea typeface="+mn-ea"/>
                <a:cs typeface="Times New Roman" panose="02020603050405020304" pitchFamily="18" charset="0"/>
              </a:rPr>
              <a:t>Autonomous Visual Navigation 	</a:t>
            </a: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System Based on a Single Camera </a:t>
            </a:r>
            <a:r>
              <a:rPr lang="en-US" sz="1600" b="1" kern="1200" dirty="0">
                <a:solidFill>
                  <a:srgbClr val="000000"/>
                </a:solidFill>
                <a:effectLst/>
                <a:latin typeface="Times New Roman" panose="02020603050405020304" pitchFamily="18" charset="0"/>
                <a:ea typeface="+mn-ea"/>
                <a:cs typeface="Times New Roman" panose="02020603050405020304" pitchFamily="18" charset="0"/>
              </a:rPr>
              <a:t>for Floor-Sweeping Robot,</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a:t>
            </a:r>
            <a:r>
              <a:rPr lang="en-US" sz="1600" i="1" kern="1200" dirty="0">
                <a:solidFill>
                  <a:srgbClr val="222222"/>
                </a:solidFill>
                <a:effectLst/>
                <a:latin typeface="Times New Roman" panose="02020603050405020304" pitchFamily="18" charset="0"/>
                <a:ea typeface="+mn-ea"/>
                <a:cs typeface="Times New Roman" panose="02020603050405020304" pitchFamily="18" charset="0"/>
              </a:rPr>
              <a:t>Appl. Sci.</a:t>
            </a:r>
            <a:r>
              <a:rPr lang="en-US" sz="1600" kern="1200" dirty="0">
                <a:solidFill>
                  <a:srgbClr val="222222"/>
                </a:solidFill>
                <a:effectLst/>
                <a:latin typeface="Times New Roman" panose="02020603050405020304" pitchFamily="18" charset="0"/>
                <a:ea typeface="+mn-ea"/>
                <a:cs typeface="Times New Roman" panose="02020603050405020304" pitchFamily="18" charset="0"/>
              </a:rPr>
              <a:t> </a:t>
            </a:r>
            <a:r>
              <a:rPr lang="en-US" sz="1600" b="1" kern="1200" dirty="0">
                <a:solidFill>
                  <a:srgbClr val="222222"/>
                </a:solidFill>
                <a:effectLst/>
                <a:latin typeface="Times New Roman" panose="02020603050405020304" pitchFamily="18" charset="0"/>
                <a:ea typeface="+mn-ea"/>
                <a:cs typeface="Times New Roman" panose="02020603050405020304" pitchFamily="18" charset="0"/>
              </a:rPr>
              <a:t>2023</a:t>
            </a:r>
            <a:r>
              <a:rPr lang="en-US" sz="1600" kern="1200" dirty="0">
                <a:solidFill>
                  <a:srgbClr val="222222"/>
                </a:solidFill>
                <a:effectLst/>
                <a:latin typeface="Times New Roman" panose="02020603050405020304" pitchFamily="18" charset="0"/>
                <a:ea typeface="+mn-ea"/>
                <a:cs typeface="Times New Roman" panose="02020603050405020304" pitchFamily="18" charset="0"/>
              </a:rPr>
              <a:t>, vol </a:t>
            </a:r>
            <a:r>
              <a:rPr lang="en-US" sz="1600" i="1" kern="1200" dirty="0">
                <a:solidFill>
                  <a:srgbClr val="222222"/>
                </a:solidFill>
                <a:effectLst/>
                <a:latin typeface="Times New Roman" panose="02020603050405020304" pitchFamily="18" charset="0"/>
                <a:ea typeface="+mn-ea"/>
                <a:cs typeface="Times New Roman" panose="02020603050405020304" pitchFamily="18" charset="0"/>
              </a:rPr>
              <a:t>13</a:t>
            </a:r>
            <a:r>
              <a:rPr lang="en-US" sz="1600" kern="1200" dirty="0">
                <a:solidFill>
                  <a:srgbClr val="222222"/>
                </a:solidFill>
                <a:effectLst/>
                <a:latin typeface="Times New Roman" panose="02020603050405020304" pitchFamily="18" charset="0"/>
                <a:ea typeface="+mn-ea"/>
                <a:cs typeface="Times New Roman" panose="02020603050405020304" pitchFamily="18" charset="0"/>
              </a:rPr>
              <a:t>(3), 	1562</a:t>
            </a:r>
            <a:r>
              <a:rPr lang="en-US" sz="1600" kern="1200" dirty="0">
                <a:solidFill>
                  <a:srgbClr val="000000"/>
                </a:solidFill>
                <a:effectLst/>
                <a:latin typeface="Times New Roman" panose="02020603050405020304" pitchFamily="18" charset="0"/>
                <a:ea typeface="+mn-ea"/>
                <a:cs typeface="Times New Roman" panose="02020603050405020304" pitchFamily="18" charset="0"/>
              </a:rPr>
              <a:t>  </a:t>
            </a:r>
            <a:endParaRPr lang="en-US" sz="1600" dirty="0">
              <a:effectLst/>
            </a:endParaRP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algn="just"/>
            <a:r>
              <a:rPr lang="en-GB" sz="1600" b="0" i="0" kern="1200" dirty="0">
                <a:solidFill>
                  <a:srgbClr val="222222"/>
                </a:solidFill>
                <a:effectLst/>
                <a:latin typeface="Times New Roman" panose="02020603050405020304" pitchFamily="18" charset="0"/>
                <a:ea typeface="+mn-ea"/>
                <a:cs typeface="Times New Roman" panose="02020603050405020304" pitchFamily="18" charset="0"/>
              </a:rPr>
              <a:t>[4]	</a:t>
            </a:r>
            <a:r>
              <a:rPr lang="en-GB" sz="1600" b="0" i="0" kern="1200" dirty="0" err="1">
                <a:solidFill>
                  <a:srgbClr val="222222"/>
                </a:solidFill>
                <a:effectLst/>
                <a:latin typeface="Times New Roman" panose="02020603050405020304" pitchFamily="18" charset="0"/>
                <a:ea typeface="+mn-ea"/>
                <a:cs typeface="Times New Roman" panose="02020603050405020304" pitchFamily="18" charset="0"/>
              </a:rPr>
              <a:t>Latifinavid</a:t>
            </a:r>
            <a:r>
              <a:rPr lang="en-GB" sz="1600" b="0" i="0" kern="1200" dirty="0">
                <a:solidFill>
                  <a:srgbClr val="222222"/>
                </a:solidFill>
                <a:effectLst/>
                <a:latin typeface="Times New Roman" panose="02020603050405020304" pitchFamily="18" charset="0"/>
                <a:ea typeface="+mn-ea"/>
                <a:cs typeface="Times New Roman" panose="02020603050405020304" pitchFamily="18" charset="0"/>
              </a:rPr>
              <a:t>, M.; Azizi, A. </a:t>
            </a:r>
            <a:r>
              <a:rPr lang="en-GB" sz="1600" b="1" i="0" kern="1200" dirty="0">
                <a:solidFill>
                  <a:srgbClr val="222222"/>
                </a:solidFill>
                <a:effectLst/>
                <a:latin typeface="Times New Roman" panose="02020603050405020304" pitchFamily="18" charset="0"/>
                <a:ea typeface="+mn-ea"/>
                <a:cs typeface="Times New Roman" panose="02020603050405020304" pitchFamily="18" charset="0"/>
              </a:rPr>
              <a:t>Development of a Vision-Based Unmanned Ground Vehicle for 	Mapping and Tennis Ball Collection: A Fuzzy Logic Approach</a:t>
            </a:r>
            <a:r>
              <a:rPr lang="en-GB" sz="1600" b="0" i="0" kern="1200" dirty="0">
                <a:solidFill>
                  <a:srgbClr val="222222"/>
                </a:solidFill>
                <a:effectLst/>
                <a:latin typeface="Times New Roman" panose="02020603050405020304" pitchFamily="18" charset="0"/>
                <a:ea typeface="+mn-ea"/>
                <a:cs typeface="Times New Roman" panose="02020603050405020304" pitchFamily="18" charset="0"/>
              </a:rPr>
              <a:t>. </a:t>
            </a:r>
            <a:r>
              <a:rPr lang="en-GB" sz="1600" b="0" i="1" kern="1200" dirty="0">
                <a:solidFill>
                  <a:srgbClr val="222222"/>
                </a:solidFill>
                <a:effectLst/>
                <a:latin typeface="Times New Roman" panose="02020603050405020304" pitchFamily="18" charset="0"/>
                <a:ea typeface="+mn-ea"/>
                <a:cs typeface="Times New Roman" panose="02020603050405020304" pitchFamily="18" charset="0"/>
              </a:rPr>
              <a:t>Future Internet</a:t>
            </a:r>
            <a:r>
              <a:rPr lang="en-GB" sz="1600" b="0" i="0" kern="1200" dirty="0">
                <a:solidFill>
                  <a:srgbClr val="222222"/>
                </a:solidFill>
                <a:effectLst/>
                <a:latin typeface="Times New Roman" panose="02020603050405020304" pitchFamily="18" charset="0"/>
                <a:ea typeface="+mn-ea"/>
                <a:cs typeface="Times New Roman" panose="02020603050405020304" pitchFamily="18" charset="0"/>
              </a:rPr>
              <a:t> </a:t>
            </a:r>
            <a:r>
              <a:rPr lang="en-GB" sz="1600" b="1" i="0" kern="1200" dirty="0">
                <a:solidFill>
                  <a:srgbClr val="222222"/>
                </a:solidFill>
                <a:effectLst/>
                <a:latin typeface="Times New Roman" panose="02020603050405020304" pitchFamily="18" charset="0"/>
                <a:ea typeface="+mn-ea"/>
                <a:cs typeface="Times New Roman" panose="02020603050405020304" pitchFamily="18" charset="0"/>
              </a:rPr>
              <a:t>2023</a:t>
            </a:r>
            <a:r>
              <a:rPr lang="en-GB" sz="1600" b="0" i="0" kern="1200" dirty="0">
                <a:solidFill>
                  <a:srgbClr val="222222"/>
                </a:solidFill>
                <a:effectLst/>
                <a:latin typeface="Times New Roman" panose="02020603050405020304" pitchFamily="18" charset="0"/>
                <a:ea typeface="+mn-ea"/>
                <a:cs typeface="Times New Roman" panose="02020603050405020304" pitchFamily="18" charset="0"/>
              </a:rPr>
              <a:t>, </a:t>
            </a:r>
            <a:r>
              <a:rPr lang="en-GB" sz="1600" b="0" i="1" kern="1200" dirty="0">
                <a:solidFill>
                  <a:srgbClr val="222222"/>
                </a:solidFill>
                <a:effectLst/>
                <a:latin typeface="Times New Roman" panose="02020603050405020304" pitchFamily="18" charset="0"/>
                <a:ea typeface="+mn-ea"/>
                <a:cs typeface="Times New Roman" panose="02020603050405020304" pitchFamily="18" charset="0"/>
              </a:rPr>
              <a:t>15</a:t>
            </a:r>
            <a:r>
              <a:rPr lang="en-GB" sz="1600" b="0" i="0" kern="1200" dirty="0">
                <a:solidFill>
                  <a:srgbClr val="222222"/>
                </a:solidFill>
                <a:effectLst/>
                <a:latin typeface="Times New Roman" panose="02020603050405020304" pitchFamily="18" charset="0"/>
                <a:ea typeface="+mn-ea"/>
                <a:cs typeface="Times New Roman" panose="02020603050405020304" pitchFamily="18" charset="0"/>
              </a:rPr>
              <a:t>, 	84. </a:t>
            </a:r>
          </a:p>
          <a:p>
            <a:pPr algn="just"/>
            <a:endParaRPr lang="en-US" sz="1600" dirty="0">
              <a:effectLst/>
            </a:endParaRPr>
          </a:p>
          <a:p>
            <a:pPr algn="just"/>
            <a:r>
              <a:rPr lang="en-GB" sz="1600" b="0" i="0" kern="1200" dirty="0">
                <a:solidFill>
                  <a:srgbClr val="000000"/>
                </a:solidFill>
                <a:effectLst/>
                <a:latin typeface="Times New Roman" panose="02020603050405020304" pitchFamily="18" charset="0"/>
                <a:ea typeface="+mn-ea"/>
                <a:cs typeface="Times New Roman" panose="02020603050405020304" pitchFamily="18" charset="0"/>
              </a:rPr>
              <a:t>[5]	Zhang, Y.; Wu, Y.; Tong, K.; Chen, H.; Yuan, Y. </a:t>
            </a:r>
            <a:r>
              <a:rPr lang="en-GB" sz="1600" b="1" i="0" kern="1200" dirty="0">
                <a:solidFill>
                  <a:srgbClr val="000000"/>
                </a:solidFill>
                <a:effectLst/>
                <a:latin typeface="Times New Roman" panose="02020603050405020304" pitchFamily="18" charset="0"/>
                <a:ea typeface="+mn-ea"/>
                <a:cs typeface="Times New Roman" panose="02020603050405020304" pitchFamily="18" charset="0"/>
              </a:rPr>
              <a:t>Review of Visual Simultaneous Localization 	and Mapping Based on Deep Learning</a:t>
            </a:r>
            <a:r>
              <a:rPr lang="en-GB" sz="1600" b="0" i="0"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b="0" i="1" kern="1200" dirty="0">
                <a:solidFill>
                  <a:srgbClr val="000000"/>
                </a:solidFill>
                <a:effectLst/>
                <a:latin typeface="Times New Roman" panose="02020603050405020304" pitchFamily="18" charset="0"/>
                <a:ea typeface="+mn-ea"/>
                <a:cs typeface="Times New Roman" panose="02020603050405020304" pitchFamily="18" charset="0"/>
              </a:rPr>
              <a:t>Remote Sens.</a:t>
            </a:r>
            <a:r>
              <a:rPr lang="en-GB" sz="1600" b="0" i="0"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b="1" i="0" kern="1200" dirty="0">
                <a:solidFill>
                  <a:srgbClr val="000000"/>
                </a:solidFill>
                <a:effectLst/>
                <a:latin typeface="Times New Roman" panose="02020603050405020304" pitchFamily="18" charset="0"/>
                <a:ea typeface="+mn-ea"/>
                <a:cs typeface="Times New Roman" panose="02020603050405020304" pitchFamily="18" charset="0"/>
              </a:rPr>
              <a:t>2023</a:t>
            </a:r>
            <a:r>
              <a:rPr lang="en-GB" sz="1600" b="0" i="0"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b="0" i="1" kern="1200" dirty="0">
                <a:solidFill>
                  <a:srgbClr val="000000"/>
                </a:solidFill>
                <a:effectLst/>
                <a:latin typeface="Times New Roman" panose="02020603050405020304" pitchFamily="18" charset="0"/>
                <a:ea typeface="+mn-ea"/>
                <a:cs typeface="Times New Roman" panose="02020603050405020304" pitchFamily="18" charset="0"/>
              </a:rPr>
              <a:t>15</a:t>
            </a:r>
            <a:r>
              <a:rPr lang="en-GB" sz="1600" b="0" i="0" kern="1200" dirty="0">
                <a:solidFill>
                  <a:srgbClr val="000000"/>
                </a:solidFill>
                <a:effectLst/>
                <a:latin typeface="Times New Roman" panose="02020603050405020304" pitchFamily="18" charset="0"/>
                <a:ea typeface="+mn-ea"/>
                <a:cs typeface="Times New Roman" panose="02020603050405020304" pitchFamily="18" charset="0"/>
              </a:rPr>
              <a:t>, 2740. 	</a:t>
            </a:r>
            <a:endParaRPr lang="en-US" sz="1600" dirty="0">
              <a:effectLst/>
            </a:endParaRPr>
          </a:p>
          <a:p>
            <a:pPr algn="just"/>
            <a:endParaRPr lang="en-IN" sz="16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65066D7-8891-0503-97D3-F70C2E0EC4C3}"/>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F7EBE0E0-5846-B583-8D27-50F1135EC88A}"/>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8186BC63-1078-5D0A-843E-138702EB72E3}"/>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25</a:t>
            </a:fld>
            <a:endParaRPr lang="en-GB" b="1" dirty="0">
              <a:solidFill>
                <a:schemeClr val="bg1"/>
              </a:solidFill>
            </a:endParaRPr>
          </a:p>
        </p:txBody>
      </p:sp>
      <p:sp>
        <p:nvSpPr>
          <p:cNvPr id="13" name="TextBox 12">
            <a:extLst>
              <a:ext uri="{FF2B5EF4-FFF2-40B4-BE49-F238E27FC236}">
                <a16:creationId xmlns:a16="http://schemas.microsoft.com/office/drawing/2014/main" id="{DAC8A5A9-ED2E-5A82-4508-93A0A0049FC0}"/>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chemeClr val="bg1"/>
              </a:solidFill>
            </a:endParaRPr>
          </a:p>
        </p:txBody>
      </p:sp>
    </p:spTree>
    <p:extLst>
      <p:ext uri="{BB962C8B-B14F-4D97-AF65-F5344CB8AC3E}">
        <p14:creationId xmlns:p14="http://schemas.microsoft.com/office/powerpoint/2010/main" val="310153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2FF0F9-039A-BB4D-3B3D-96E9EAC4AE82}"/>
              </a:ext>
            </a:extLst>
          </p:cNvPr>
          <p:cNvSpPr/>
          <p:nvPr/>
        </p:nvSpPr>
        <p:spPr>
          <a:xfrm rot="5400000">
            <a:off x="5114717" y="-121764"/>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26</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3201938" y="3092475"/>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sz="3200" dirty="0">
                <a:solidFill>
                  <a:schemeClr val="bg1"/>
                </a:solidFill>
                <a:latin typeface="Times New Roman" panose="02020603050405020304" pitchFamily="18" charset="0"/>
                <a:cs typeface="Times New Roman" panose="02020603050405020304" pitchFamily="18" charset="0"/>
              </a:rPr>
              <a:t>THANK YOU</a:t>
            </a:r>
          </a:p>
        </p:txBody>
      </p:sp>
      <p:sp>
        <p:nvSpPr>
          <p:cNvPr id="8" name="TextBox 7">
            <a:extLst>
              <a:ext uri="{FF2B5EF4-FFF2-40B4-BE49-F238E27FC236}">
                <a16:creationId xmlns:a16="http://schemas.microsoft.com/office/drawing/2014/main" id="{C053EA72-DFCB-3D82-EB48-B64CB50F7F36}"/>
              </a:ext>
            </a:extLst>
          </p:cNvPr>
          <p:cNvSpPr txBox="1"/>
          <p:nvPr/>
        </p:nvSpPr>
        <p:spPr>
          <a:xfrm>
            <a:off x="2038600" y="1712646"/>
            <a:ext cx="8365240" cy="1200329"/>
          </a:xfrm>
          <a:prstGeom prst="rect">
            <a:avLst/>
          </a:prstGeom>
          <a:noFill/>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70FA955-7EB7-D86D-053C-36F17170F65D}"/>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0" name="Date Placeholder 3">
            <a:extLst>
              <a:ext uri="{FF2B5EF4-FFF2-40B4-BE49-F238E27FC236}">
                <a16:creationId xmlns:a16="http://schemas.microsoft.com/office/drawing/2014/main" id="{F2A80D1B-BC98-10D4-324E-061EC3301487}"/>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1" name="Slide Number Placeholder 5">
            <a:extLst>
              <a:ext uri="{FF2B5EF4-FFF2-40B4-BE49-F238E27FC236}">
                <a16:creationId xmlns:a16="http://schemas.microsoft.com/office/drawing/2014/main" id="{C849C37D-E6A7-2D50-5A75-68BB260F45B7}"/>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26</a:t>
            </a:fld>
            <a:endParaRPr lang="en-GB" b="1" dirty="0">
              <a:solidFill>
                <a:schemeClr val="bg1"/>
              </a:solidFill>
            </a:endParaRPr>
          </a:p>
        </p:txBody>
      </p:sp>
    </p:spTree>
    <p:extLst>
      <p:ext uri="{BB962C8B-B14F-4D97-AF65-F5344CB8AC3E}">
        <p14:creationId xmlns:p14="http://schemas.microsoft.com/office/powerpoint/2010/main" val="361820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C58413-7F23-499F-E709-BB0DCB52F0C7}"/>
              </a:ext>
            </a:extLst>
          </p:cNvPr>
          <p:cNvSpPr/>
          <p:nvPr/>
        </p:nvSpPr>
        <p:spPr>
          <a:xfrm>
            <a:off x="-116990"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58921" y="1000294"/>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17" name="Google Shape;192;p31">
            <a:extLst>
              <a:ext uri="{FF2B5EF4-FFF2-40B4-BE49-F238E27FC236}">
                <a16:creationId xmlns:a16="http://schemas.microsoft.com/office/drawing/2014/main" id="{F01F49C0-A6E7-30F2-0FBD-8590AF7F7DCA}"/>
              </a:ext>
            </a:extLst>
          </p:cNvPr>
          <p:cNvSpPr txBox="1">
            <a:spLocks/>
          </p:cNvSpPr>
          <p:nvPr/>
        </p:nvSpPr>
        <p:spPr>
          <a:xfrm>
            <a:off x="2004561" y="1638316"/>
            <a:ext cx="8174741" cy="3882198"/>
          </a:xfrm>
          <a:prstGeom prst="rect">
            <a:avLst/>
          </a:prstGeom>
        </p:spPr>
        <p:txBody>
          <a:bodyPr spcFirstLastPara="1" wrap="square"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Clr>
                <a:schemeClr val="dk1"/>
              </a:buClr>
              <a:buSzPts val="1100"/>
              <a:buNone/>
            </a:pPr>
            <a:r>
              <a:rPr lang="en-GB" sz="1800" dirty="0">
                <a:latin typeface="Times New Roman" panose="02020603050405020304" pitchFamily="18" charset="0"/>
                <a:cs typeface="Times New Roman" panose="02020603050405020304" pitchFamily="18" charset="0"/>
              </a:rPr>
              <a:t>To design and implement an autonomous rover capable of handling uneven ground level surfaces and to implement a vison enabled path planning model for effective trash collection. The design should be compact, effective and efficient for use.</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398F5948-BB76-EDB8-2893-7ADD5058EB70}"/>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9" name="Date Placeholder 3">
            <a:extLst>
              <a:ext uri="{FF2B5EF4-FFF2-40B4-BE49-F238E27FC236}">
                <a16:creationId xmlns:a16="http://schemas.microsoft.com/office/drawing/2014/main" id="{00D71FA0-0BB1-E4A5-102D-DF943A7412E9}"/>
              </a:ext>
            </a:extLst>
          </p:cNvPr>
          <p:cNvSpPr>
            <a:spLocks noGrp="1"/>
          </p:cNvSpPr>
          <p:nvPr>
            <p:ph type="dt" sz="half" idx="10"/>
          </p:nvPr>
        </p:nvSpPr>
        <p:spPr>
          <a:xfrm>
            <a:off x="323850" y="6537853"/>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10" name="Slide Number Placeholder 5">
            <a:extLst>
              <a:ext uri="{FF2B5EF4-FFF2-40B4-BE49-F238E27FC236}">
                <a16:creationId xmlns:a16="http://schemas.microsoft.com/office/drawing/2014/main" id="{50FB40E1-8DE6-C183-92EE-1980D481B78A}"/>
              </a:ext>
            </a:extLst>
          </p:cNvPr>
          <p:cNvSpPr>
            <a:spLocks noGrp="1"/>
          </p:cNvSpPr>
          <p:nvPr>
            <p:ph type="sldNum" sz="quarter" idx="12"/>
          </p:nvPr>
        </p:nvSpPr>
        <p:spPr>
          <a:xfrm>
            <a:off x="9583062" y="6546482"/>
            <a:ext cx="2057400" cy="273844"/>
          </a:xfrm>
        </p:spPr>
        <p:txBody>
          <a:bodyPr/>
          <a:lstStyle/>
          <a:p>
            <a:fld id="{971BED31-D28D-4553-A0B8-A80873920F5E}" type="slidenum">
              <a:rPr lang="en-GB" b="1">
                <a:solidFill>
                  <a:schemeClr val="bg1"/>
                </a:solidFill>
              </a:rPr>
              <a:t>3</a:t>
            </a:fld>
            <a:endParaRPr lang="en-GB" b="1" dirty="0">
              <a:solidFill>
                <a:schemeClr val="bg1"/>
              </a:solidFill>
            </a:endParaRPr>
          </a:p>
        </p:txBody>
      </p:sp>
      <p:sp>
        <p:nvSpPr>
          <p:cNvPr id="11" name="TextBox 10">
            <a:extLst>
              <a:ext uri="{FF2B5EF4-FFF2-40B4-BE49-F238E27FC236}">
                <a16:creationId xmlns:a16="http://schemas.microsoft.com/office/drawing/2014/main" id="{36F94331-39B6-D13F-D8F2-70DCC291F2BC}"/>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chemeClr val="bg1"/>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356926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40EA8D-3963-B7B0-7CC2-504A0DC30393}"/>
              </a:ext>
            </a:extLst>
          </p:cNvPr>
          <p:cNvSpPr/>
          <p:nvPr/>
        </p:nvSpPr>
        <p:spPr>
          <a:xfrm>
            <a:off x="-116990"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1524000" y="6546482"/>
            <a:ext cx="2057400" cy="273844"/>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610600" y="6537853"/>
            <a:ext cx="2057400" cy="273844"/>
          </a:xfrm>
        </p:spPr>
        <p:txBody>
          <a:bodyPr/>
          <a:lstStyle/>
          <a:p>
            <a:fld id="{971BED31-D28D-4553-A0B8-A80873920F5E}" type="slidenum">
              <a:rPr lang="en-GB" b="1">
                <a:solidFill>
                  <a:schemeClr val="bg1"/>
                </a:solidFill>
              </a:rPr>
              <a:t>4</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58921" y="1000294"/>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2700" dirty="0">
                <a:solidFill>
                  <a:schemeClr val="accent1">
                    <a:lumMod val="75000"/>
                  </a:schemeClr>
                </a:solidFill>
                <a:latin typeface="Times New Roman" panose="02020603050405020304" pitchFamily="18" charset="0"/>
                <a:cs typeface="Times New Roman" panose="02020603050405020304" pitchFamily="18" charset="0"/>
              </a:rPr>
              <a:t>OBJECTIVES</a:t>
            </a:r>
          </a:p>
        </p:txBody>
      </p:sp>
      <p:sp>
        <p:nvSpPr>
          <p:cNvPr id="17" name="Google Shape;192;p31">
            <a:extLst>
              <a:ext uri="{FF2B5EF4-FFF2-40B4-BE49-F238E27FC236}">
                <a16:creationId xmlns:a16="http://schemas.microsoft.com/office/drawing/2014/main" id="{F01F49C0-A6E7-30F2-0FBD-8590AF7F7DCA}"/>
              </a:ext>
            </a:extLst>
          </p:cNvPr>
          <p:cNvSpPr txBox="1">
            <a:spLocks/>
          </p:cNvSpPr>
          <p:nvPr/>
        </p:nvSpPr>
        <p:spPr>
          <a:xfrm>
            <a:off x="2008629" y="1800876"/>
            <a:ext cx="8174741" cy="3882198"/>
          </a:xfrm>
          <a:prstGeom prst="rect">
            <a:avLst/>
          </a:prstGeom>
        </p:spPr>
        <p:txBody>
          <a:bodyPr spcFirstLastPara="1" wrap="square"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spcBef>
                <a:spcPts val="0"/>
              </a:spcBef>
              <a:buClr>
                <a:schemeClr val="dk1"/>
              </a:buClr>
              <a:buSzPts val="1100"/>
            </a:pPr>
            <a:r>
              <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rPr>
              <a:t>Model and manufacture the frame of the rover</a:t>
            </a:r>
          </a:p>
          <a:p>
            <a:pPr>
              <a:lnSpc>
                <a:spcPct val="250000"/>
              </a:lnSpc>
              <a:spcBef>
                <a:spcPts val="0"/>
              </a:spcBef>
              <a:buClr>
                <a:schemeClr val="dk1"/>
              </a:buClr>
              <a:buSzPts val="1100"/>
            </a:pPr>
            <a:r>
              <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rPr>
              <a:t>Assemble and test the required hardware components</a:t>
            </a:r>
          </a:p>
          <a:p>
            <a:pPr>
              <a:lnSpc>
                <a:spcPct val="250000"/>
              </a:lnSpc>
              <a:spcBef>
                <a:spcPts val="0"/>
              </a:spcBef>
              <a:buClr>
                <a:schemeClr val="dk1"/>
              </a:buClr>
              <a:buSzPts val="1100"/>
            </a:pPr>
            <a:r>
              <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rPr>
              <a:t>Prepare the autonomous algorithms and programs</a:t>
            </a:r>
          </a:p>
          <a:p>
            <a:pPr>
              <a:lnSpc>
                <a:spcPct val="250000"/>
              </a:lnSpc>
              <a:spcBef>
                <a:spcPts val="0"/>
              </a:spcBef>
              <a:buClr>
                <a:schemeClr val="dk1"/>
              </a:buClr>
              <a:buSzPts val="1100"/>
            </a:pPr>
            <a:r>
              <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rPr>
              <a:t>Test and make improvements to path planning and trash detection</a:t>
            </a:r>
          </a:p>
          <a:p>
            <a:pPr>
              <a:lnSpc>
                <a:spcPct val="250000"/>
              </a:lnSpc>
              <a:spcBef>
                <a:spcPts val="0"/>
              </a:spcBef>
              <a:buClr>
                <a:schemeClr val="dk1"/>
              </a:buClr>
              <a:buSzPts val="1100"/>
            </a:pPr>
            <a:r>
              <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rPr>
              <a:t>Enable the rover to operate autonomously.</a:t>
            </a:r>
          </a:p>
        </p:txBody>
      </p:sp>
      <p:sp>
        <p:nvSpPr>
          <p:cNvPr id="8" name="Rectangle 7">
            <a:extLst>
              <a:ext uri="{FF2B5EF4-FFF2-40B4-BE49-F238E27FC236}">
                <a16:creationId xmlns:a16="http://schemas.microsoft.com/office/drawing/2014/main" id="{67F4A219-8B0E-1F68-F65A-3EB18456848D}"/>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9" name="Date Placeholder 3">
            <a:extLst>
              <a:ext uri="{FF2B5EF4-FFF2-40B4-BE49-F238E27FC236}">
                <a16:creationId xmlns:a16="http://schemas.microsoft.com/office/drawing/2014/main" id="{425B4B4E-CA6C-B387-CAF4-2F4F049C50D5}"/>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0" name="Slide Number Placeholder 5">
            <a:extLst>
              <a:ext uri="{FF2B5EF4-FFF2-40B4-BE49-F238E27FC236}">
                <a16:creationId xmlns:a16="http://schemas.microsoft.com/office/drawing/2014/main" id="{E81513C6-0192-47B9-0770-65E813A0AE0F}"/>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4</a:t>
            </a:fld>
            <a:endParaRPr lang="en-GB" b="1" dirty="0">
              <a:solidFill>
                <a:schemeClr val="bg1"/>
              </a:solidFill>
            </a:endParaRPr>
          </a:p>
        </p:txBody>
      </p:sp>
      <p:sp>
        <p:nvSpPr>
          <p:cNvPr id="11" name="TextBox 10">
            <a:extLst>
              <a:ext uri="{FF2B5EF4-FFF2-40B4-BE49-F238E27FC236}">
                <a16:creationId xmlns:a16="http://schemas.microsoft.com/office/drawing/2014/main" id="{C0AA7A08-EBE1-55A5-4F85-15C9D58E63B6}"/>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250361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ECCB4A3-851C-D7E3-B2FC-A14F8EBB1883}"/>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1" name="Title 10">
            <a:extLst>
              <a:ext uri="{FF2B5EF4-FFF2-40B4-BE49-F238E27FC236}">
                <a16:creationId xmlns:a16="http://schemas.microsoft.com/office/drawing/2014/main" id="{B72DDBA2-FC31-6F21-1738-12BDFB72B080}"/>
              </a:ext>
            </a:extLst>
          </p:cNvPr>
          <p:cNvSpPr>
            <a:spLocks noGrp="1"/>
          </p:cNvSpPr>
          <p:nvPr>
            <p:ph type="title"/>
          </p:nvPr>
        </p:nvSpPr>
        <p:spPr>
          <a:xfrm>
            <a:off x="1809749" y="428370"/>
            <a:ext cx="7886700" cy="1575467"/>
          </a:xfrm>
        </p:spPr>
        <p:txBody>
          <a:bodyPr>
            <a:normAutofit/>
          </a:bodyPr>
          <a:lstStyle/>
          <a:p>
            <a:r>
              <a:rPr lang="en-GB" sz="2800" dirty="0">
                <a:solidFill>
                  <a:schemeClr val="accent1">
                    <a:lumMod val="75000"/>
                  </a:schemeClr>
                </a:solidFill>
                <a:latin typeface="Times New Roman" panose="02020603050405020304" pitchFamily="18" charset="0"/>
                <a:cs typeface="Times New Roman" panose="02020603050405020304" pitchFamily="18" charset="0"/>
              </a:rPr>
              <a:t>LITERATURE SURVEY</a:t>
            </a:r>
            <a:br>
              <a:rPr lang="en-GB"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2008628" y="6446186"/>
            <a:ext cx="2057400" cy="365125"/>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125966" y="6446186"/>
            <a:ext cx="2057400" cy="365125"/>
          </a:xfrm>
        </p:spPr>
        <p:txBody>
          <a:bodyPr/>
          <a:lstStyle/>
          <a:p>
            <a:fld id="{971BED31-D28D-4553-A0B8-A80873920F5E}" type="slidenum">
              <a:rPr lang="en-GB" b="1">
                <a:solidFill>
                  <a:schemeClr val="bg1"/>
                </a:solidFill>
              </a:rPr>
              <a:t>5</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79749" y="2829571"/>
            <a:ext cx="3203452"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endParaRPr lang="en-GB" sz="27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Google Shape;192;p31">
            <a:extLst>
              <a:ext uri="{FF2B5EF4-FFF2-40B4-BE49-F238E27FC236}">
                <a16:creationId xmlns:a16="http://schemas.microsoft.com/office/drawing/2014/main" id="{F01F49C0-A6E7-30F2-0FBD-8590AF7F7DCA}"/>
              </a:ext>
            </a:extLst>
          </p:cNvPr>
          <p:cNvSpPr txBox="1">
            <a:spLocks/>
          </p:cNvSpPr>
          <p:nvPr/>
        </p:nvSpPr>
        <p:spPr>
          <a:xfrm>
            <a:off x="2008629" y="1800876"/>
            <a:ext cx="8174741" cy="3882198"/>
          </a:xfrm>
          <a:prstGeom prst="rect">
            <a:avLst/>
          </a:prstGeom>
        </p:spPr>
        <p:txBody>
          <a:bodyPr spcFirstLastPara="1" wrap="square"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50000"/>
              </a:lnSpc>
              <a:spcBef>
                <a:spcPts val="0"/>
              </a:spcBef>
              <a:buClr>
                <a:schemeClr val="dk1"/>
              </a:buClr>
              <a:buSzPts val="1100"/>
              <a:buNone/>
            </a:pPr>
            <a:endPar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Google Shape;191;p31">
            <a:extLst>
              <a:ext uri="{FF2B5EF4-FFF2-40B4-BE49-F238E27FC236}">
                <a16:creationId xmlns:a16="http://schemas.microsoft.com/office/drawing/2014/main" id="{E404EB91-AC4D-E435-5D17-0A03DED20B6C}"/>
              </a:ext>
            </a:extLst>
          </p:cNvPr>
          <p:cNvSpPr txBox="1">
            <a:spLocks/>
          </p:cNvSpPr>
          <p:nvPr/>
        </p:nvSpPr>
        <p:spPr>
          <a:xfrm>
            <a:off x="2161029" y="2933166"/>
            <a:ext cx="3203452"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endParaRPr lang="en-GB" sz="27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Google Shape;191;p31">
            <a:extLst>
              <a:ext uri="{FF2B5EF4-FFF2-40B4-BE49-F238E27FC236}">
                <a16:creationId xmlns:a16="http://schemas.microsoft.com/office/drawing/2014/main" id="{39BC5D19-E653-97D9-3C38-8F75909159A7}"/>
              </a:ext>
            </a:extLst>
          </p:cNvPr>
          <p:cNvSpPr txBox="1">
            <a:spLocks/>
          </p:cNvSpPr>
          <p:nvPr/>
        </p:nvSpPr>
        <p:spPr>
          <a:xfrm>
            <a:off x="1947870" y="1413213"/>
            <a:ext cx="8373623" cy="833700"/>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[1] R. J. Ong and K. N. F. Ku </a:t>
            </a:r>
            <a:r>
              <a:rPr lang="en-US" sz="1800" dirty="0" err="1">
                <a:latin typeface="Times New Roman" panose="02020603050405020304" pitchFamily="18" charset="0"/>
                <a:cs typeface="Times New Roman" panose="02020603050405020304" pitchFamily="18" charset="0"/>
              </a:rPr>
              <a:t>Azir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Low Cost Autonomous Robot Cleaner using Mapping Algorithm based on Internet of Things (IoT)</a:t>
            </a:r>
            <a:r>
              <a:rPr lang="en-US" sz="1800" dirty="0">
                <a:latin typeface="Times New Roman" panose="02020603050405020304" pitchFamily="18" charset="0"/>
                <a:cs typeface="Times New Roman" panose="02020603050405020304" pitchFamily="18" charset="0"/>
              </a:rPr>
              <a:t>," IOP Conf. Ser.: Mater. Sci. Eng., vol. 767, p. 012071, 2020.</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pPr>
            <a:endParaRPr lang="en-GB" sz="27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7405EAE-05E2-49C9-4F81-B9E2053B551B}"/>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5" name="Date Placeholder 3">
            <a:extLst>
              <a:ext uri="{FF2B5EF4-FFF2-40B4-BE49-F238E27FC236}">
                <a16:creationId xmlns:a16="http://schemas.microsoft.com/office/drawing/2014/main" id="{5F6C86A9-674F-45F4-A66C-759335FEEE2D}"/>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8" name="Slide Number Placeholder 5">
            <a:extLst>
              <a:ext uri="{FF2B5EF4-FFF2-40B4-BE49-F238E27FC236}">
                <a16:creationId xmlns:a16="http://schemas.microsoft.com/office/drawing/2014/main" id="{5A7899DF-B5A3-6D22-B010-A3CFEE019D0A}"/>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5</a:t>
            </a:fld>
            <a:endParaRPr lang="en-GB" b="1" dirty="0">
              <a:solidFill>
                <a:schemeClr val="bg1"/>
              </a:solidFill>
            </a:endParaRPr>
          </a:p>
        </p:txBody>
      </p:sp>
      <p:sp>
        <p:nvSpPr>
          <p:cNvPr id="19" name="TextBox 18">
            <a:extLst>
              <a:ext uri="{FF2B5EF4-FFF2-40B4-BE49-F238E27FC236}">
                <a16:creationId xmlns:a16="http://schemas.microsoft.com/office/drawing/2014/main" id="{C83C41B7-EDB9-E25D-3CD9-2BE67DA12BEE}"/>
              </a:ext>
            </a:extLst>
          </p:cNvPr>
          <p:cNvSpPr txBox="1"/>
          <p:nvPr/>
        </p:nvSpPr>
        <p:spPr>
          <a:xfrm>
            <a:off x="1870506" y="2893313"/>
            <a:ext cx="7947307" cy="203132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Detects any obstacles with the help of sensor and send its output to microcontroller that will control the autonomous vacuum cleaner movement.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Based on Arduino uno and node </a:t>
            </a:r>
            <a:r>
              <a:rPr lang="en-US" dirty="0" err="1">
                <a:latin typeface="Times New Roman" panose="02020603050405020304" pitchFamily="18" charset="0"/>
                <a:cs typeface="Times New Roman" panose="02020603050405020304" pitchFamily="18" charset="0"/>
              </a:rPr>
              <a:t>mcu</a:t>
            </a:r>
            <a:r>
              <a:rPr lang="en-US" dirty="0">
                <a:latin typeface="Times New Roman" panose="02020603050405020304" pitchFamily="18" charset="0"/>
                <a:cs typeface="Times New Roman" panose="02020603050405020304" pitchFamily="18" charset="0"/>
              </a:rPr>
              <a:t> ,obstacle avoidance</a:t>
            </a:r>
          </a:p>
          <a:p>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4DA6F74-5011-EA50-2063-0D8E04B7CE2F}"/>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1574680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A33F416-1E08-DC74-56F9-478F072CD147}"/>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1" name="Title 10">
            <a:extLst>
              <a:ext uri="{FF2B5EF4-FFF2-40B4-BE49-F238E27FC236}">
                <a16:creationId xmlns:a16="http://schemas.microsoft.com/office/drawing/2014/main" id="{B72DDBA2-FC31-6F21-1738-12BDFB72B080}"/>
              </a:ext>
            </a:extLst>
          </p:cNvPr>
          <p:cNvSpPr>
            <a:spLocks noGrp="1"/>
          </p:cNvSpPr>
          <p:nvPr>
            <p:ph type="title"/>
          </p:nvPr>
        </p:nvSpPr>
        <p:spPr>
          <a:xfrm>
            <a:off x="1855470" y="439947"/>
            <a:ext cx="7886700" cy="1325563"/>
          </a:xfrm>
        </p:spPr>
        <p:txBody>
          <a:bodyPr/>
          <a:lstStyle/>
          <a:p>
            <a:r>
              <a:rPr lang="en-GB" sz="2800" dirty="0">
                <a:solidFill>
                  <a:schemeClr val="accent1">
                    <a:lumMod val="75000"/>
                  </a:schemeClr>
                </a:solidFill>
                <a:latin typeface="Times New Roman" panose="02020603050405020304" pitchFamily="18" charset="0"/>
                <a:cs typeface="Times New Roman" panose="02020603050405020304" pitchFamily="18" charset="0"/>
              </a:rPr>
              <a:t>LITERATURE SURVEY</a:t>
            </a:r>
            <a:br>
              <a:rPr lang="en-GB"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12" name="Content Placeholder 11">
            <a:extLst>
              <a:ext uri="{FF2B5EF4-FFF2-40B4-BE49-F238E27FC236}">
                <a16:creationId xmlns:a16="http://schemas.microsoft.com/office/drawing/2014/main" id="{C6EE24B7-2963-2E01-B941-A28071245FD7}"/>
              </a:ext>
            </a:extLst>
          </p:cNvPr>
          <p:cNvSpPr>
            <a:spLocks noGrp="1"/>
          </p:cNvSpPr>
          <p:nvPr>
            <p:ph sz="half" idx="1"/>
          </p:nvPr>
        </p:nvSpPr>
        <p:spPr>
          <a:xfrm>
            <a:off x="2019295" y="2910705"/>
            <a:ext cx="8526781" cy="2524243"/>
          </a:xfrm>
        </p:spPr>
        <p:txBody>
          <a:bodyPr>
            <a:noAutofit/>
          </a:bodyPr>
          <a:lstStyle/>
          <a:p>
            <a:pPr marL="342900" indent="-342900">
              <a:lnSpc>
                <a:spcPct val="150000"/>
              </a:lnSpc>
              <a:buFont typeface="+mj-lt"/>
              <a:buAutoNum type="arabicPeriod"/>
            </a:pPr>
            <a:r>
              <a:rPr lang="en-GB" sz="1800" b="0" i="0" dirty="0">
                <a:solidFill>
                  <a:srgbClr val="222222"/>
                </a:solidFill>
                <a:effectLst/>
                <a:latin typeface="Times New Roman" panose="02020603050405020304" pitchFamily="18" charset="0"/>
                <a:cs typeface="Times New Roman" panose="02020603050405020304" pitchFamily="18" charset="0"/>
              </a:rPr>
              <a:t>This paper proposed a Rocker-bogie based mechanism for autonomous Trash-Collecting Robots. </a:t>
            </a:r>
          </a:p>
          <a:p>
            <a:pPr marL="342900" indent="-342900">
              <a:lnSpc>
                <a:spcPct val="150000"/>
              </a:lnSpc>
              <a:buFont typeface="+mj-lt"/>
              <a:buAutoNum type="arabicPeriod"/>
            </a:pPr>
            <a:r>
              <a:rPr lang="en-GB" sz="1800" b="0" i="0" dirty="0">
                <a:solidFill>
                  <a:srgbClr val="222222"/>
                </a:solidFill>
                <a:effectLst/>
                <a:latin typeface="Times New Roman" panose="02020603050405020304" pitchFamily="18" charset="0"/>
                <a:cs typeface="Times New Roman" panose="02020603050405020304" pitchFamily="18" charset="0"/>
              </a:rPr>
              <a:t>Mask-RCNN, YOLOV4, and YOLOv4-tiny were experimented on and analysed for trash detection</a:t>
            </a:r>
            <a:endParaRPr lang="en-GB" sz="1800" dirty="0">
              <a:solidFill>
                <a:srgbClr val="222222"/>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GB" sz="1800" dirty="0">
                <a:solidFill>
                  <a:srgbClr val="222222"/>
                </a:solidFill>
                <a:latin typeface="Times New Roman" panose="02020603050405020304" pitchFamily="18" charset="0"/>
                <a:cs typeface="Times New Roman" panose="02020603050405020304" pitchFamily="18" charset="0"/>
              </a:rPr>
              <a:t>This system uses </a:t>
            </a:r>
            <a:r>
              <a:rPr lang="en-US" sz="1800" dirty="0">
                <a:solidFill>
                  <a:srgbClr val="222222"/>
                </a:solidFill>
                <a:latin typeface="Times New Roman" panose="02020603050405020304" pitchFamily="18" charset="0"/>
                <a:cs typeface="Times New Roman" panose="02020603050405020304" pitchFamily="18" charset="0"/>
              </a:rPr>
              <a:t>pick</a:t>
            </a:r>
            <a:r>
              <a:rPr lang="en-GB" sz="1800" dirty="0">
                <a:solidFill>
                  <a:srgbClr val="222222"/>
                </a:solidFill>
                <a:latin typeface="Times New Roman" panose="02020603050405020304" pitchFamily="18" charset="0"/>
                <a:cs typeface="Times New Roman" panose="02020603050405020304" pitchFamily="18" charset="0"/>
              </a:rPr>
              <a:t> and place method to collect the trash thus no sweeping action or a trajectory to cover the entire region is not taken.</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2008626" y="6489067"/>
            <a:ext cx="2057400" cy="365125"/>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215630" y="6478069"/>
            <a:ext cx="2057400" cy="365125"/>
          </a:xfrm>
        </p:spPr>
        <p:txBody>
          <a:bodyPr/>
          <a:lstStyle/>
          <a:p>
            <a:fld id="{971BED31-D28D-4553-A0B8-A80873920F5E}" type="slidenum">
              <a:rPr lang="en-GB" b="1">
                <a:solidFill>
                  <a:schemeClr val="bg1"/>
                </a:solidFill>
              </a:rPr>
              <a:t>6</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08629" y="2767179"/>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endParaRPr lang="en-GB" sz="27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Google Shape;192;p31">
            <a:extLst>
              <a:ext uri="{FF2B5EF4-FFF2-40B4-BE49-F238E27FC236}">
                <a16:creationId xmlns:a16="http://schemas.microsoft.com/office/drawing/2014/main" id="{F01F49C0-A6E7-30F2-0FBD-8590AF7F7DCA}"/>
              </a:ext>
            </a:extLst>
          </p:cNvPr>
          <p:cNvSpPr txBox="1">
            <a:spLocks/>
          </p:cNvSpPr>
          <p:nvPr/>
        </p:nvSpPr>
        <p:spPr>
          <a:xfrm>
            <a:off x="2008627" y="2447222"/>
            <a:ext cx="8174741" cy="3882198"/>
          </a:xfrm>
          <a:prstGeom prst="rect">
            <a:avLst/>
          </a:prstGeom>
        </p:spPr>
        <p:txBody>
          <a:bodyPr spcFirstLastPara="1" wrap="square"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50000"/>
              </a:lnSpc>
              <a:spcBef>
                <a:spcPts val="0"/>
              </a:spcBef>
              <a:buClr>
                <a:schemeClr val="dk1"/>
              </a:buClr>
              <a:buSzPts val="1100"/>
              <a:buNone/>
            </a:pPr>
            <a:endPar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Google Shape;191;p31">
            <a:extLst>
              <a:ext uri="{FF2B5EF4-FFF2-40B4-BE49-F238E27FC236}">
                <a16:creationId xmlns:a16="http://schemas.microsoft.com/office/drawing/2014/main" id="{55C25D4B-88C9-86A1-3138-2F407E492EDC}"/>
              </a:ext>
            </a:extLst>
          </p:cNvPr>
          <p:cNvSpPr txBox="1">
            <a:spLocks/>
          </p:cNvSpPr>
          <p:nvPr/>
        </p:nvSpPr>
        <p:spPr>
          <a:xfrm>
            <a:off x="2008628" y="1308885"/>
            <a:ext cx="8373623" cy="833700"/>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US" sz="1800" dirty="0">
                <a:latin typeface="Times New Roman" panose="02020603050405020304" pitchFamily="18" charset="0"/>
                <a:cs typeface="Times New Roman" panose="02020603050405020304" pitchFamily="18" charset="0"/>
              </a:rPr>
              <a:t>[2] M. </a:t>
            </a:r>
            <a:r>
              <a:rPr lang="en-US" sz="1800" dirty="0" err="1">
                <a:latin typeface="Times New Roman" panose="02020603050405020304" pitchFamily="18" charset="0"/>
                <a:cs typeface="Times New Roman" panose="02020603050405020304" pitchFamily="18" charset="0"/>
              </a:rPr>
              <a:t>Kulshreshtha</a:t>
            </a:r>
            <a:r>
              <a:rPr lang="en-US" sz="1800" dirty="0">
                <a:latin typeface="Times New Roman" panose="02020603050405020304" pitchFamily="18" charset="0"/>
                <a:cs typeface="Times New Roman" panose="02020603050405020304" pitchFamily="18" charset="0"/>
              </a:rPr>
              <a:t>, S. S. Chandra, P. Randhawa, G. </a:t>
            </a:r>
            <a:r>
              <a:rPr lang="en-US" sz="1800" dirty="0" err="1">
                <a:latin typeface="Times New Roman" panose="02020603050405020304" pitchFamily="18" charset="0"/>
                <a:cs typeface="Times New Roman" panose="02020603050405020304" pitchFamily="18" charset="0"/>
              </a:rPr>
              <a:t>Tsaramirsis</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Khadidos</a:t>
            </a:r>
            <a:r>
              <a:rPr lang="en-US" sz="1800" dirty="0">
                <a:latin typeface="Times New Roman" panose="02020603050405020304" pitchFamily="18" charset="0"/>
                <a:cs typeface="Times New Roman" panose="02020603050405020304" pitchFamily="18" charset="0"/>
              </a:rPr>
              <a:t>, and A. O. </a:t>
            </a:r>
            <a:r>
              <a:rPr lang="en-US" sz="1800" dirty="0" err="1">
                <a:latin typeface="Times New Roman" panose="02020603050405020304" pitchFamily="18" charset="0"/>
                <a:cs typeface="Times New Roman" panose="02020603050405020304" pitchFamily="18" charset="0"/>
              </a:rPr>
              <a:t>Khadidos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OATCR: Outdoor Autonomous Trash-Collecting Robot Design Using YOLOv4-Tiny," Electronics</a:t>
            </a:r>
            <a:r>
              <a:rPr lang="en-US" sz="1800" dirty="0">
                <a:latin typeface="Times New Roman" panose="02020603050405020304" pitchFamily="18" charset="0"/>
                <a:cs typeface="Times New Roman" panose="02020603050405020304" pitchFamily="18" charset="0"/>
              </a:rPr>
              <a:t>, vol. 10, no. 18, p. 2292, Sep. 2021</a:t>
            </a:r>
          </a:p>
          <a:p>
            <a:pPr>
              <a:lnSpc>
                <a:spcPct val="150000"/>
              </a:lnSpc>
            </a:pPr>
            <a:r>
              <a:rPr lang="en-US" sz="1800" dirty="0">
                <a:latin typeface="Times New Roman" panose="02020603050405020304" pitchFamily="18" charset="0"/>
                <a:cs typeface="Times New Roman" panose="02020603050405020304" pitchFamily="18" charset="0"/>
              </a:rPr>
              <a:t>  </a:t>
            </a:r>
          </a:p>
          <a:p>
            <a:pPr>
              <a:spcBef>
                <a:spcPts val="0"/>
              </a:spcBef>
            </a:pPr>
            <a:endParaRPr lang="en-GB" sz="27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987A604-8119-CA62-5821-C8BC0F64DBB4}"/>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5" name="Date Placeholder 3">
            <a:extLst>
              <a:ext uri="{FF2B5EF4-FFF2-40B4-BE49-F238E27FC236}">
                <a16:creationId xmlns:a16="http://schemas.microsoft.com/office/drawing/2014/main" id="{A65F2C32-AB8F-6C6F-D2B2-2D3B0A21A689}"/>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8" name="Slide Number Placeholder 5">
            <a:extLst>
              <a:ext uri="{FF2B5EF4-FFF2-40B4-BE49-F238E27FC236}">
                <a16:creationId xmlns:a16="http://schemas.microsoft.com/office/drawing/2014/main" id="{C1380C0D-1DBC-C541-C2F8-EA5597642E2A}"/>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6</a:t>
            </a:fld>
            <a:endParaRPr lang="en-GB" b="1" dirty="0">
              <a:solidFill>
                <a:schemeClr val="bg1"/>
              </a:solidFill>
            </a:endParaRPr>
          </a:p>
        </p:txBody>
      </p:sp>
      <p:sp>
        <p:nvSpPr>
          <p:cNvPr id="19" name="TextBox 18">
            <a:extLst>
              <a:ext uri="{FF2B5EF4-FFF2-40B4-BE49-F238E27FC236}">
                <a16:creationId xmlns:a16="http://schemas.microsoft.com/office/drawing/2014/main" id="{A332B320-F8AC-FF06-86C5-74BDA003586A}"/>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379794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018032E-9F50-F294-F8DA-55737A958222}"/>
              </a:ext>
            </a:extLst>
          </p:cNvPr>
          <p:cNvSpPr/>
          <p:nvPr/>
        </p:nvSpPr>
        <p:spPr>
          <a:xfrm>
            <a:off x="-116990"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1" name="Title 10">
            <a:extLst>
              <a:ext uri="{FF2B5EF4-FFF2-40B4-BE49-F238E27FC236}">
                <a16:creationId xmlns:a16="http://schemas.microsoft.com/office/drawing/2014/main" id="{B72DDBA2-FC31-6F21-1738-12BDFB72B080}"/>
              </a:ext>
            </a:extLst>
          </p:cNvPr>
          <p:cNvSpPr>
            <a:spLocks noGrp="1"/>
          </p:cNvSpPr>
          <p:nvPr>
            <p:ph type="title"/>
          </p:nvPr>
        </p:nvSpPr>
        <p:spPr>
          <a:xfrm>
            <a:off x="1855470" y="439947"/>
            <a:ext cx="7886700" cy="1325563"/>
          </a:xfrm>
        </p:spPr>
        <p:txBody>
          <a:bodyPr/>
          <a:lstStyle/>
          <a:p>
            <a:r>
              <a:rPr lang="en-GB" sz="2800" dirty="0">
                <a:solidFill>
                  <a:schemeClr val="accent1">
                    <a:lumMod val="75000"/>
                  </a:schemeClr>
                </a:solidFill>
                <a:latin typeface="Times New Roman" panose="02020603050405020304" pitchFamily="18" charset="0"/>
                <a:cs typeface="Times New Roman" panose="02020603050405020304" pitchFamily="18" charset="0"/>
              </a:rPr>
              <a:t>LITERATURE SURVEY</a:t>
            </a:r>
            <a:br>
              <a:rPr lang="en-GB"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12" name="Content Placeholder 11">
            <a:extLst>
              <a:ext uri="{FF2B5EF4-FFF2-40B4-BE49-F238E27FC236}">
                <a16:creationId xmlns:a16="http://schemas.microsoft.com/office/drawing/2014/main" id="{C6EE24B7-2963-2E01-B941-A28071245FD7}"/>
              </a:ext>
            </a:extLst>
          </p:cNvPr>
          <p:cNvSpPr>
            <a:spLocks noGrp="1"/>
          </p:cNvSpPr>
          <p:nvPr>
            <p:ph sz="half" idx="1"/>
          </p:nvPr>
        </p:nvSpPr>
        <p:spPr>
          <a:xfrm>
            <a:off x="1972795" y="2767179"/>
            <a:ext cx="8373623" cy="2304122"/>
          </a:xfrm>
        </p:spPr>
        <p:txBody>
          <a:bodyPr>
            <a:normAutofit/>
          </a:bodyPr>
          <a:lstStyle/>
          <a:p>
            <a:pPr marL="342900" indent="-34290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This technology is mostly used in indoor areas and its cleaning </a:t>
            </a:r>
          </a:p>
          <a:p>
            <a:pPr marL="342900" indent="-34290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Not ideal for outdoor use also no detection for elevation change </a:t>
            </a:r>
          </a:p>
          <a:p>
            <a:pPr marL="342900" indent="-34290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localization is difficult in this case but not limited to any other means</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2008626" y="6489067"/>
            <a:ext cx="2057400" cy="365125"/>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215630" y="6478069"/>
            <a:ext cx="2057400" cy="365125"/>
          </a:xfrm>
        </p:spPr>
        <p:txBody>
          <a:bodyPr/>
          <a:lstStyle/>
          <a:p>
            <a:fld id="{971BED31-D28D-4553-A0B8-A80873920F5E}" type="slidenum">
              <a:rPr lang="en-GB" b="1">
                <a:solidFill>
                  <a:schemeClr val="bg1"/>
                </a:solidFill>
              </a:rPr>
              <a:t>7</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08629" y="2767179"/>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endParaRPr lang="en-GB" sz="27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Google Shape;192;p31">
            <a:extLst>
              <a:ext uri="{FF2B5EF4-FFF2-40B4-BE49-F238E27FC236}">
                <a16:creationId xmlns:a16="http://schemas.microsoft.com/office/drawing/2014/main" id="{F01F49C0-A6E7-30F2-0FBD-8590AF7F7DCA}"/>
              </a:ext>
            </a:extLst>
          </p:cNvPr>
          <p:cNvSpPr txBox="1">
            <a:spLocks/>
          </p:cNvSpPr>
          <p:nvPr/>
        </p:nvSpPr>
        <p:spPr>
          <a:xfrm>
            <a:off x="2008627" y="2447222"/>
            <a:ext cx="8174741" cy="3882198"/>
          </a:xfrm>
          <a:prstGeom prst="rect">
            <a:avLst/>
          </a:prstGeom>
        </p:spPr>
        <p:txBody>
          <a:bodyPr spcFirstLastPara="1" wrap="square"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50000"/>
              </a:lnSpc>
              <a:spcBef>
                <a:spcPts val="0"/>
              </a:spcBef>
              <a:buClr>
                <a:schemeClr val="dk1"/>
              </a:buClr>
              <a:buSzPts val="1100"/>
              <a:buNone/>
            </a:pPr>
            <a:endPar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Google Shape;191;p31">
            <a:extLst>
              <a:ext uri="{FF2B5EF4-FFF2-40B4-BE49-F238E27FC236}">
                <a16:creationId xmlns:a16="http://schemas.microsoft.com/office/drawing/2014/main" id="{55C25D4B-88C9-86A1-3138-2F407E492EDC}"/>
              </a:ext>
            </a:extLst>
          </p:cNvPr>
          <p:cNvSpPr txBox="1">
            <a:spLocks/>
          </p:cNvSpPr>
          <p:nvPr/>
        </p:nvSpPr>
        <p:spPr>
          <a:xfrm>
            <a:off x="2008628" y="1308885"/>
            <a:ext cx="8373623" cy="833700"/>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pPr>
            <a:r>
              <a:rPr lang="en-GB" sz="1800" dirty="0">
                <a:latin typeface="Times New Roman" panose="02020603050405020304" pitchFamily="18" charset="0"/>
                <a:cs typeface="Times New Roman" panose="02020603050405020304" pitchFamily="18" charset="0"/>
              </a:rPr>
              <a:t>[3] </a:t>
            </a:r>
            <a:r>
              <a:rPr lang="en-GB" sz="1800" dirty="0" err="1">
                <a:latin typeface="Times New Roman" panose="02020603050405020304" pitchFamily="18" charset="0"/>
                <a:cs typeface="Times New Roman" panose="02020603050405020304" pitchFamily="18" charset="0"/>
              </a:rPr>
              <a:t>Jinjun</a:t>
            </a:r>
            <a:r>
              <a:rPr lang="en-GB" sz="1800" dirty="0">
                <a:latin typeface="Times New Roman" panose="02020603050405020304" pitchFamily="18" charset="0"/>
                <a:cs typeface="Times New Roman" panose="02020603050405020304" pitchFamily="18" charset="0"/>
              </a:rPr>
              <a:t> Rao, </a:t>
            </a:r>
            <a:r>
              <a:rPr lang="en-GB" sz="1800" dirty="0" err="1">
                <a:latin typeface="Times New Roman" panose="02020603050405020304" pitchFamily="18" charset="0"/>
                <a:cs typeface="Times New Roman" panose="02020603050405020304" pitchFamily="18" charset="0"/>
              </a:rPr>
              <a:t>Haoran</a:t>
            </a:r>
            <a:r>
              <a:rPr lang="en-GB" sz="1800" dirty="0">
                <a:latin typeface="Times New Roman" panose="02020603050405020304" pitchFamily="18" charset="0"/>
                <a:cs typeface="Times New Roman" panose="02020603050405020304" pitchFamily="18" charset="0"/>
              </a:rPr>
              <a:t> Bian, </a:t>
            </a:r>
            <a:r>
              <a:rPr lang="en-GB" sz="1800" dirty="0" err="1">
                <a:latin typeface="Times New Roman" panose="02020603050405020304" pitchFamily="18" charset="0"/>
                <a:cs typeface="Times New Roman" panose="02020603050405020304" pitchFamily="18" charset="0"/>
              </a:rPr>
              <a:t>Xiaoqiang</a:t>
            </a:r>
            <a:r>
              <a:rPr lang="en-GB" sz="1800" dirty="0">
                <a:latin typeface="Times New Roman" panose="02020603050405020304" pitchFamily="18" charset="0"/>
                <a:cs typeface="Times New Roman" panose="02020603050405020304" pitchFamily="18" charset="0"/>
              </a:rPr>
              <a:t> Xu and </a:t>
            </a:r>
            <a:r>
              <a:rPr lang="en-GB" sz="1800" dirty="0" err="1">
                <a:latin typeface="Times New Roman" panose="02020603050405020304" pitchFamily="18" charset="0"/>
                <a:cs typeface="Times New Roman" panose="02020603050405020304" pitchFamily="18" charset="0"/>
              </a:rPr>
              <a:t>Jinbo</a:t>
            </a:r>
            <a:r>
              <a:rPr lang="en-GB" sz="1800" dirty="0">
                <a:latin typeface="Times New Roman" panose="02020603050405020304" pitchFamily="18" charset="0"/>
                <a:cs typeface="Times New Roman" panose="02020603050405020304" pitchFamily="18" charset="0"/>
              </a:rPr>
              <a:t> Chen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Autonomous Visual Navigation </a:t>
            </a:r>
            <a:r>
              <a:rPr lang="en-GB" sz="1800" b="1" dirty="0">
                <a:latin typeface="Times New Roman" panose="02020603050405020304" pitchFamily="18" charset="0"/>
                <a:cs typeface="Times New Roman" panose="02020603050405020304" pitchFamily="18" charset="0"/>
              </a:rPr>
              <a:t>System Based on a Single Camera </a:t>
            </a:r>
            <a:r>
              <a:rPr lang="en-US" sz="1800" b="1" dirty="0">
                <a:latin typeface="Times New Roman" panose="02020603050405020304" pitchFamily="18" charset="0"/>
                <a:cs typeface="Times New Roman" panose="02020603050405020304" pitchFamily="18" charset="0"/>
              </a:rPr>
              <a:t>for Floor-Sweeping Robot,</a:t>
            </a:r>
            <a:r>
              <a:rPr lang="en-US" sz="1800" dirty="0">
                <a:latin typeface="Times New Roman" panose="02020603050405020304" pitchFamily="18" charset="0"/>
                <a:cs typeface="Times New Roman" panose="02020603050405020304" pitchFamily="18" charset="0"/>
              </a:rPr>
              <a:t>" </a:t>
            </a:r>
            <a:r>
              <a:rPr lang="en-US" sz="1800" i="1" dirty="0">
                <a:solidFill>
                  <a:srgbClr val="222222"/>
                </a:solidFill>
                <a:latin typeface="Times New Roman" panose="02020603050405020304" pitchFamily="18" charset="0"/>
                <a:cs typeface="Times New Roman" panose="02020603050405020304" pitchFamily="18" charset="0"/>
              </a:rPr>
              <a:t>Appl. Sci.</a:t>
            </a:r>
            <a:r>
              <a:rPr lang="en-US" sz="1800" dirty="0">
                <a:solidFill>
                  <a:srgbClr val="222222"/>
                </a:solidFill>
                <a:latin typeface="Times New Roman" panose="02020603050405020304" pitchFamily="18" charset="0"/>
                <a:cs typeface="Times New Roman" panose="02020603050405020304" pitchFamily="18" charset="0"/>
              </a:rPr>
              <a:t> </a:t>
            </a:r>
            <a:r>
              <a:rPr lang="en-US" sz="1800" b="1" dirty="0">
                <a:solidFill>
                  <a:srgbClr val="222222"/>
                </a:solidFill>
                <a:latin typeface="Times New Roman" panose="02020603050405020304" pitchFamily="18" charset="0"/>
                <a:cs typeface="Times New Roman" panose="02020603050405020304" pitchFamily="18" charset="0"/>
              </a:rPr>
              <a:t>2023</a:t>
            </a:r>
            <a:r>
              <a:rPr lang="en-US" sz="1800" dirty="0">
                <a:solidFill>
                  <a:srgbClr val="222222"/>
                </a:solidFill>
                <a:latin typeface="Times New Roman" panose="02020603050405020304" pitchFamily="18" charset="0"/>
                <a:cs typeface="Times New Roman" panose="02020603050405020304" pitchFamily="18" charset="0"/>
              </a:rPr>
              <a:t>, vol </a:t>
            </a:r>
            <a:r>
              <a:rPr lang="en-US" sz="1800" i="1" dirty="0">
                <a:solidFill>
                  <a:srgbClr val="222222"/>
                </a:solidFill>
                <a:latin typeface="Times New Roman" panose="02020603050405020304" pitchFamily="18" charset="0"/>
                <a:cs typeface="Times New Roman" panose="02020603050405020304" pitchFamily="18" charset="0"/>
              </a:rPr>
              <a:t>13</a:t>
            </a:r>
            <a:r>
              <a:rPr lang="en-US" sz="1800" dirty="0">
                <a:solidFill>
                  <a:srgbClr val="222222"/>
                </a:solidFill>
                <a:latin typeface="Times New Roman" panose="02020603050405020304" pitchFamily="18" charset="0"/>
                <a:cs typeface="Times New Roman" panose="02020603050405020304" pitchFamily="18" charset="0"/>
              </a:rPr>
              <a:t>(3), 1562</a:t>
            </a:r>
            <a:r>
              <a:rPr lang="en-US" sz="1800" dirty="0">
                <a:latin typeface="Times New Roman" panose="02020603050405020304" pitchFamily="18" charset="0"/>
                <a:cs typeface="Times New Roman" panose="02020603050405020304" pitchFamily="18" charset="0"/>
              </a:rPr>
              <a:t>  </a:t>
            </a:r>
          </a:p>
          <a:p>
            <a:pPr>
              <a:spcBef>
                <a:spcPts val="0"/>
              </a:spcBef>
            </a:pPr>
            <a:endParaRPr lang="en-GB" sz="1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3B6A0182-2402-DA83-C98F-312C7E927A6B}"/>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5" name="Date Placeholder 3">
            <a:extLst>
              <a:ext uri="{FF2B5EF4-FFF2-40B4-BE49-F238E27FC236}">
                <a16:creationId xmlns:a16="http://schemas.microsoft.com/office/drawing/2014/main" id="{52741B2E-17D9-A0B7-4986-B82FDDB553F3}"/>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8" name="Slide Number Placeholder 5">
            <a:extLst>
              <a:ext uri="{FF2B5EF4-FFF2-40B4-BE49-F238E27FC236}">
                <a16:creationId xmlns:a16="http://schemas.microsoft.com/office/drawing/2014/main" id="{FC6EC9FA-F7CC-D5F3-D44E-71532DAD0353}"/>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7</a:t>
            </a:fld>
            <a:endParaRPr lang="en-GB" b="1" dirty="0">
              <a:solidFill>
                <a:schemeClr val="bg1"/>
              </a:solidFill>
            </a:endParaRPr>
          </a:p>
        </p:txBody>
      </p:sp>
      <p:sp>
        <p:nvSpPr>
          <p:cNvPr id="19" name="TextBox 18">
            <a:extLst>
              <a:ext uri="{FF2B5EF4-FFF2-40B4-BE49-F238E27FC236}">
                <a16:creationId xmlns:a16="http://schemas.microsoft.com/office/drawing/2014/main" id="{64A68394-F35C-53DE-D3A1-E101A131922D}"/>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955705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30BB43-4415-7BC3-6FCD-379A299A3152}"/>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1" name="Title 10">
            <a:extLst>
              <a:ext uri="{FF2B5EF4-FFF2-40B4-BE49-F238E27FC236}">
                <a16:creationId xmlns:a16="http://schemas.microsoft.com/office/drawing/2014/main" id="{B72DDBA2-FC31-6F21-1738-12BDFB72B080}"/>
              </a:ext>
            </a:extLst>
          </p:cNvPr>
          <p:cNvSpPr>
            <a:spLocks noGrp="1"/>
          </p:cNvSpPr>
          <p:nvPr>
            <p:ph type="title"/>
          </p:nvPr>
        </p:nvSpPr>
        <p:spPr>
          <a:xfrm>
            <a:off x="1855470" y="439947"/>
            <a:ext cx="7886700" cy="1325563"/>
          </a:xfrm>
        </p:spPr>
        <p:txBody>
          <a:bodyPr/>
          <a:lstStyle/>
          <a:p>
            <a:r>
              <a:rPr lang="en-GB" sz="2800" dirty="0">
                <a:solidFill>
                  <a:schemeClr val="accent1">
                    <a:lumMod val="75000"/>
                  </a:schemeClr>
                </a:solidFill>
                <a:latin typeface="Times New Roman" panose="02020603050405020304" pitchFamily="18" charset="0"/>
                <a:cs typeface="Times New Roman" panose="02020603050405020304" pitchFamily="18" charset="0"/>
              </a:rPr>
              <a:t>LITERATURE SURVEY</a:t>
            </a:r>
            <a:br>
              <a:rPr lang="en-GB"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12" name="Content Placeholder 11">
            <a:extLst>
              <a:ext uri="{FF2B5EF4-FFF2-40B4-BE49-F238E27FC236}">
                <a16:creationId xmlns:a16="http://schemas.microsoft.com/office/drawing/2014/main" id="{C6EE24B7-2963-2E01-B941-A28071245FD7}"/>
              </a:ext>
            </a:extLst>
          </p:cNvPr>
          <p:cNvSpPr>
            <a:spLocks noGrp="1"/>
          </p:cNvSpPr>
          <p:nvPr>
            <p:ph sz="half" idx="1"/>
          </p:nvPr>
        </p:nvSpPr>
        <p:spPr>
          <a:xfrm>
            <a:off x="2008626" y="2767179"/>
            <a:ext cx="9031522" cy="1733588"/>
          </a:xfrm>
        </p:spPr>
        <p:txBody>
          <a:bodyPr>
            <a:normAutofit fontScale="92500" lnSpcReduction="10000"/>
          </a:bodyPr>
          <a:lstStyle/>
          <a:p>
            <a:pPr marL="342900" indent="-342900">
              <a:lnSpc>
                <a:spcPct val="16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Difficult to incorporate with robot operating system as raspberry pi is not ideal for such high end processing </a:t>
            </a:r>
          </a:p>
          <a:p>
            <a:pPr marL="342900" indent="-342900">
              <a:lnSpc>
                <a:spcPct val="160000"/>
              </a:lnSpc>
              <a:buFont typeface="+mj-lt"/>
              <a:buAutoNum type="arabicPeriod"/>
            </a:pPr>
            <a:r>
              <a:rPr lang="en-GB" sz="1800" dirty="0" err="1">
                <a:latin typeface="Times New Roman" panose="02020603050405020304" pitchFamily="18" charset="0"/>
                <a:cs typeface="Times New Roman" panose="02020603050405020304" pitchFamily="18" charset="0"/>
              </a:rPr>
              <a:t>Yolo</a:t>
            </a:r>
            <a:r>
              <a:rPr lang="en-GB" sz="1800" dirty="0">
                <a:latin typeface="Times New Roman" panose="02020603050405020304" pitchFamily="18" charset="0"/>
                <a:cs typeface="Times New Roman" panose="02020603050405020304" pitchFamily="18" charset="0"/>
              </a:rPr>
              <a:t> and slam techniques are successfully incorporated in this model also the outdoor usage is successfully demonstrated</a:t>
            </a:r>
            <a:endParaRPr lang="en-GB" sz="1800" b="0" i="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2008626" y="6489067"/>
            <a:ext cx="2057400" cy="365125"/>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215630" y="6478069"/>
            <a:ext cx="2057400" cy="365125"/>
          </a:xfrm>
        </p:spPr>
        <p:txBody>
          <a:bodyPr/>
          <a:lstStyle/>
          <a:p>
            <a:fld id="{971BED31-D28D-4553-A0B8-A80873920F5E}" type="slidenum">
              <a:rPr lang="en-GB" b="1">
                <a:solidFill>
                  <a:schemeClr val="bg1"/>
                </a:solidFill>
              </a:rPr>
              <a:t>8</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08629" y="2767179"/>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endParaRPr lang="en-GB" sz="27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Google Shape;192;p31">
            <a:extLst>
              <a:ext uri="{FF2B5EF4-FFF2-40B4-BE49-F238E27FC236}">
                <a16:creationId xmlns:a16="http://schemas.microsoft.com/office/drawing/2014/main" id="{F01F49C0-A6E7-30F2-0FBD-8590AF7F7DCA}"/>
              </a:ext>
            </a:extLst>
          </p:cNvPr>
          <p:cNvSpPr txBox="1">
            <a:spLocks/>
          </p:cNvSpPr>
          <p:nvPr/>
        </p:nvSpPr>
        <p:spPr>
          <a:xfrm>
            <a:off x="2008627" y="2447222"/>
            <a:ext cx="8174741" cy="3882198"/>
          </a:xfrm>
          <a:prstGeom prst="rect">
            <a:avLst/>
          </a:prstGeom>
        </p:spPr>
        <p:txBody>
          <a:bodyPr spcFirstLastPara="1" wrap="square"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50000"/>
              </a:lnSpc>
              <a:spcBef>
                <a:spcPts val="0"/>
              </a:spcBef>
              <a:buClr>
                <a:schemeClr val="dk1"/>
              </a:buClr>
              <a:buSzPts val="1100"/>
              <a:buNone/>
            </a:pPr>
            <a:endPar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Google Shape;191;p31">
            <a:extLst>
              <a:ext uri="{FF2B5EF4-FFF2-40B4-BE49-F238E27FC236}">
                <a16:creationId xmlns:a16="http://schemas.microsoft.com/office/drawing/2014/main" id="{55C25D4B-88C9-86A1-3138-2F407E492EDC}"/>
              </a:ext>
            </a:extLst>
          </p:cNvPr>
          <p:cNvSpPr txBox="1">
            <a:spLocks/>
          </p:cNvSpPr>
          <p:nvPr/>
        </p:nvSpPr>
        <p:spPr>
          <a:xfrm>
            <a:off x="2008628" y="1308885"/>
            <a:ext cx="8373623" cy="833700"/>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pPr>
            <a:r>
              <a:rPr lang="en-GB" sz="1800" b="0" i="0" dirty="0">
                <a:solidFill>
                  <a:srgbClr val="222222"/>
                </a:solidFill>
                <a:effectLst/>
                <a:latin typeface="Times New Roman" panose="02020603050405020304" pitchFamily="18" charset="0"/>
                <a:cs typeface="Times New Roman" panose="02020603050405020304" pitchFamily="18" charset="0"/>
              </a:rPr>
              <a:t>[4] </a:t>
            </a:r>
            <a:r>
              <a:rPr lang="en-GB" sz="1800" b="0" i="0" dirty="0" err="1">
                <a:solidFill>
                  <a:srgbClr val="222222"/>
                </a:solidFill>
                <a:effectLst/>
                <a:latin typeface="Times New Roman" panose="02020603050405020304" pitchFamily="18" charset="0"/>
                <a:cs typeface="Times New Roman" panose="02020603050405020304" pitchFamily="18" charset="0"/>
              </a:rPr>
              <a:t>Latifinavid</a:t>
            </a:r>
            <a:r>
              <a:rPr lang="en-GB" sz="1800" b="0" i="0" dirty="0">
                <a:solidFill>
                  <a:srgbClr val="222222"/>
                </a:solidFill>
                <a:effectLst/>
                <a:latin typeface="Times New Roman" panose="02020603050405020304" pitchFamily="18" charset="0"/>
                <a:cs typeface="Times New Roman" panose="02020603050405020304" pitchFamily="18" charset="0"/>
              </a:rPr>
              <a:t>, M.; Azizi, A. </a:t>
            </a:r>
            <a:r>
              <a:rPr lang="en-GB" sz="1800" b="1" i="0" dirty="0">
                <a:solidFill>
                  <a:srgbClr val="222222"/>
                </a:solidFill>
                <a:effectLst/>
                <a:latin typeface="Times New Roman" panose="02020603050405020304" pitchFamily="18" charset="0"/>
                <a:cs typeface="Times New Roman" panose="02020603050405020304" pitchFamily="18" charset="0"/>
              </a:rPr>
              <a:t>Development of a Vision-Based Unmanned Ground Vehicle for Mapping and Tennis Ball Collection: A Fuzzy Logic Approach</a:t>
            </a:r>
            <a:r>
              <a:rPr lang="en-GB" sz="1800" b="0" i="0" dirty="0">
                <a:solidFill>
                  <a:srgbClr val="222222"/>
                </a:solidFill>
                <a:effectLst/>
                <a:latin typeface="Times New Roman" panose="02020603050405020304" pitchFamily="18" charset="0"/>
                <a:cs typeface="Times New Roman" panose="02020603050405020304" pitchFamily="18" charset="0"/>
              </a:rPr>
              <a:t>. </a:t>
            </a:r>
            <a:r>
              <a:rPr lang="en-GB" sz="1800" b="0" i="1" dirty="0">
                <a:solidFill>
                  <a:srgbClr val="222222"/>
                </a:solidFill>
                <a:effectLst/>
                <a:latin typeface="Times New Roman" panose="02020603050405020304" pitchFamily="18" charset="0"/>
                <a:cs typeface="Times New Roman" panose="02020603050405020304" pitchFamily="18" charset="0"/>
              </a:rPr>
              <a:t>Future Internet</a:t>
            </a:r>
            <a:r>
              <a:rPr lang="en-GB" sz="1800" b="0" i="0" dirty="0">
                <a:solidFill>
                  <a:srgbClr val="222222"/>
                </a:solidFill>
                <a:effectLst/>
                <a:latin typeface="Times New Roman" panose="02020603050405020304" pitchFamily="18" charset="0"/>
                <a:cs typeface="Times New Roman" panose="02020603050405020304" pitchFamily="18" charset="0"/>
              </a:rPr>
              <a:t> </a:t>
            </a:r>
            <a:r>
              <a:rPr lang="en-GB" sz="1800" b="1" i="0" dirty="0">
                <a:solidFill>
                  <a:srgbClr val="222222"/>
                </a:solidFill>
                <a:effectLst/>
                <a:latin typeface="Times New Roman" panose="02020603050405020304" pitchFamily="18" charset="0"/>
                <a:cs typeface="Times New Roman" panose="02020603050405020304" pitchFamily="18" charset="0"/>
              </a:rPr>
              <a:t>2023</a:t>
            </a:r>
            <a:r>
              <a:rPr lang="en-GB" sz="1800" b="0" i="0" dirty="0">
                <a:solidFill>
                  <a:srgbClr val="222222"/>
                </a:solidFill>
                <a:effectLst/>
                <a:latin typeface="Times New Roman" panose="02020603050405020304" pitchFamily="18" charset="0"/>
                <a:cs typeface="Times New Roman" panose="02020603050405020304" pitchFamily="18" charset="0"/>
              </a:rPr>
              <a:t>. </a:t>
            </a:r>
            <a:endParaRPr lang="en-GB" sz="1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3B6A0182-2402-DA83-C98F-312C7E927A6B}"/>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5" name="Date Placeholder 3">
            <a:extLst>
              <a:ext uri="{FF2B5EF4-FFF2-40B4-BE49-F238E27FC236}">
                <a16:creationId xmlns:a16="http://schemas.microsoft.com/office/drawing/2014/main" id="{52741B2E-17D9-A0B7-4986-B82FDDB553F3}"/>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8" name="Slide Number Placeholder 5">
            <a:extLst>
              <a:ext uri="{FF2B5EF4-FFF2-40B4-BE49-F238E27FC236}">
                <a16:creationId xmlns:a16="http://schemas.microsoft.com/office/drawing/2014/main" id="{FC6EC9FA-F7CC-D5F3-D44E-71532DAD0353}"/>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8</a:t>
            </a:fld>
            <a:endParaRPr lang="en-GB" b="1" dirty="0">
              <a:solidFill>
                <a:schemeClr val="bg1"/>
              </a:solidFill>
            </a:endParaRPr>
          </a:p>
        </p:txBody>
      </p:sp>
      <p:sp>
        <p:nvSpPr>
          <p:cNvPr id="19" name="TextBox 18">
            <a:extLst>
              <a:ext uri="{FF2B5EF4-FFF2-40B4-BE49-F238E27FC236}">
                <a16:creationId xmlns:a16="http://schemas.microsoft.com/office/drawing/2014/main" id="{66FB6384-CF18-DB4F-83B8-705AB0E00033}"/>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1599162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56B0A53-6399-0BF9-B635-7CA271A5137F}"/>
              </a:ext>
            </a:extLst>
          </p:cNvPr>
          <p:cNvSpPr/>
          <p:nvPr/>
        </p:nvSpPr>
        <p:spPr>
          <a:xfrm>
            <a:off x="-108601" y="0"/>
            <a:ext cx="1962567"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132E145-C758-7442-6B21-00320C1E3EF0}"/>
              </a:ext>
            </a:extLst>
          </p:cNvPr>
          <p:cNvSpPr/>
          <p:nvPr/>
        </p:nvSpPr>
        <p:spPr>
          <a:xfrm>
            <a:off x="1524000" y="6508808"/>
            <a:ext cx="9144000" cy="349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1" name="Title 10">
            <a:extLst>
              <a:ext uri="{FF2B5EF4-FFF2-40B4-BE49-F238E27FC236}">
                <a16:creationId xmlns:a16="http://schemas.microsoft.com/office/drawing/2014/main" id="{B72DDBA2-FC31-6F21-1738-12BDFB72B080}"/>
              </a:ext>
            </a:extLst>
          </p:cNvPr>
          <p:cNvSpPr>
            <a:spLocks noGrp="1"/>
          </p:cNvSpPr>
          <p:nvPr>
            <p:ph type="title"/>
          </p:nvPr>
        </p:nvSpPr>
        <p:spPr>
          <a:xfrm>
            <a:off x="1855470" y="439947"/>
            <a:ext cx="7886700" cy="1325563"/>
          </a:xfrm>
        </p:spPr>
        <p:txBody>
          <a:bodyPr/>
          <a:lstStyle/>
          <a:p>
            <a:r>
              <a:rPr lang="en-GB" sz="2800" dirty="0">
                <a:solidFill>
                  <a:schemeClr val="accent1">
                    <a:lumMod val="75000"/>
                  </a:schemeClr>
                </a:solidFill>
                <a:latin typeface="Times New Roman" panose="02020603050405020304" pitchFamily="18" charset="0"/>
                <a:cs typeface="Times New Roman" panose="02020603050405020304" pitchFamily="18" charset="0"/>
              </a:rPr>
              <a:t>LITERATURE SURVEY</a:t>
            </a:r>
            <a:br>
              <a:rPr lang="en-GB"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12" name="Content Placeholder 11">
            <a:extLst>
              <a:ext uri="{FF2B5EF4-FFF2-40B4-BE49-F238E27FC236}">
                <a16:creationId xmlns:a16="http://schemas.microsoft.com/office/drawing/2014/main" id="{C6EE24B7-2963-2E01-B941-A28071245FD7}"/>
              </a:ext>
            </a:extLst>
          </p:cNvPr>
          <p:cNvSpPr>
            <a:spLocks noGrp="1"/>
          </p:cNvSpPr>
          <p:nvPr>
            <p:ph sz="half" idx="1"/>
          </p:nvPr>
        </p:nvSpPr>
        <p:spPr>
          <a:xfrm>
            <a:off x="2084451" y="2767179"/>
            <a:ext cx="8327898" cy="1768860"/>
          </a:xfrm>
        </p:spPr>
        <p:txBody>
          <a:bodyPr>
            <a:normAutofit/>
          </a:bodyPr>
          <a:lstStyle/>
          <a:p>
            <a:pPr marL="457200" indent="-457200">
              <a:lnSpc>
                <a:spcPct val="150000"/>
              </a:lnSpc>
              <a:buFont typeface="+mj-lt"/>
              <a:buAutoNum type="arabicPeriod"/>
            </a:pPr>
            <a:r>
              <a:rPr lang="en-GB" sz="1900" b="0" i="0" dirty="0">
                <a:effectLst/>
                <a:latin typeface="Times New Roman" panose="02020603050405020304" pitchFamily="18" charset="0"/>
                <a:cs typeface="Times New Roman" panose="02020603050405020304" pitchFamily="18" charset="0"/>
              </a:rPr>
              <a:t>Slam implementation, classification and design  is obtained</a:t>
            </a:r>
          </a:p>
          <a:p>
            <a:pPr marL="457200" indent="-457200">
              <a:lnSpc>
                <a:spcPct val="150000"/>
              </a:lnSpc>
              <a:buFont typeface="+mj-lt"/>
              <a:buAutoNum type="arabicPeriod"/>
            </a:pPr>
            <a:r>
              <a:rPr lang="en-GB" sz="1900" b="0" i="0" dirty="0">
                <a:effectLst/>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F</a:t>
            </a:r>
            <a:r>
              <a:rPr lang="en-GB" sz="1900" b="0" i="0" dirty="0">
                <a:effectLst/>
                <a:latin typeface="Times New Roman" panose="02020603050405020304" pitchFamily="18" charset="0"/>
                <a:cs typeface="Times New Roman" panose="02020603050405020304" pitchFamily="18" charset="0"/>
              </a:rPr>
              <a:t>uture scope and th</a:t>
            </a:r>
            <a:r>
              <a:rPr lang="en-GB" sz="1900" dirty="0">
                <a:latin typeface="Times New Roman" panose="02020603050405020304" pitchFamily="18" charset="0"/>
                <a:cs typeface="Times New Roman" panose="02020603050405020304" pitchFamily="18" charset="0"/>
              </a:rPr>
              <a:t>e applicability of slam and v-slam is retained from this survey </a:t>
            </a:r>
          </a:p>
        </p:txBody>
      </p:sp>
      <p:sp>
        <p:nvSpPr>
          <p:cNvPr id="4" name="Date Placeholder 3">
            <a:extLst>
              <a:ext uri="{FF2B5EF4-FFF2-40B4-BE49-F238E27FC236}">
                <a16:creationId xmlns:a16="http://schemas.microsoft.com/office/drawing/2014/main" id="{85543DB6-D82E-3C66-75C3-554FDD53FB2F}"/>
              </a:ext>
            </a:extLst>
          </p:cNvPr>
          <p:cNvSpPr>
            <a:spLocks noGrp="1"/>
          </p:cNvSpPr>
          <p:nvPr>
            <p:ph type="dt" sz="half" idx="10"/>
          </p:nvPr>
        </p:nvSpPr>
        <p:spPr>
          <a:xfrm>
            <a:off x="2008626" y="6489067"/>
            <a:ext cx="2057400" cy="365125"/>
          </a:xfrm>
        </p:spPr>
        <p:txBody>
          <a:bodyPr/>
          <a:lstStyle/>
          <a:p>
            <a:fld id="{56E0080A-BA4C-4730-BD1B-9A8F996380CD}" type="datetime3">
              <a:rPr lang="en-GB" smtClean="0">
                <a:solidFill>
                  <a:schemeClr val="bg1"/>
                </a:solidFill>
              </a:rPr>
              <a:t>8 May, 2024</a:t>
            </a:fld>
            <a:endParaRPr lang="en-GB" dirty="0">
              <a:solidFill>
                <a:schemeClr val="bg1"/>
              </a:solidFill>
            </a:endParaRPr>
          </a:p>
        </p:txBody>
      </p:sp>
      <p:sp>
        <p:nvSpPr>
          <p:cNvPr id="6" name="Slide Number Placeholder 5">
            <a:extLst>
              <a:ext uri="{FF2B5EF4-FFF2-40B4-BE49-F238E27FC236}">
                <a16:creationId xmlns:a16="http://schemas.microsoft.com/office/drawing/2014/main" id="{EE1D2B6C-99CB-8672-7030-208244E211E3}"/>
              </a:ext>
            </a:extLst>
          </p:cNvPr>
          <p:cNvSpPr>
            <a:spLocks noGrp="1"/>
          </p:cNvSpPr>
          <p:nvPr>
            <p:ph type="sldNum" sz="quarter" idx="12"/>
          </p:nvPr>
        </p:nvSpPr>
        <p:spPr>
          <a:xfrm>
            <a:off x="8215630" y="6478069"/>
            <a:ext cx="2057400" cy="365125"/>
          </a:xfrm>
        </p:spPr>
        <p:txBody>
          <a:bodyPr/>
          <a:lstStyle/>
          <a:p>
            <a:fld id="{971BED31-D28D-4553-A0B8-A80873920F5E}" type="slidenum">
              <a:rPr lang="en-GB" b="1">
                <a:solidFill>
                  <a:schemeClr val="bg1"/>
                </a:solidFill>
              </a:rPr>
              <a:t>9</a:t>
            </a:fld>
            <a:endParaRPr lang="en-GB" b="1" dirty="0">
              <a:solidFill>
                <a:schemeClr val="bg1"/>
              </a:solidFill>
            </a:endParaRPr>
          </a:p>
        </p:txBody>
      </p:sp>
      <p:sp>
        <p:nvSpPr>
          <p:cNvPr id="16" name="Google Shape;191;p31">
            <a:extLst>
              <a:ext uri="{FF2B5EF4-FFF2-40B4-BE49-F238E27FC236}">
                <a16:creationId xmlns:a16="http://schemas.microsoft.com/office/drawing/2014/main" id="{B40043C9-0375-356A-5D99-661BA96FE9EC}"/>
              </a:ext>
            </a:extLst>
          </p:cNvPr>
          <p:cNvSpPr txBox="1">
            <a:spLocks/>
          </p:cNvSpPr>
          <p:nvPr/>
        </p:nvSpPr>
        <p:spPr>
          <a:xfrm>
            <a:off x="2008629" y="2767179"/>
            <a:ext cx="5788125" cy="429525"/>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endParaRPr lang="en-GB" sz="27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Google Shape;192;p31">
            <a:extLst>
              <a:ext uri="{FF2B5EF4-FFF2-40B4-BE49-F238E27FC236}">
                <a16:creationId xmlns:a16="http://schemas.microsoft.com/office/drawing/2014/main" id="{F01F49C0-A6E7-30F2-0FBD-8590AF7F7DCA}"/>
              </a:ext>
            </a:extLst>
          </p:cNvPr>
          <p:cNvSpPr txBox="1">
            <a:spLocks/>
          </p:cNvSpPr>
          <p:nvPr/>
        </p:nvSpPr>
        <p:spPr>
          <a:xfrm>
            <a:off x="2008627" y="2447222"/>
            <a:ext cx="8174741" cy="3882198"/>
          </a:xfrm>
          <a:prstGeom prst="rect">
            <a:avLst/>
          </a:prstGeom>
        </p:spPr>
        <p:txBody>
          <a:bodyPr spcFirstLastPara="1" wrap="square"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50000"/>
              </a:lnSpc>
              <a:spcBef>
                <a:spcPts val="0"/>
              </a:spcBef>
              <a:buClr>
                <a:schemeClr val="dk1"/>
              </a:buClr>
              <a:buSzPts val="1100"/>
              <a:buNone/>
            </a:pPr>
            <a:endParaRPr lang="en-US"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Google Shape;191;p31">
            <a:extLst>
              <a:ext uri="{FF2B5EF4-FFF2-40B4-BE49-F238E27FC236}">
                <a16:creationId xmlns:a16="http://schemas.microsoft.com/office/drawing/2014/main" id="{55C25D4B-88C9-86A1-3138-2F407E492EDC}"/>
              </a:ext>
            </a:extLst>
          </p:cNvPr>
          <p:cNvSpPr txBox="1">
            <a:spLocks/>
          </p:cNvSpPr>
          <p:nvPr/>
        </p:nvSpPr>
        <p:spPr>
          <a:xfrm>
            <a:off x="2008628" y="1308885"/>
            <a:ext cx="8373623" cy="833700"/>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pPr>
            <a:r>
              <a:rPr lang="en-GB" sz="1800" b="0" i="0" dirty="0">
                <a:effectLst/>
                <a:latin typeface="Times New Roman" panose="02020603050405020304" pitchFamily="18" charset="0"/>
                <a:cs typeface="Times New Roman" panose="02020603050405020304" pitchFamily="18" charset="0"/>
              </a:rPr>
              <a:t>[5] Zhang, Y.; Wu, Y.; Tong, K.; Chen, H.; Yuan, Y. </a:t>
            </a:r>
            <a:r>
              <a:rPr lang="en-GB" sz="1800" b="1" i="0" dirty="0">
                <a:effectLst/>
                <a:latin typeface="Times New Roman" panose="02020603050405020304" pitchFamily="18" charset="0"/>
                <a:cs typeface="Times New Roman" panose="02020603050405020304" pitchFamily="18" charset="0"/>
              </a:rPr>
              <a:t>Review of Visual Simultaneous Localization and Mapping Based on Deep Learning</a:t>
            </a:r>
            <a:r>
              <a:rPr lang="en-GB" sz="1800" b="0" i="0" dirty="0">
                <a:effectLst/>
                <a:latin typeface="Times New Roman" panose="02020603050405020304" pitchFamily="18" charset="0"/>
                <a:cs typeface="Times New Roman" panose="02020603050405020304" pitchFamily="18" charset="0"/>
              </a:rPr>
              <a:t>. </a:t>
            </a:r>
            <a:r>
              <a:rPr lang="en-GB" sz="1800" b="0" i="1" dirty="0">
                <a:effectLst/>
                <a:latin typeface="Times New Roman" panose="02020603050405020304" pitchFamily="18" charset="0"/>
                <a:cs typeface="Times New Roman" panose="02020603050405020304" pitchFamily="18" charset="0"/>
              </a:rPr>
              <a:t>Remote Sens.</a:t>
            </a:r>
            <a:r>
              <a:rPr lang="en-GB" sz="1800" b="0" i="0" dirty="0">
                <a:effectLst/>
                <a:latin typeface="Times New Roman" panose="02020603050405020304" pitchFamily="18" charset="0"/>
                <a:cs typeface="Times New Roman" panose="02020603050405020304" pitchFamily="18" charset="0"/>
              </a:rPr>
              <a:t> </a:t>
            </a:r>
            <a:r>
              <a:rPr lang="en-GB" sz="1800" b="1" i="0" dirty="0">
                <a:effectLst/>
                <a:latin typeface="Times New Roman" panose="02020603050405020304" pitchFamily="18" charset="0"/>
                <a:cs typeface="Times New Roman" panose="02020603050405020304" pitchFamily="18" charset="0"/>
              </a:rPr>
              <a:t>2023</a:t>
            </a:r>
            <a:r>
              <a:rPr lang="en-GB" sz="1800" b="1" dirty="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3B6A0182-2402-DA83-C98F-312C7E927A6B}"/>
              </a:ext>
            </a:extLst>
          </p:cNvPr>
          <p:cNvSpPr/>
          <p:nvPr/>
        </p:nvSpPr>
        <p:spPr>
          <a:xfrm>
            <a:off x="0" y="6517197"/>
            <a:ext cx="12192000" cy="349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Dept of Computer Science and Engineering, MACE Kothamangalam</a:t>
            </a:r>
          </a:p>
        </p:txBody>
      </p:sp>
      <p:sp>
        <p:nvSpPr>
          <p:cNvPr id="15" name="Date Placeholder 3">
            <a:extLst>
              <a:ext uri="{FF2B5EF4-FFF2-40B4-BE49-F238E27FC236}">
                <a16:creationId xmlns:a16="http://schemas.microsoft.com/office/drawing/2014/main" id="{52741B2E-17D9-A0B7-4986-B82FDDB553F3}"/>
              </a:ext>
            </a:extLst>
          </p:cNvPr>
          <p:cNvSpPr txBox="1">
            <a:spLocks/>
          </p:cNvSpPr>
          <p:nvPr/>
        </p:nvSpPr>
        <p:spPr>
          <a:xfrm>
            <a:off x="323850" y="6537853"/>
            <a:ext cx="2057400" cy="27384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E0080A-BA4C-4730-BD1B-9A8F996380CD}" type="datetime3">
              <a:rPr lang="en-GB" smtClean="0">
                <a:solidFill>
                  <a:schemeClr val="bg1"/>
                </a:solidFill>
              </a:rPr>
              <a:pPr/>
              <a:t>8 May, 2024</a:t>
            </a:fld>
            <a:endParaRPr lang="en-GB" dirty="0">
              <a:solidFill>
                <a:schemeClr val="bg1"/>
              </a:solidFill>
            </a:endParaRPr>
          </a:p>
        </p:txBody>
      </p:sp>
      <p:sp>
        <p:nvSpPr>
          <p:cNvPr id="18" name="Slide Number Placeholder 5">
            <a:extLst>
              <a:ext uri="{FF2B5EF4-FFF2-40B4-BE49-F238E27FC236}">
                <a16:creationId xmlns:a16="http://schemas.microsoft.com/office/drawing/2014/main" id="{FC6EC9FA-F7CC-D5F3-D44E-71532DAD0353}"/>
              </a:ext>
            </a:extLst>
          </p:cNvPr>
          <p:cNvSpPr txBox="1">
            <a:spLocks/>
          </p:cNvSpPr>
          <p:nvPr/>
        </p:nvSpPr>
        <p:spPr>
          <a:xfrm>
            <a:off x="9583062" y="6546482"/>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71BED31-D28D-4553-A0B8-A80873920F5E}" type="slidenum">
              <a:rPr lang="en-GB" b="1" smtClean="0">
                <a:solidFill>
                  <a:schemeClr val="bg1"/>
                </a:solidFill>
              </a:rPr>
              <a:pPr/>
              <a:t>9</a:t>
            </a:fld>
            <a:endParaRPr lang="en-GB" b="1" dirty="0">
              <a:solidFill>
                <a:schemeClr val="bg1"/>
              </a:solidFill>
            </a:endParaRPr>
          </a:p>
        </p:txBody>
      </p:sp>
      <p:sp>
        <p:nvSpPr>
          <p:cNvPr id="19" name="TextBox 18">
            <a:extLst>
              <a:ext uri="{FF2B5EF4-FFF2-40B4-BE49-F238E27FC236}">
                <a16:creationId xmlns:a16="http://schemas.microsoft.com/office/drawing/2014/main" id="{A2699517-4513-2E25-0871-6459BEFECAEE}"/>
              </a:ext>
            </a:extLst>
          </p:cNvPr>
          <p:cNvSpPr txBox="1"/>
          <p:nvPr/>
        </p:nvSpPr>
        <p:spPr>
          <a:xfrm>
            <a:off x="-293225" y="467643"/>
            <a:ext cx="2305924" cy="58759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400" dirty="0">
                <a:solidFill>
                  <a:srgbClr val="8FAADC"/>
                </a:solidFill>
                <a:hlinkClick r:id="rId3" action="ppaction://hlinksldjump">
                  <a:extLst>
                    <a:ext uri="{A12FA001-AC4F-418D-AE19-62706E023703}">
                      <ahyp:hlinkClr xmlns:ahyp="http://schemas.microsoft.com/office/drawing/2018/hyperlinkcolor" val="tx"/>
                    </a:ext>
                  </a:extLst>
                </a:hlinkClick>
              </a:rPr>
              <a:t>Introduction</a:t>
            </a:r>
            <a:endParaRPr lang="en-GB" sz="1400" dirty="0">
              <a:solidFill>
                <a:srgbClr val="8FAADC"/>
              </a:solidFill>
            </a:endParaRPr>
          </a:p>
          <a:p>
            <a:pPr marL="285750" indent="-285750">
              <a:lnSpc>
                <a:spcPct val="150000"/>
              </a:lnSpc>
              <a:buFont typeface="Arial" panose="020B0604020202020204" pitchFamily="34" charset="0"/>
              <a:buChar char="•"/>
            </a:pPr>
            <a:r>
              <a:rPr lang="en-GB" sz="1400" dirty="0">
                <a:solidFill>
                  <a:srgbClr val="8FAADC"/>
                </a:solidFill>
                <a:hlinkClick r:id="rId4" action="ppaction://hlinksldjump">
                  <a:extLst>
                    <a:ext uri="{A12FA001-AC4F-418D-AE19-62706E023703}">
                      <ahyp:hlinkClr xmlns:ahyp="http://schemas.microsoft.com/office/drawing/2018/hyperlinkcolor" val="tx"/>
                    </a:ext>
                  </a:extLst>
                </a:hlinkClick>
              </a:rPr>
              <a:t>Problem statement</a:t>
            </a:r>
            <a:endParaRPr lang="en-GB"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5" action="ppaction://hlinksldjump">
                  <a:extLst>
                    <a:ext uri="{A12FA001-AC4F-418D-AE19-62706E023703}">
                      <ahyp:hlinkClr xmlns:ahyp="http://schemas.microsoft.com/office/drawing/2018/hyperlinkcolor" val="tx"/>
                    </a:ext>
                  </a:extLst>
                </a:hlinkClick>
              </a:rPr>
              <a:t>Objectives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6" action="ppaction://hlinksldjump">
                  <a:extLst>
                    <a:ext uri="{A12FA001-AC4F-418D-AE19-62706E023703}">
                      <ahyp:hlinkClr xmlns:ahyp="http://schemas.microsoft.com/office/drawing/2018/hyperlinkcolor" val="tx"/>
                    </a:ext>
                  </a:extLst>
                </a:hlinkClick>
              </a:rPr>
              <a:t>Literature Survey 1</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7" action="ppaction://hlinksldjump">
                  <a:extLst>
                    <a:ext uri="{A12FA001-AC4F-418D-AE19-62706E023703}">
                      <ahyp:hlinkClr xmlns:ahyp="http://schemas.microsoft.com/office/drawing/2018/hyperlinkcolor" val="tx"/>
                    </a:ext>
                  </a:extLst>
                </a:hlinkClick>
              </a:rPr>
              <a:t>Literature Survey 2</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8" action="ppaction://hlinksldjump">
                  <a:extLst>
                    <a:ext uri="{A12FA001-AC4F-418D-AE19-62706E023703}">
                      <ahyp:hlinkClr xmlns:ahyp="http://schemas.microsoft.com/office/drawing/2018/hyperlinkcolor" val="tx"/>
                    </a:ext>
                  </a:extLst>
                </a:hlinkClick>
              </a:rPr>
              <a:t>Literature Survey 3</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9" action="ppaction://hlinksldjump">
                  <a:extLst>
                    <a:ext uri="{A12FA001-AC4F-418D-AE19-62706E023703}">
                      <ahyp:hlinkClr xmlns:ahyp="http://schemas.microsoft.com/office/drawing/2018/hyperlinkcolor" val="tx"/>
                    </a:ext>
                  </a:extLst>
                </a:hlinkClick>
              </a:rPr>
              <a:t>Literature Survey 4</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chemeClr val="bg1"/>
                </a:solidFill>
                <a:hlinkClick r:id="rId10" action="ppaction://hlinksldjump">
                  <a:extLst>
                    <a:ext uri="{A12FA001-AC4F-418D-AE19-62706E023703}">
                      <ahyp:hlinkClr xmlns:ahyp="http://schemas.microsoft.com/office/drawing/2018/hyperlinkcolor" val="tx"/>
                    </a:ext>
                  </a:extLst>
                </a:hlinkClick>
              </a:rPr>
              <a:t>Literature Survey 5</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rgbClr val="8FAADC"/>
                </a:solidFill>
                <a:hlinkClick r:id="rId11" action="ppaction://hlinksldjump">
                  <a:extLst>
                    <a:ext uri="{A12FA001-AC4F-418D-AE19-62706E023703}">
                      <ahyp:hlinkClr xmlns:ahyp="http://schemas.microsoft.com/office/drawing/2018/hyperlinkcolor" val="tx"/>
                    </a:ext>
                  </a:extLst>
                </a:hlinkClick>
              </a:rPr>
              <a:t>Proposed methodology</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2" action="ppaction://hlinksldjump">
                  <a:extLst>
                    <a:ext uri="{A12FA001-AC4F-418D-AE19-62706E023703}">
                      <ahyp:hlinkClr xmlns:ahyp="http://schemas.microsoft.com/office/drawing/2018/hyperlinkcolor" val="tx"/>
                    </a:ext>
                  </a:extLst>
                </a:hlinkClick>
              </a:rPr>
              <a:t>System Architecture</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3" action="ppaction://hlinksldjump">
                  <a:extLst>
                    <a:ext uri="{A12FA001-AC4F-418D-AE19-62706E023703}">
                      <ahyp:hlinkClr xmlns:ahyp="http://schemas.microsoft.com/office/drawing/2018/hyperlinkcolor" val="tx"/>
                    </a:ext>
                  </a:extLst>
                </a:hlinkClick>
              </a:rPr>
              <a:t>Block Diagram</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4" action="ppaction://hlinksldjump">
                  <a:extLst>
                    <a:ext uri="{A12FA001-AC4F-418D-AE19-62706E023703}">
                      <ahyp:hlinkClr xmlns:ahyp="http://schemas.microsoft.com/office/drawing/2018/hyperlinkcolor" val="tx"/>
                    </a:ext>
                  </a:extLst>
                </a:hlinkClick>
              </a:rPr>
              <a:t>Hardware Components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5" action="ppaction://hlinksldjump">
                  <a:extLst>
                    <a:ext uri="{A12FA001-AC4F-418D-AE19-62706E023703}">
                      <ahyp:hlinkClr xmlns:ahyp="http://schemas.microsoft.com/office/drawing/2018/hyperlinkcolor" val="tx"/>
                    </a:ext>
                  </a:extLst>
                </a:hlinkClick>
              </a:rPr>
              <a:t>Design and Model</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6" action="ppaction://hlinksldjump">
                  <a:extLst>
                    <a:ext uri="{A12FA001-AC4F-418D-AE19-62706E023703}">
                      <ahyp:hlinkClr xmlns:ahyp="http://schemas.microsoft.com/office/drawing/2018/hyperlinkcolor" val="tx"/>
                    </a:ext>
                  </a:extLst>
                </a:hlinkClick>
              </a:rPr>
              <a:t>Competitions and Awards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7" action="ppaction://hlinksldjump">
                  <a:extLst>
                    <a:ext uri="{A12FA001-AC4F-418D-AE19-62706E023703}">
                      <ahyp:hlinkClr xmlns:ahyp="http://schemas.microsoft.com/office/drawing/2018/hyperlinkcolor" val="tx"/>
                    </a:ext>
                  </a:extLst>
                </a:hlinkClick>
              </a:rPr>
              <a:t>Results</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8" action="ppaction://hlinksldjump">
                  <a:extLst>
                    <a:ext uri="{A12FA001-AC4F-418D-AE19-62706E023703}">
                      <ahyp:hlinkClr xmlns:ahyp="http://schemas.microsoft.com/office/drawing/2018/hyperlinkcolor" val="tx"/>
                    </a:ext>
                  </a:extLst>
                </a:hlinkClick>
              </a:rPr>
              <a:t>Conclusion</a:t>
            </a:r>
            <a:endParaRPr lang="en-US" sz="1400" dirty="0">
              <a:solidFill>
                <a:srgbClr val="8FAADC"/>
              </a:solidFill>
            </a:endParaRPr>
          </a:p>
          <a:p>
            <a:pPr marL="285750" indent="-285750">
              <a:lnSpc>
                <a:spcPct val="150000"/>
              </a:lnSpc>
              <a:buFont typeface="Arial" panose="020B0604020202020204" pitchFamily="34" charset="0"/>
              <a:buChar char="•"/>
            </a:pPr>
            <a:r>
              <a:rPr lang="en-US" sz="1400" dirty="0">
                <a:solidFill>
                  <a:srgbClr val="8FAADC"/>
                </a:solidFill>
                <a:hlinkClick r:id="rId19" action="ppaction://hlinksldjump">
                  <a:extLst>
                    <a:ext uri="{A12FA001-AC4F-418D-AE19-62706E023703}">
                      <ahyp:hlinkClr xmlns:ahyp="http://schemas.microsoft.com/office/drawing/2018/hyperlinkcolor" val="tx"/>
                    </a:ext>
                  </a:extLst>
                </a:hlinkClick>
              </a:rPr>
              <a:t>References</a:t>
            </a:r>
            <a:endParaRPr lang="en-US" sz="1400" dirty="0">
              <a:solidFill>
                <a:srgbClr val="8FAADC"/>
              </a:solidFill>
            </a:endParaRPr>
          </a:p>
        </p:txBody>
      </p:sp>
    </p:spTree>
    <p:extLst>
      <p:ext uri="{BB962C8B-B14F-4D97-AF65-F5344CB8AC3E}">
        <p14:creationId xmlns:p14="http://schemas.microsoft.com/office/powerpoint/2010/main" val="840930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6757</TotalTime>
  <Words>2759</Words>
  <Application>Microsoft Office PowerPoint</Application>
  <PresentationFormat>Widescreen</PresentationFormat>
  <Paragraphs>693</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Rounded MT Bold</vt:lpstr>
      <vt:lpstr>Bahnschrift Light SemiCondensed</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LITERATURE SURVEY </vt:lpstr>
      <vt:lpstr>LITERATURE SURVEY </vt:lpstr>
      <vt:lpstr>LITERATURE SURVEY </vt:lpstr>
      <vt:lpstr>LITERATURE SURVEY </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Arun</dc:creator>
  <cp:lastModifiedBy>Riya Elizabeth</cp:lastModifiedBy>
  <cp:revision>131</cp:revision>
  <dcterms:created xsi:type="dcterms:W3CDTF">2023-08-14T06:34:09Z</dcterms:created>
  <dcterms:modified xsi:type="dcterms:W3CDTF">2024-05-08T01:50:54Z</dcterms:modified>
</cp:coreProperties>
</file>