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70" r:id="rId6"/>
    <p:sldId id="299" r:id="rId7"/>
    <p:sldId id="296" r:id="rId8"/>
    <p:sldId id="297" r:id="rId9"/>
    <p:sldId id="298" r:id="rId10"/>
    <p:sldId id="315" r:id="rId11"/>
    <p:sldId id="300" r:id="rId12"/>
    <p:sldId id="301" r:id="rId13"/>
    <p:sldId id="304" r:id="rId14"/>
    <p:sldId id="305" r:id="rId15"/>
    <p:sldId id="303" r:id="rId16"/>
    <p:sldId id="302" r:id="rId17"/>
    <p:sldId id="311" r:id="rId18"/>
    <p:sldId id="312" r:id="rId19"/>
    <p:sldId id="313" r:id="rId20"/>
    <p:sldId id="314" r:id="rId21"/>
    <p:sldId id="306" r:id="rId22"/>
    <p:sldId id="310" r:id="rId23"/>
    <p:sldId id="307" r:id="rId24"/>
    <p:sldId id="308" r:id="rId25"/>
    <p:sldId id="295" r:id="rId2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438"/>
    <a:srgbClr val="1D63ED"/>
    <a:srgbClr val="E2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68E32-42C2-45CA-BA6C-580266E17C3F}" type="datetimeFigureOut">
              <a:rPr lang="es-CL" smtClean="0"/>
              <a:t>05-12-2024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1351-AE83-41A9-934B-C60E5C1A9F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515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High performance in Redis means it can handle a large number of operations per second, making it highly efficient for applications requiring fast data processing.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Low latency refers to the minimal delay between a client request and the server response. In Redis, latency is typically measured in microseconds or milliseconds.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/>
            </a:br>
            <a:r>
              <a:rPr lang="en-US"/>
              <a:t>Redis stores data in RAM, optimizing speed while minimizing overhead.</a:t>
            </a:r>
          </a:p>
          <a:p>
            <a:r>
              <a:rPr lang="en-US" b="1"/>
              <a:t>Why It Matters: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Applications like gaming leaderboards or real-time analytics demand rapid responses to keep the user experience seamless.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Redis is faster than traditional disk-based databases, as accessing data from memory is orders of magnitude quicker.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Critical for real-time applications like stock trading platforms, where even milliseconds of delay can result in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Ensures smooth performance in scenarios requiring instant feedback, such as autocomplete or chat systems.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31351-AE83-41A9-934B-C60E5C1A9FE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156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31351-AE83-41A9-934B-C60E5C1A9FE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24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31351-AE83-41A9-934B-C60E5C1A9FE2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817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D7131-4D4A-A7C0-613F-F81F342D3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BF56A5-FB0B-74FE-3317-7CAF9BC0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9B1F8-5E16-5C8A-9942-508AF094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1186-A56C-4DCB-9CC9-E63611553297}" type="datetime1">
              <a:rPr lang="es-CL" smtClean="0"/>
              <a:t>05-12-2024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EFC79C-ED97-A8A9-7B8B-7E84D8B3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79AA13-344A-5E8E-A3E5-A993F970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93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C8DF5-ACE0-8F6F-9105-2BD49F48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EDDEBD-A857-D8D1-3B7F-208B2D394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E90572-F7C6-0212-79DC-4D20E53F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CF6-5295-4345-8F63-1892BDD36F0F}" type="datetime1">
              <a:rPr lang="es-CL" smtClean="0"/>
              <a:t>05-12-2024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BC9DC-A836-A260-5094-689982B2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21DC4-C576-24C8-EBD8-DF54FB33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486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C0036A-DEC7-2127-1ACC-D3B95475C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3A0FE4-37DF-1E57-B7CF-FCDAC4364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728DE-3592-8AEF-47D7-9B927657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4E41-1C8C-48F4-B965-16CE76921DD8}" type="datetime1">
              <a:rPr lang="es-CL" smtClean="0"/>
              <a:t>05-12-2024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F273A-20B5-CA34-1EDC-DD3203F0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EF187-BD21-9309-25C4-0EA3C6A9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5509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D7994-396D-B103-1E46-83D7523E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F5C67-46B9-6D89-BAAF-BA64F58F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AE631-B444-FC0F-F2CE-49E2FC81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E6D3-CFB9-4DC0-B843-E9D6158F0E54}" type="datetime1">
              <a:rPr lang="es-CL" smtClean="0"/>
              <a:t>05-12-2024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F5713B-F800-E4D2-C658-F52557D9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FEBC2-271B-3F71-1D39-C9C987A9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599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983AC-C1A5-1764-AA15-628304B4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2ED6C8-9AE1-D3C5-FEB0-B27697979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ACD94-AF38-DA87-02B4-9A40EA4F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E5D9-0476-4ED3-96C1-5858AD750373}" type="datetime1">
              <a:rPr lang="es-CL" smtClean="0"/>
              <a:t>05-12-2024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84C44-13EF-195C-A466-1D6AA52E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AA3E1B-2B21-C9DB-C670-9BF9BC1A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3849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3B56E-94EB-BF2C-65E6-585CAE8A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7DF540-7F24-746A-BCD9-F0E9EA4FC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00F9D-A317-1028-E037-9410E9CDA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91CD1D-C178-34E8-163F-8E1AA6ED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23C-EF7E-4B6F-80EF-B01F9C0EA076}" type="datetime1">
              <a:rPr lang="es-CL" smtClean="0"/>
              <a:t>05-12-2024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A1A75-1CDB-E4BB-F989-6F2E4F28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620C8A-F6D0-2019-C570-AC12C541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439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D4F29-E278-7E3F-C510-14AB3558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35AC06-B86F-0416-9643-CA9AD3A1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85944-83A4-8934-DE6D-A0450B1FE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85EF1F-2D61-3E98-8ABE-B54EA0DAD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1B1EAF-B240-929C-A883-14958445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51B192-3F6C-4584-F3FC-C2B813B2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BE95-975F-4796-91D1-B9A75687D290}" type="datetime1">
              <a:rPr lang="es-CL" smtClean="0"/>
              <a:t>05-12-2024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B9FB97-E789-6DC2-FE7D-51BF4464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C41B28-1FA4-DAD4-FCAB-DC8D7A74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1812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C8239-2DC7-04A9-55CB-13E1178D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296179-EE17-F37A-0025-816ADAEB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AB8F-1C7D-4511-B898-6EE9840DF8EC}" type="datetime1">
              <a:rPr lang="es-CL" smtClean="0"/>
              <a:t>05-12-2024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84F607-7828-44FF-E151-7FD7EA7B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0099AE-C8E9-CC5C-6A57-65684BE6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3887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13C6F2-2CF4-1E95-2B5B-9D783DA5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71D7-62F0-44BD-B9E7-3875569547DD}" type="datetime1">
              <a:rPr lang="es-CL" smtClean="0"/>
              <a:t>05-12-2024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4EF4C5-FFEF-F95C-3E00-40E7D63B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1AD326-AD39-16E2-A29A-6C5AB2FA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9321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5CBF1-F346-09F8-E1AC-A6167E03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8B96F-F17E-DD59-2C13-7869CD45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D0D0A-29D4-E54F-59EE-16919328D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C3F7FC-F8AD-7FC8-C3E1-5F6C0FA8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8C60-1144-46C8-B6D8-36EBB2EF6D84}" type="datetime1">
              <a:rPr lang="es-CL" smtClean="0"/>
              <a:t>05-12-2024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A0819-AAED-28F6-646B-D4BC407C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D26C20-93CA-3551-7087-07E00256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163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4F48E-30E5-B562-A1A9-5028958D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7632BE-C6C7-6A94-84A7-9C179C78A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8C339F-48AF-4029-6A0A-0CD509D13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57CE21-5434-7388-43CB-26853C92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B24-7110-4386-A3B3-5A503DDC7BB4}" type="datetime1">
              <a:rPr lang="es-CL" smtClean="0"/>
              <a:t>05-12-2024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47E812-2C50-B234-E913-635BFDD6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00A110-0727-0A89-59F7-5905CEBA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61-C3DF-4692-9B0C-24DE0DA530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664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BF9EDB-90FB-DE9E-EE8F-10127265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25E97-3188-8A0F-55DE-70A3BDC61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2574A-F4AF-38D5-BDF9-E14C6D06B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7FD01-54C9-41BB-A42F-4F4EB61E896C}" type="datetime1">
              <a:rPr lang="es-CL" smtClean="0"/>
              <a:t>05-12-2024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89009-975F-2710-ADA0-C70D7F56D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D22A35-3773-0A56-8175-59E96DEB5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47E61-C3DF-4692-9B0C-24DE0DA530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938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18" Type="http://schemas.openxmlformats.org/officeDocument/2006/relationships/image" Target="../media/image35.png"/><Relationship Id="rId26" Type="http://schemas.openxmlformats.org/officeDocument/2006/relationships/image" Target="../media/image40.svg"/><Relationship Id="rId3" Type="http://schemas.openxmlformats.org/officeDocument/2006/relationships/image" Target="../media/image42.svg"/><Relationship Id="rId21" Type="http://schemas.openxmlformats.org/officeDocument/2006/relationships/image" Target="../media/image8.png"/><Relationship Id="rId7" Type="http://schemas.openxmlformats.org/officeDocument/2006/relationships/image" Target="../media/image3.svg"/><Relationship Id="rId12" Type="http://schemas.openxmlformats.org/officeDocument/2006/relationships/image" Target="../media/image49.png"/><Relationship Id="rId17" Type="http://schemas.openxmlformats.org/officeDocument/2006/relationships/image" Target="../media/image54.svg"/><Relationship Id="rId25" Type="http://schemas.openxmlformats.org/officeDocument/2006/relationships/image" Target="../media/image39.png"/><Relationship Id="rId2" Type="http://schemas.openxmlformats.org/officeDocument/2006/relationships/image" Target="../media/image41.png"/><Relationship Id="rId16" Type="http://schemas.openxmlformats.org/officeDocument/2006/relationships/image" Target="../media/image5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8.svg"/><Relationship Id="rId24" Type="http://schemas.openxmlformats.org/officeDocument/2006/relationships/image" Target="../media/image5.svg"/><Relationship Id="rId5" Type="http://schemas.openxmlformats.org/officeDocument/2006/relationships/image" Target="../media/image44.svg"/><Relationship Id="rId15" Type="http://schemas.openxmlformats.org/officeDocument/2006/relationships/image" Target="../media/image52.svg"/><Relationship Id="rId23" Type="http://schemas.openxmlformats.org/officeDocument/2006/relationships/image" Target="../media/image4.png"/><Relationship Id="rId28" Type="http://schemas.openxmlformats.org/officeDocument/2006/relationships/image" Target="../media/image56.svg"/><Relationship Id="rId10" Type="http://schemas.openxmlformats.org/officeDocument/2006/relationships/image" Target="../media/image47.png"/><Relationship Id="rId19" Type="http://schemas.openxmlformats.org/officeDocument/2006/relationships/image" Target="../media/image11.png"/><Relationship Id="rId4" Type="http://schemas.openxmlformats.org/officeDocument/2006/relationships/image" Target="../media/image43.png"/><Relationship Id="rId9" Type="http://schemas.openxmlformats.org/officeDocument/2006/relationships/image" Target="../media/image46.svg"/><Relationship Id="rId14" Type="http://schemas.openxmlformats.org/officeDocument/2006/relationships/image" Target="../media/image51.png"/><Relationship Id="rId22" Type="http://schemas.openxmlformats.org/officeDocument/2006/relationships/image" Target="../media/image6.png"/><Relationship Id="rId27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5.sv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4.png"/><Relationship Id="rId3" Type="http://schemas.openxmlformats.org/officeDocument/2006/relationships/image" Target="../media/image3.svg"/><Relationship Id="rId7" Type="http://schemas.openxmlformats.org/officeDocument/2006/relationships/image" Target="../media/image20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9.svg"/><Relationship Id="rId3" Type="http://schemas.openxmlformats.org/officeDocument/2006/relationships/image" Target="../media/image3.svg"/><Relationship Id="rId7" Type="http://schemas.openxmlformats.org/officeDocument/2006/relationships/image" Target="../media/image28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8.png"/><Relationship Id="rId10" Type="http://schemas.openxmlformats.org/officeDocument/2006/relationships/image" Target="../media/image31.sv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FA766A0-4AE7-E33C-C7E9-AAC21D7E5A1B}"/>
              </a:ext>
            </a:extLst>
          </p:cNvPr>
          <p:cNvSpPr txBox="1"/>
          <p:nvPr/>
        </p:nvSpPr>
        <p:spPr>
          <a:xfrm>
            <a:off x="169005" y="133392"/>
            <a:ext cx="3989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Course: Base de Datos </a:t>
            </a:r>
            <a:r>
              <a:rPr lang="es-CL" sz="1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ICIFF004</a:t>
            </a:r>
            <a:endParaRPr lang="en-US" sz="18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Workshop NoSQL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C18C536-473D-CE0C-E4CC-C7A46EC31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216" y="1923435"/>
            <a:ext cx="5890515" cy="867934"/>
          </a:xfrm>
        </p:spPr>
        <p:txBody>
          <a:bodyPr>
            <a:normAutofit/>
          </a:bodyPr>
          <a:lstStyle/>
          <a:p>
            <a:r>
              <a:rPr lang="es-CL" sz="45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s-CL" sz="45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45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s-CL" sz="45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45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endParaRPr lang="es-CL" sz="45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8C418F8-C46D-AAB5-3F96-593F08735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495" y="3038318"/>
            <a:ext cx="8880996" cy="369332"/>
          </a:xfrm>
        </p:spPr>
        <p:txBody>
          <a:bodyPr>
            <a:no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A Trusted Tool for Speed, Scalability, and Reliability in Modern Apps</a:t>
            </a:r>
            <a:endParaRPr lang="es-CL" sz="18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047D927-6982-5D4A-F51F-559D32021C07}"/>
              </a:ext>
            </a:extLst>
          </p:cNvPr>
          <p:cNvSpPr txBox="1"/>
          <p:nvPr/>
        </p:nvSpPr>
        <p:spPr>
          <a:xfrm>
            <a:off x="3413015" y="3798332"/>
            <a:ext cx="5365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lan Silva, </a:t>
            </a:r>
            <a:r>
              <a:rPr lang="en-US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ante Quezada and </a:t>
            </a:r>
            <a:r>
              <a:rPr lang="en-US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ucas Brown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D08C96-368D-C8C4-927E-9D6240F157B7}"/>
              </a:ext>
            </a:extLst>
          </p:cNvPr>
          <p:cNvSpPr txBox="1"/>
          <p:nvPr/>
        </p:nvSpPr>
        <p:spPr>
          <a:xfrm>
            <a:off x="5877226" y="3429000"/>
            <a:ext cx="437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CL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3F98D708-0166-85AE-BFEC-E9075551ACA0}"/>
              </a:ext>
            </a:extLst>
          </p:cNvPr>
          <p:cNvSpPr txBox="1">
            <a:spLocks/>
          </p:cNvSpPr>
          <p:nvPr/>
        </p:nvSpPr>
        <p:spPr>
          <a:xfrm>
            <a:off x="2954589" y="5746222"/>
            <a:ext cx="6282813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Professor in charge: </a:t>
            </a:r>
            <a:r>
              <a:rPr lang="en-US" sz="1800">
                <a:solidFill>
                  <a:srgbClr val="FF4438"/>
                </a:solidFill>
                <a:latin typeface="Consolas"/>
                <a:ea typeface="Calibri"/>
                <a:cs typeface="Calibri"/>
              </a:rPr>
              <a:t>C</a:t>
            </a:r>
            <a:r>
              <a:rPr lang="en-US" sz="180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risthian Aguilera</a:t>
            </a:r>
            <a:endParaRPr lang="es-CL" sz="180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B6849314-0AAB-E55B-1BB1-7C337D0E9638}"/>
              </a:ext>
            </a:extLst>
          </p:cNvPr>
          <p:cNvSpPr txBox="1">
            <a:spLocks/>
          </p:cNvSpPr>
          <p:nvPr/>
        </p:nvSpPr>
        <p:spPr>
          <a:xfrm>
            <a:off x="2954587" y="6115554"/>
            <a:ext cx="6282813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December 05</a:t>
            </a:r>
            <a:r>
              <a:rPr lang="en-US" sz="1800" baseline="300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 2024</a:t>
            </a:r>
            <a:endParaRPr lang="es-CL" sz="18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E8555CE6-BEE8-4D11-6C4C-E2ED98FF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94" y="138704"/>
            <a:ext cx="3048001" cy="939787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BBD29F-B8E2-2AB2-0F1C-2AE945A91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4755" y="1988069"/>
            <a:ext cx="2172029" cy="6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6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E9574-6F36-2E80-A243-48545C9F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400E7-4304-CCDB-E435-7745A2EAE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936" y="204614"/>
            <a:ext cx="7104717" cy="917452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 cases 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endParaRPr lang="es-CL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F8D51B1-8AB2-8104-A50C-EAB145516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5364" y="169575"/>
            <a:ext cx="2590790" cy="811885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FFFD3860-DB8A-0B97-E630-94011A2A7186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4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r>
              <a:rPr lang="es-CL" sz="4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s-CL" sz="4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s-CL" sz="4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Storage</a:t>
            </a:r>
          </a:p>
        </p:txBody>
      </p:sp>
      <p:pic>
        <p:nvPicPr>
          <p:cNvPr id="7172" name="Picture 4" descr="pc screen&quot; Icon - Download for free – Iconduck">
            <a:extLst>
              <a:ext uri="{FF2B5EF4-FFF2-40B4-BE49-F238E27FC236}">
                <a16:creationId xmlns:a16="http://schemas.microsoft.com/office/drawing/2014/main" id="{2885B529-706A-1CFF-4A33-19AC1B7E8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76" y="2299903"/>
            <a:ext cx="2274534" cy="199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áfico 9" descr="Ordenar contorno">
            <a:extLst>
              <a:ext uri="{FF2B5EF4-FFF2-40B4-BE49-F238E27FC236}">
                <a16:creationId xmlns:a16="http://schemas.microsoft.com/office/drawing/2014/main" id="{FAC2FD05-8134-BC2E-DF83-91916F452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5420843" y="2488008"/>
            <a:ext cx="1476633" cy="1476633"/>
          </a:xfrm>
          <a:prstGeom prst="rect">
            <a:avLst/>
          </a:prstGeom>
        </p:spPr>
      </p:pic>
      <p:pic>
        <p:nvPicPr>
          <p:cNvPr id="7174" name="Picture 6" descr="Redis Database: A Complete Guide | Leninmhs">
            <a:extLst>
              <a:ext uri="{FF2B5EF4-FFF2-40B4-BE49-F238E27FC236}">
                <a16:creationId xmlns:a16="http://schemas.microsoft.com/office/drawing/2014/main" id="{0D41289C-7C16-F57D-1ADD-0C80DEAF0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94" y="2267007"/>
            <a:ext cx="2466926" cy="20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 descr="Estrella contorno">
            <a:extLst>
              <a:ext uri="{FF2B5EF4-FFF2-40B4-BE49-F238E27FC236}">
                <a16:creationId xmlns:a16="http://schemas.microsoft.com/office/drawing/2014/main" id="{16351E23-9D99-74D0-A490-859D3D7C6E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0802" y="6045270"/>
            <a:ext cx="441723" cy="4417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E3ADD89-A720-5ADA-A6C6-0E50345B3C17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10/21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458AE2-0E14-98FF-EE36-FFDCD6A5F48A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A</a:t>
            </a:r>
            <a:endParaRPr lang="es-C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47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C54FA1-9FFF-8A2C-68BE-B90F65FC0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358DD-8EEB-4F17-6B28-EBB7C7F63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239" y="214446"/>
            <a:ext cx="8363522" cy="917452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eal </a:t>
            </a:r>
            <a:r>
              <a:rPr lang="es-CL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orld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xamples</a:t>
            </a:r>
            <a:endParaRPr lang="es-CL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C38981E-7194-477F-9930-B02F47021697}"/>
              </a:ext>
            </a:extLst>
          </p:cNvPr>
          <p:cNvGrpSpPr/>
          <p:nvPr/>
        </p:nvGrpSpPr>
        <p:grpSpPr>
          <a:xfrm>
            <a:off x="4326308" y="1829561"/>
            <a:ext cx="3916340" cy="3916340"/>
            <a:chOff x="8096824" y="1046886"/>
            <a:chExt cx="3916340" cy="391634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5EC8E8F-F534-50CD-6C18-A128CA247907}"/>
                </a:ext>
              </a:extLst>
            </p:cNvPr>
            <p:cNvSpPr/>
            <p:nvPr/>
          </p:nvSpPr>
          <p:spPr>
            <a:xfrm>
              <a:off x="9107691" y="1580608"/>
              <a:ext cx="1894606" cy="2848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Imagen 3" descr="Un conjunto de letras blancas en un fondo blanco&#10;&#10;Descripción generada automáticamente con confianza baja">
              <a:extLst>
                <a:ext uri="{FF2B5EF4-FFF2-40B4-BE49-F238E27FC236}">
                  <a16:creationId xmlns:a16="http://schemas.microsoft.com/office/drawing/2014/main" id="{253C5799-3E1B-6B70-7771-2B81A3489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824" y="1046886"/>
              <a:ext cx="3916340" cy="3916340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F376D2-F7C1-5290-932A-BA14022A38F0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L</a:t>
            </a:r>
            <a:endParaRPr lang="es-CL" sz="1800">
              <a:solidFill>
                <a:schemeClr val="bg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6952B42-A02B-C14A-A778-7E253D05F301}"/>
              </a:ext>
            </a:extLst>
          </p:cNvPr>
          <p:cNvGrpSpPr/>
          <p:nvPr/>
        </p:nvGrpSpPr>
        <p:grpSpPr>
          <a:xfrm>
            <a:off x="8828335" y="3998385"/>
            <a:ext cx="2578608" cy="2578608"/>
            <a:chOff x="9377418" y="4030990"/>
            <a:chExt cx="2578608" cy="2578608"/>
          </a:xfrm>
        </p:grpSpPr>
        <p:pic>
          <p:nvPicPr>
            <p:cNvPr id="3" name="Picture 2" descr="Tik Tok Logo Png PNG para descargar gratis">
              <a:extLst>
                <a:ext uri="{FF2B5EF4-FFF2-40B4-BE49-F238E27FC236}">
                  <a16:creationId xmlns:a16="http://schemas.microsoft.com/office/drawing/2014/main" id="{7023AF47-3607-D0F8-3C0F-8C49B1914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7418" y="4030990"/>
              <a:ext cx="2578608" cy="257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Tik Tok Logo Png PNG para descargar gratis">
              <a:extLst>
                <a:ext uri="{FF2B5EF4-FFF2-40B4-BE49-F238E27FC236}">
                  <a16:creationId xmlns:a16="http://schemas.microsoft.com/office/drawing/2014/main" id="{EE20D2A9-CFDA-D351-7793-D38451DD18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34" t="7974" r="11653" b="11884"/>
            <a:stretch/>
          </p:blipFill>
          <p:spPr bwMode="auto">
            <a:xfrm>
              <a:off x="9665208" y="4178807"/>
              <a:ext cx="1911096" cy="2066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1D07A8C-231D-E37C-C741-40EBC91B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18" y="1631002"/>
            <a:ext cx="2334350" cy="19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81347014-B8D9-C93C-5A8C-7275D175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4" y="3944006"/>
            <a:ext cx="1921203" cy="19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Github Logo - Free social media icons">
            <a:extLst>
              <a:ext uri="{FF2B5EF4-FFF2-40B4-BE49-F238E27FC236}">
                <a16:creationId xmlns:a16="http://schemas.microsoft.com/office/drawing/2014/main" id="{B3983AB0-7695-A35E-89DA-20FFF8DA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60" y="1523698"/>
            <a:ext cx="2057679" cy="20576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274EEB-D049-A045-3D4A-DAB3AB63E861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11/21</a:t>
            </a:r>
            <a:endParaRPr lang="es-C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9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5E3994-547F-5EF6-714A-E91ED7AA1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9E800-1B05-6698-12D9-122D00166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32" y="214446"/>
            <a:ext cx="7770535" cy="917452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eal </a:t>
            </a:r>
            <a:r>
              <a:rPr lang="es-CL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orld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</a:t>
            </a:r>
            <a:endParaRPr lang="es-CL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3567F93-A26E-C8ED-85E2-CE6878448C91}"/>
              </a:ext>
            </a:extLst>
          </p:cNvPr>
          <p:cNvGrpSpPr/>
          <p:nvPr/>
        </p:nvGrpSpPr>
        <p:grpSpPr>
          <a:xfrm>
            <a:off x="8509779" y="1470830"/>
            <a:ext cx="3916340" cy="3916340"/>
            <a:chOff x="8096824" y="1046886"/>
            <a:chExt cx="3916340" cy="391634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E0BF7E7-FEAE-1B60-0580-115E1479870C}"/>
                </a:ext>
              </a:extLst>
            </p:cNvPr>
            <p:cNvSpPr/>
            <p:nvPr/>
          </p:nvSpPr>
          <p:spPr>
            <a:xfrm>
              <a:off x="9107691" y="1580608"/>
              <a:ext cx="1894606" cy="2848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Imagen 3" descr="Un conjunto de letras blancas en un fondo blanco&#10;&#10;Descripción generada automáticamente con confianza baja">
              <a:extLst>
                <a:ext uri="{FF2B5EF4-FFF2-40B4-BE49-F238E27FC236}">
                  <a16:creationId xmlns:a16="http://schemas.microsoft.com/office/drawing/2014/main" id="{9DF5DD14-F229-8722-B425-991B7209B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824" y="1046886"/>
              <a:ext cx="3916340" cy="3916340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B38379F6-B996-72AD-E1B9-8DBECC825ED9}"/>
              </a:ext>
            </a:extLst>
          </p:cNvPr>
          <p:cNvSpPr txBox="1"/>
          <p:nvPr/>
        </p:nvSpPr>
        <p:spPr>
          <a:xfrm>
            <a:off x="688256" y="1625282"/>
            <a:ext cx="85638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</a:rPr>
              <a:t>Niantic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, a mobile game development company, is renowned for augmented reality games like </a:t>
            </a:r>
            <a:r>
              <a:rPr lang="en-US" b="1" i="1">
                <a:solidFill>
                  <a:srgbClr val="FF4438"/>
                </a:solidFill>
                <a:latin typeface="Consolas" panose="020B0609020204030204" pitchFamily="49" charset="0"/>
              </a:rPr>
              <a:t>Ingress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b="1" i="1">
                <a:solidFill>
                  <a:srgbClr val="FF4438"/>
                </a:solidFill>
                <a:latin typeface="Consolas" panose="020B0609020204030204" pitchFamily="49" charset="0"/>
              </a:rPr>
              <a:t>Pokémon GO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</a:rPr>
              <a:t>Challenge</a:t>
            </a:r>
            <a:br>
              <a:rPr lang="en-US">
                <a:solidFill>
                  <a:srgbClr val="FF4438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Niantic faced high latency during </a:t>
            </a:r>
            <a:r>
              <a:rPr lang="en-US" i="1">
                <a:solidFill>
                  <a:schemeClr val="bg1"/>
                </a:solidFill>
                <a:latin typeface="Consolas" panose="020B0609020204030204" pitchFamily="49" charset="0"/>
              </a:rPr>
              <a:t>Pokémon GO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Raid Battles as Google Cloud servers struggled to handle player activity surges.</a:t>
            </a:r>
          </a:p>
          <a:p>
            <a:endParaRPr lang="en-US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</a:rPr>
              <a:t>Solution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By caching game data in a Redis Enterprise cluster, Niantic ensured fast, scalable, and responsive access for all servers.</a:t>
            </a: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</a:rPr>
              <a:t>Benefits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Redis Enterprise reduced latency by 75%, balanced server loads, and delivered a seamless player experience.</a:t>
            </a: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69E52C-EAA2-222B-5E56-31A5EA65E783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L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FA0E05-FFDF-5ADE-58FA-39509317D52C}"/>
              </a:ext>
            </a:extLst>
          </p:cNvPr>
          <p:cNvSpPr txBox="1"/>
          <p:nvPr/>
        </p:nvSpPr>
        <p:spPr>
          <a:xfrm>
            <a:off x="3191201" y="6365983"/>
            <a:ext cx="5809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Source: https://redis.io/customers/niantic/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FBA531-4DA2-1584-7333-5722021B26EA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12/21</a:t>
            </a:r>
            <a:endParaRPr lang="es-C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13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E62DC-150E-9511-B0D6-1B6C1B906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DE2C-9524-CA93-A059-FCA0312E8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040" y="204614"/>
            <a:ext cx="7104717" cy="91745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dvantages</a:t>
            </a:r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O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7099FAE-1B27-ED80-F70E-9BCD82DB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5364" y="169575"/>
            <a:ext cx="2590790" cy="811885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3FF3D2DE-82A9-D85F-9DA0-5487697D4DF1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E1AAB32-F391-6C20-1318-63D340E58B61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EFF29A3-9606-6623-C5D5-4DBCBC967E07}"/>
              </a:ext>
            </a:extLst>
          </p:cNvPr>
          <p:cNvSpPr txBox="1">
            <a:spLocks/>
          </p:cNvSpPr>
          <p:nvPr/>
        </p:nvSpPr>
        <p:spPr>
          <a:xfrm>
            <a:off x="744466" y="2604512"/>
            <a:ext cx="9167629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CL"/>
            </a:defPPr>
            <a:lvl1pPr marL="571500" indent="-5715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Multi-language integration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16D9E8B-BF28-B4E1-155E-5CE4646E0F2D}"/>
              </a:ext>
            </a:extLst>
          </p:cNvPr>
          <p:cNvSpPr txBox="1">
            <a:spLocks/>
          </p:cNvSpPr>
          <p:nvPr/>
        </p:nvSpPr>
        <p:spPr>
          <a:xfrm>
            <a:off x="744467" y="1450356"/>
            <a:ext cx="3763526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L" sz="40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Quick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61ED0D8-2AF1-D21E-3429-3CBFD64D90BA}"/>
              </a:ext>
            </a:extLst>
          </p:cNvPr>
          <p:cNvSpPr txBox="1">
            <a:spLocks/>
          </p:cNvSpPr>
          <p:nvPr/>
        </p:nvSpPr>
        <p:spPr>
          <a:xfrm>
            <a:off x="735899" y="4853533"/>
            <a:ext cx="6195253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CL"/>
            </a:defPPr>
            <a:lvl1pPr marL="571500" indent="-5715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MX"/>
              <a:t>Diverse use cases</a:t>
            </a:r>
            <a:endParaRPr lang="es-CL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F12C1789-BBB5-1F7C-7E74-A3D856E5D58D}"/>
              </a:ext>
            </a:extLst>
          </p:cNvPr>
          <p:cNvSpPr txBox="1">
            <a:spLocks/>
          </p:cNvSpPr>
          <p:nvPr/>
        </p:nvSpPr>
        <p:spPr>
          <a:xfrm>
            <a:off x="744466" y="3699377"/>
            <a:ext cx="10703067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CL"/>
            </a:defPPr>
            <a:lvl1pPr marL="571500" indent="-5715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Advanced</a:t>
            </a:r>
            <a:r>
              <a:rPr lang="es-MX"/>
              <a:t> data </a:t>
            </a:r>
            <a:r>
              <a:rPr lang="en-US"/>
              <a:t>structures</a:t>
            </a:r>
            <a:r>
              <a:rPr lang="es-MX"/>
              <a:t> </a:t>
            </a:r>
            <a:r>
              <a:rPr lang="en-US"/>
              <a:t>support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7FC1D32-B073-3263-4C79-F39ACC6B9FF5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F5FAEA9-41CA-E392-9F7A-D896E557F2F1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13/21</a:t>
            </a:r>
            <a:endParaRPr lang="es-C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4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63219-06F9-855D-595E-259F3E78C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834DC-B171-ACD3-D749-C49907D1F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65" y="265263"/>
            <a:ext cx="5669969" cy="917452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 of </a:t>
            </a:r>
            <a:b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tore</a:t>
            </a:r>
            <a:endParaRPr lang="en-US" sz="40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3749FC8-5D9B-01C7-53E5-78C1D21B2EA0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136E794-8683-57DA-63F5-CABB7F258C45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56AF96-A1D0-E0DA-9E56-580FBB7139B4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4E7E19-B710-8C41-8AE3-81FAC04293F9}"/>
              </a:ext>
            </a:extLst>
          </p:cNvPr>
          <p:cNvSpPr txBox="1"/>
          <p:nvPr/>
        </p:nvSpPr>
        <p:spPr>
          <a:xfrm>
            <a:off x="11267768" y="6469626"/>
            <a:ext cx="6882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14/21</a:t>
            </a:r>
          </a:p>
          <a:p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A7B434-6C38-2AA8-35D0-4AEF33470BD0}"/>
              </a:ext>
            </a:extLst>
          </p:cNvPr>
          <p:cNvSpPr txBox="1"/>
          <p:nvPr/>
        </p:nvSpPr>
        <p:spPr>
          <a:xfrm>
            <a:off x="329938" y="2005488"/>
            <a:ext cx="8644380" cy="218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=‘localhost’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6379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decode_responses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s-CL" b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b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create_entry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CL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create_hash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CL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hset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s-CL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71F30096-5072-0D2D-BC3F-2C6F8CFA709D}"/>
              </a:ext>
            </a:extLst>
          </p:cNvPr>
          <p:cNvSpPr txBox="1">
            <a:spLocks/>
          </p:cNvSpPr>
          <p:nvPr/>
        </p:nvSpPr>
        <p:spPr>
          <a:xfrm>
            <a:off x="-4704563" y="889136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63D7BA8E-3E22-DBDD-80B6-46C5B575A046}"/>
              </a:ext>
            </a:extLst>
          </p:cNvPr>
          <p:cNvSpPr txBox="1"/>
          <p:nvPr/>
        </p:nvSpPr>
        <p:spPr>
          <a:xfrm>
            <a:off x="-216817" y="4364587"/>
            <a:ext cx="5118755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create_entry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"bar"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create_hash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"user-session:123"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"surname"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"company"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"Redis"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29</a:t>
            </a:r>
            <a:endParaRPr 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2FECCB0-6679-2FEE-0A1E-8D48C3D628A3}"/>
              </a:ext>
            </a:extLst>
          </p:cNvPr>
          <p:cNvSpPr txBox="1">
            <a:spLocks/>
          </p:cNvSpPr>
          <p:nvPr/>
        </p:nvSpPr>
        <p:spPr>
          <a:xfrm>
            <a:off x="-4704563" y="3251787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s-CL" sz="32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40133B-9131-A52C-04B6-E4269B3B4122}"/>
              </a:ext>
            </a:extLst>
          </p:cNvPr>
          <p:cNvSpPr txBox="1">
            <a:spLocks/>
          </p:cNvSpPr>
          <p:nvPr/>
        </p:nvSpPr>
        <p:spPr>
          <a:xfrm>
            <a:off x="3455764" y="5972702"/>
            <a:ext cx="5669969" cy="9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RUD</a:t>
            </a:r>
            <a:endParaRPr lang="en-US" sz="18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3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2D1B5-F41E-D75E-F71F-A9BFFF7C8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1AC44-8735-4E9D-C1E6-6A9D386C9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65" y="265263"/>
            <a:ext cx="5669969" cy="917452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 of </a:t>
            </a:r>
            <a:b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tore</a:t>
            </a:r>
            <a:endParaRPr lang="en-US" sz="40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4899ECE-A83F-4313-186C-A509849FE814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EC4EED6-F021-417E-A085-BBF8B6D9C220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03BFD0-ABA9-17C1-94D7-0E813A4BBD70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FF5554-22D8-87A6-AF3A-3D0A0FEEE276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15/21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4E07F64-AF0A-6A0B-52E7-DA62BAE567FA}"/>
              </a:ext>
            </a:extLst>
          </p:cNvPr>
          <p:cNvSpPr txBox="1"/>
          <p:nvPr/>
        </p:nvSpPr>
        <p:spPr>
          <a:xfrm>
            <a:off x="329938" y="1927648"/>
            <a:ext cx="8644380" cy="289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=‘localhost’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6379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decode_responses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read_entry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read_hash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hgetall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fields</a:t>
            </a:r>
            <a:endParaRPr 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read_hash_field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hget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DE986F5-714F-3180-DC1C-2ACA264D2976}"/>
              </a:ext>
            </a:extLst>
          </p:cNvPr>
          <p:cNvSpPr txBox="1">
            <a:spLocks/>
          </p:cNvSpPr>
          <p:nvPr/>
        </p:nvSpPr>
        <p:spPr>
          <a:xfrm>
            <a:off x="-4940234" y="912956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s-CL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EAD</a:t>
            </a: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63FBB117-7AAF-A88D-8219-7E3D624B2EFD}"/>
              </a:ext>
            </a:extLst>
          </p:cNvPr>
          <p:cNvSpPr txBox="1"/>
          <p:nvPr/>
        </p:nvSpPr>
        <p:spPr>
          <a:xfrm>
            <a:off x="-160256" y="5109600"/>
            <a:ext cx="12107019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read_entry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# result: bar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read_hash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"user-session:123"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#result: { ‘name’: ‘john’, ‘surname’: … }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read_hash_field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"user-session:123"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)# </a:t>
            </a:r>
            <a:r>
              <a:rPr lang="en-US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jhon</a:t>
            </a:r>
            <a:endParaRPr 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8CF1262-E75F-1989-B692-8DA535F600E8}"/>
              </a:ext>
            </a:extLst>
          </p:cNvPr>
          <p:cNvSpPr txBox="1">
            <a:spLocks/>
          </p:cNvSpPr>
          <p:nvPr/>
        </p:nvSpPr>
        <p:spPr>
          <a:xfrm>
            <a:off x="-4638575" y="3993248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s-CL" sz="32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2EE584E-8DA4-5596-C314-60748762A2C6}"/>
              </a:ext>
            </a:extLst>
          </p:cNvPr>
          <p:cNvSpPr txBox="1">
            <a:spLocks/>
          </p:cNvSpPr>
          <p:nvPr/>
        </p:nvSpPr>
        <p:spPr>
          <a:xfrm>
            <a:off x="3455764" y="5972702"/>
            <a:ext cx="5669969" cy="9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UD</a:t>
            </a:r>
            <a:endParaRPr lang="en-US" sz="18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43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EF61F9-A352-564A-7BED-54CB4173E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81431-9600-C5DF-0551-20DD4102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65" y="265263"/>
            <a:ext cx="5669969" cy="917452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 of </a:t>
            </a:r>
            <a:b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tore</a:t>
            </a:r>
            <a:endParaRPr lang="en-US" sz="40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E550DCB-43BC-79B5-AFB4-4708CA7FAD9A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EA4152E-F0B5-E6D6-C858-5B50853704CC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50D3C27-C37D-66B0-027A-D21F98279FDC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9ADDA5-06E0-90A6-7863-9EDF1E67396F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16/21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1CB6B1-AA90-E75C-DE62-D427BCED942A}"/>
              </a:ext>
            </a:extLst>
          </p:cNvPr>
          <p:cNvSpPr txBox="1"/>
          <p:nvPr/>
        </p:nvSpPr>
        <p:spPr>
          <a:xfrm>
            <a:off x="329938" y="1927648"/>
            <a:ext cx="8644380" cy="1821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=‘localhost’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6379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decode_responses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update_entry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update_hash_field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hset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A4E239B5-7FCF-9DAC-9079-FFC5B5B45A87}"/>
              </a:ext>
            </a:extLst>
          </p:cNvPr>
          <p:cNvSpPr txBox="1">
            <a:spLocks/>
          </p:cNvSpPr>
          <p:nvPr/>
        </p:nvSpPr>
        <p:spPr>
          <a:xfrm>
            <a:off x="-4742272" y="90826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endParaRPr lang="es-CL" sz="32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776D2252-978C-9342-38F7-D3A815D656BE}"/>
              </a:ext>
            </a:extLst>
          </p:cNvPr>
          <p:cNvSpPr txBox="1"/>
          <p:nvPr/>
        </p:nvSpPr>
        <p:spPr>
          <a:xfrm>
            <a:off x="-160256" y="4139182"/>
            <a:ext cx="12278514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update_entry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# result: bar -&gt; </a:t>
            </a:r>
            <a:r>
              <a:rPr lang="en-US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baz</a:t>
            </a:r>
            <a:endParaRPr 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update_hash_field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"user-session:123"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"company"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"Redis Labs"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# result: </a:t>
            </a:r>
            <a:r>
              <a:rPr lang="en-US">
                <a:solidFill>
                  <a:srgbClr val="ABB2BF"/>
                </a:solidFill>
                <a:latin typeface="Consolas" panose="020B0609020204030204" pitchFamily="49" charset="0"/>
              </a:rPr>
              <a:t>R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edis -&gt; Redis Labs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E840810-E074-ED70-E498-805096570F1A}"/>
              </a:ext>
            </a:extLst>
          </p:cNvPr>
          <p:cNvSpPr txBox="1">
            <a:spLocks/>
          </p:cNvSpPr>
          <p:nvPr/>
        </p:nvSpPr>
        <p:spPr>
          <a:xfrm>
            <a:off x="-4638575" y="3022830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s-CL" sz="32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7DDD96C-08CE-19BF-39CF-C195E4C76070}"/>
              </a:ext>
            </a:extLst>
          </p:cNvPr>
          <p:cNvSpPr txBox="1">
            <a:spLocks/>
          </p:cNvSpPr>
          <p:nvPr/>
        </p:nvSpPr>
        <p:spPr>
          <a:xfrm>
            <a:off x="3455764" y="5972702"/>
            <a:ext cx="5669969" cy="9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CR</a:t>
            </a:r>
            <a:r>
              <a:rPr lang="en-US" sz="18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18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AE10A4-A56C-12F9-54F3-1875C3902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C0284-5CA0-99CC-B4D2-44E3DECDD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65" y="265263"/>
            <a:ext cx="5669969" cy="917452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 of </a:t>
            </a:r>
            <a:b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tore</a:t>
            </a:r>
            <a:endParaRPr lang="en-US" sz="40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F66422A-F596-34BD-4377-0DA01169D18B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E1BFA6A-538E-A520-D4AF-2B2F52DAE737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1F0D34-29BA-39EC-FC06-D0B983D00E34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DB9E3B-7DE9-DF83-110C-B973C922C6B6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17/21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D9CAC2-D081-1CBE-1A4F-3143527AA9F4}"/>
              </a:ext>
            </a:extLst>
          </p:cNvPr>
          <p:cNvSpPr txBox="1"/>
          <p:nvPr/>
        </p:nvSpPr>
        <p:spPr>
          <a:xfrm>
            <a:off x="329938" y="1927648"/>
            <a:ext cx="8644380" cy="1821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=‘localhost’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6379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decode_responses</a:t>
            </a:r>
            <a:r>
              <a:rPr lang="fr-FR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b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delete_entry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CL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delete_hash_field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CL" b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hdel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AAB0A30C-8A72-66D0-536C-1C7327CE6574}"/>
              </a:ext>
            </a:extLst>
          </p:cNvPr>
          <p:cNvSpPr txBox="1">
            <a:spLocks/>
          </p:cNvSpPr>
          <p:nvPr/>
        </p:nvSpPr>
        <p:spPr>
          <a:xfrm>
            <a:off x="-4742272" y="90826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endParaRPr lang="es-CL" sz="32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08A5C811-A8C6-74DB-FF17-BD2BCE714565}"/>
              </a:ext>
            </a:extLst>
          </p:cNvPr>
          <p:cNvSpPr txBox="1"/>
          <p:nvPr/>
        </p:nvSpPr>
        <p:spPr>
          <a:xfrm>
            <a:off x="-160256" y="4190406"/>
            <a:ext cx="12278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delete_entry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delete_hash_field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"user-session:123"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5163C3C-3D68-7A9C-34BC-B0155A729E00}"/>
              </a:ext>
            </a:extLst>
          </p:cNvPr>
          <p:cNvSpPr txBox="1">
            <a:spLocks/>
          </p:cNvSpPr>
          <p:nvPr/>
        </p:nvSpPr>
        <p:spPr>
          <a:xfrm>
            <a:off x="-4638575" y="3074054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s-CL" sz="32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56AE663-2EE9-DDA6-7AD4-5AB3CD6D899C}"/>
              </a:ext>
            </a:extLst>
          </p:cNvPr>
          <p:cNvSpPr txBox="1">
            <a:spLocks/>
          </p:cNvSpPr>
          <p:nvPr/>
        </p:nvSpPr>
        <p:spPr>
          <a:xfrm>
            <a:off x="3455764" y="5972702"/>
            <a:ext cx="5669969" cy="9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CRU</a:t>
            </a:r>
            <a:r>
              <a:rPr lang="en-US" sz="18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18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6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CE4FA-E02E-BBFA-B342-366999214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559DA-26CD-368A-4D2B-612DFA212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65" y="265263"/>
            <a:ext cx="5669969" cy="917452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 of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ector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atabase</a:t>
            </a:r>
            <a:endParaRPr lang="en-US" sz="40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DFB2A2D-74F7-B235-37CE-68B7FD1C25E4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129A53C-98FF-7353-EEA1-F7DC2A16B1E5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2FC1A1-34F0-68DC-01CC-FA37EBC6A789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ADD9CC-BF4B-2D32-39B5-97877DBD0F8A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18/21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2F96FE-8B6A-6F70-0033-DA54E49C3FC4}"/>
              </a:ext>
            </a:extLst>
          </p:cNvPr>
          <p:cNvSpPr txBox="1"/>
          <p:nvPr/>
        </p:nvSpPr>
        <p:spPr>
          <a:xfrm>
            <a:off x="329938" y="2109914"/>
            <a:ext cx="85638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</a:rPr>
              <a:t>1. Fetch data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as JSON.</a:t>
            </a: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</a:rPr>
              <a:t>2. Store data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 Redis as JSON.</a:t>
            </a: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</a:rPr>
              <a:t>3. Select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a text embedding model.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└─ </a:t>
            </a:r>
            <a:r>
              <a:rPr lang="en-US" sz="12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e.g. msmarco-distilbert-base-v4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</a:rPr>
              <a:t>4. Generate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text embeddings of the description.</a:t>
            </a:r>
          </a:p>
          <a:p>
            <a:endParaRPr lang="en-US" b="1">
              <a:solidFill>
                <a:srgbClr val="FF4438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</a:rPr>
              <a:t>5. Define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and create an index.</a:t>
            </a: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1C3EC8FB-1BEA-3814-504A-6D220892B00C}"/>
              </a:ext>
            </a:extLst>
          </p:cNvPr>
          <p:cNvSpPr txBox="1"/>
          <p:nvPr/>
        </p:nvSpPr>
        <p:spPr>
          <a:xfrm>
            <a:off x="6172428" y="3961665"/>
            <a:ext cx="5850535" cy="1895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CL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L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L" sz="16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s-CL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L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L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"Summit"</a:t>
            </a:r>
            <a:r>
              <a:rPr lang="es-CL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(</a:t>
            </a: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"This budget mountain bike from </a:t>
            </a:r>
            <a:r>
              <a:rPr lang="en-US" sz="16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nHill</a:t>
            </a: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	performs well…</a:t>
            </a: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description_embeddings</a:t>
            </a: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(</a:t>
            </a:r>
          </a:p>
          <a:p>
            <a:pPr lvl="1">
              <a:lnSpc>
                <a:spcPts val="1425"/>
              </a:lnSpc>
            </a:pP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		-0.538114607334137,</a:t>
            </a:r>
          </a:p>
          <a:p>
            <a:pPr lvl="1">
              <a:lnSpc>
                <a:spcPts val="1425"/>
              </a:lnSpc>
            </a:pP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 	-0.49465855956077576,</a:t>
            </a:r>
          </a:p>
          <a:p>
            <a:pPr lvl="1">
              <a:lnSpc>
                <a:spcPts val="1425"/>
              </a:lnSpc>
            </a:pP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 	-0.025176964700222015,</a:t>
            </a:r>
          </a:p>
          <a:p>
            <a:pPr lvl="1">
              <a:lnSpc>
                <a:spcPts val="1425"/>
              </a:lnSpc>
            </a:pP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 	...)</a:t>
            </a:r>
            <a:endParaRPr lang="en-US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Gráfico 17" descr="Flecha derecha con relleno sólido">
            <a:extLst>
              <a:ext uri="{FF2B5EF4-FFF2-40B4-BE49-F238E27FC236}">
                <a16:creationId xmlns:a16="http://schemas.microsoft.com/office/drawing/2014/main" id="{852261F2-6225-885E-EF6E-BD291B75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910391" y="2908150"/>
            <a:ext cx="914400" cy="914400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40A53C30-781D-1E50-4E01-CF16794EE736}"/>
              </a:ext>
            </a:extLst>
          </p:cNvPr>
          <p:cNvSpPr txBox="1">
            <a:spLocks/>
          </p:cNvSpPr>
          <p:nvPr/>
        </p:nvSpPr>
        <p:spPr>
          <a:xfrm>
            <a:off x="-4704563" y="889136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</p:txBody>
      </p:sp>
      <p:sp>
        <p:nvSpPr>
          <p:cNvPr id="21" name="CuadroTexto 8">
            <a:extLst>
              <a:ext uri="{FF2B5EF4-FFF2-40B4-BE49-F238E27FC236}">
                <a16:creationId xmlns:a16="http://schemas.microsoft.com/office/drawing/2014/main" id="{1A507B36-2F3B-AA23-BCE9-E377D2795C6F}"/>
              </a:ext>
            </a:extLst>
          </p:cNvPr>
          <p:cNvSpPr txBox="1"/>
          <p:nvPr/>
        </p:nvSpPr>
        <p:spPr>
          <a:xfrm>
            <a:off x="6172428" y="1771134"/>
            <a:ext cx="5850535" cy="997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CL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L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L" sz="16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s-CL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L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L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"Summit"</a:t>
            </a:r>
            <a:r>
              <a:rPr lang="es-CL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(</a:t>
            </a: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"This budget mountain bike from </a:t>
            </a:r>
            <a:r>
              <a:rPr lang="en-US" sz="16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nHill</a:t>
            </a:r>
            <a:r>
              <a:rPr lang="en-US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	performs well…</a:t>
            </a:r>
            <a:r>
              <a:rPr lang="en-US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1D7EF4-C857-FF72-7CD3-2C9B6E4BA047}"/>
              </a:ext>
            </a:extLst>
          </p:cNvPr>
          <p:cNvSpPr txBox="1"/>
          <p:nvPr/>
        </p:nvSpPr>
        <p:spPr>
          <a:xfrm>
            <a:off x="3318235" y="6596514"/>
            <a:ext cx="102689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EXAMPLE FROM: https://redis.io/docs/latest/develop/get-started/vector-database/</a:t>
            </a:r>
            <a:endParaRPr lang="en-US" sz="1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1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12C61-BF4C-DFFF-DF0F-6F2461CF7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1F212-58C0-80ED-6419-B178A31C2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65" y="265263"/>
            <a:ext cx="5669969" cy="917452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xample of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ector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atabase</a:t>
            </a:r>
            <a:endParaRPr lang="en-US" sz="40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A3696E2-2D4F-0573-2A8F-DB9512C8C3FE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641FD0E-2667-DB9C-4EE4-408B5086CB6A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4F449C-7DBD-C2C5-5A1D-4B96444DF2CB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B8F594-17BA-75E6-3FC8-E496A900297D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19/21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B17620-092F-908D-D48D-07CA3F7C2087}"/>
              </a:ext>
            </a:extLst>
          </p:cNvPr>
          <p:cNvSpPr txBox="1"/>
          <p:nvPr/>
        </p:nvSpPr>
        <p:spPr>
          <a:xfrm>
            <a:off x="329938" y="2109914"/>
            <a:ext cx="85638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</a:rPr>
              <a:t>Embed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queries.</a:t>
            </a:r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└─ </a:t>
            </a:r>
            <a:r>
              <a:rPr lang="en-US" sz="12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 the same model as the previous one for better results</a:t>
            </a:r>
            <a:endParaRPr lang="en-US" sz="1200" b="1">
              <a:solidFill>
                <a:srgbClr val="FF4438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</a:rPr>
              <a:t>2. Search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using K-nearest neighbors (KNN).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FF4438"/>
                </a:solidFill>
                <a:latin typeface="Consolas" panose="020B0609020204030204" pitchFamily="49" charset="0"/>
              </a:rPr>
              <a:t>3. Keep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the top 3 matches (highest score).</a:t>
            </a: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Gráfico 17" descr="Flecha derecha con relleno sólido">
            <a:extLst>
              <a:ext uri="{FF2B5EF4-FFF2-40B4-BE49-F238E27FC236}">
                <a16:creationId xmlns:a16="http://schemas.microsoft.com/office/drawing/2014/main" id="{0CE29CED-D626-2BD9-8257-B8126872C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93836" y="2200361"/>
            <a:ext cx="914400" cy="914400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A6B7459C-F83C-8893-3918-5886193CB4E2}"/>
              </a:ext>
            </a:extLst>
          </p:cNvPr>
          <p:cNvSpPr txBox="1">
            <a:spLocks/>
          </p:cNvSpPr>
          <p:nvPr/>
        </p:nvSpPr>
        <p:spPr>
          <a:xfrm>
            <a:off x="-4704563" y="889136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s-CL" sz="32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8">
            <a:extLst>
              <a:ext uri="{FF2B5EF4-FFF2-40B4-BE49-F238E27FC236}">
                <a16:creationId xmlns:a16="http://schemas.microsoft.com/office/drawing/2014/main" id="{51D7DF1D-B327-C38C-9AED-FA0DF1F37E6A}"/>
              </a:ext>
            </a:extLst>
          </p:cNvPr>
          <p:cNvSpPr txBox="1"/>
          <p:nvPr/>
        </p:nvSpPr>
        <p:spPr>
          <a:xfrm>
            <a:off x="6172428" y="1771134"/>
            <a:ext cx="5850535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CL" sz="16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Query: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“Best Mountain bikes for kids”</a:t>
            </a:r>
            <a:endParaRPr lang="en-US" sz="16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033878-AD8E-54B1-C486-D736DB89F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65798"/>
              </p:ext>
            </p:extLst>
          </p:nvPr>
        </p:nvGraphicFramePr>
        <p:xfrm>
          <a:off x="6544991" y="3429000"/>
          <a:ext cx="5612090" cy="16752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22418">
                  <a:extLst>
                    <a:ext uri="{9D8B030D-6E8A-4147-A177-3AD203B41FA5}">
                      <a16:colId xmlns:a16="http://schemas.microsoft.com/office/drawing/2014/main" val="3455228037"/>
                    </a:ext>
                  </a:extLst>
                </a:gridCol>
                <a:gridCol w="1122418">
                  <a:extLst>
                    <a:ext uri="{9D8B030D-6E8A-4147-A177-3AD203B41FA5}">
                      <a16:colId xmlns:a16="http://schemas.microsoft.com/office/drawing/2014/main" val="129631771"/>
                    </a:ext>
                  </a:extLst>
                </a:gridCol>
                <a:gridCol w="1122418">
                  <a:extLst>
                    <a:ext uri="{9D8B030D-6E8A-4147-A177-3AD203B41FA5}">
                      <a16:colId xmlns:a16="http://schemas.microsoft.com/office/drawing/2014/main" val="944692489"/>
                    </a:ext>
                  </a:extLst>
                </a:gridCol>
                <a:gridCol w="1122418">
                  <a:extLst>
                    <a:ext uri="{9D8B030D-6E8A-4147-A177-3AD203B41FA5}">
                      <a16:colId xmlns:a16="http://schemas.microsoft.com/office/drawing/2014/main" val="2270240502"/>
                    </a:ext>
                  </a:extLst>
                </a:gridCol>
                <a:gridCol w="1122418">
                  <a:extLst>
                    <a:ext uri="{9D8B030D-6E8A-4147-A177-3AD203B41FA5}">
                      <a16:colId xmlns:a16="http://schemas.microsoft.com/office/drawing/2014/main" val="2132060500"/>
                    </a:ext>
                  </a:extLst>
                </a:gridCol>
              </a:tblGrid>
              <a:tr h="1311493">
                <a:tc>
                  <a:txBody>
                    <a:bodyPr/>
                    <a:lstStyle/>
                    <a:p>
                      <a:pPr algn="l"/>
                      <a:r>
                        <a:rPr lang="es-CL" sz="15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0.54</a:t>
                      </a:r>
                    </a:p>
                  </a:txBody>
                  <a:tcPr marL="75023" marR="75023" marT="37512" marB="375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5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bikes:003</a:t>
                      </a:r>
                    </a:p>
                  </a:txBody>
                  <a:tcPr marL="75023" marR="75023" marT="37512" marB="375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5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Nord</a:t>
                      </a:r>
                    </a:p>
                  </a:txBody>
                  <a:tcPr marL="75023" marR="75023" marT="37512" marB="375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5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Chook air 5</a:t>
                      </a:r>
                    </a:p>
                  </a:txBody>
                  <a:tcPr marL="75023" marR="75023" marT="37512" marB="375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The Chook Air 5 gives kids aged six years and older…</a:t>
                      </a:r>
                    </a:p>
                  </a:txBody>
                  <a:tcPr marL="75023" marR="75023" marT="37512" marB="375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997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8880F0-8143-5AC8-5FC6-9630BEDF13D0}"/>
              </a:ext>
            </a:extLst>
          </p:cNvPr>
          <p:cNvSpPr txBox="1"/>
          <p:nvPr/>
        </p:nvSpPr>
        <p:spPr>
          <a:xfrm>
            <a:off x="3318235" y="6569150"/>
            <a:ext cx="7132051" cy="25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EXAMPLE FROM: https://redis.io/docs/latest/develop/get-started/vector-database/</a:t>
            </a:r>
            <a:endParaRPr lang="en-US" sz="1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45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EAF56-2540-A4EB-2EB2-B53EDD3D4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1C587-6070-1CB4-8F1D-1B572355C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96" y="619946"/>
            <a:ext cx="5544962" cy="917452"/>
          </a:xfrm>
        </p:spPr>
        <p:txBody>
          <a:bodyPr>
            <a:normAutofit fontScale="90000"/>
          </a:bodyPr>
          <a:lstStyle/>
          <a:p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Redis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87B84C-ECEE-159A-F8E4-A7D332A30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696" y="1656338"/>
            <a:ext cx="5249994" cy="4231654"/>
          </a:xfrm>
        </p:spPr>
        <p:txBody>
          <a:bodyPr>
            <a:noAutofit/>
          </a:bodyPr>
          <a:lstStyle/>
          <a:p>
            <a:pPr algn="l"/>
            <a:b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b="1">
                <a:solidFill>
                  <a:srgbClr val="FF4438"/>
                </a:solidFill>
                <a:latin typeface="Consolas" panose="020B0609020204030204" pitchFamily="49" charset="0"/>
              </a:rPr>
              <a:t>Redis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(Remote Dictionary Server) is an open-source, in-memory </a:t>
            </a:r>
            <a:r>
              <a:rPr lang="en-US" sz="1800">
                <a:solidFill>
                  <a:srgbClr val="FF4438"/>
                </a:solidFill>
                <a:latin typeface="Consolas" panose="020B0609020204030204" pitchFamily="49" charset="0"/>
              </a:rPr>
              <a:t>NoSQL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4438"/>
                </a:solidFill>
                <a:latin typeface="Consolas" panose="020B0609020204030204" pitchFamily="49" charset="0"/>
              </a:rPr>
              <a:t>database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that can be used as a cache, message broker, and key-value store.</a:t>
            </a:r>
          </a:p>
          <a:p>
            <a:pPr algn="l"/>
            <a:endParaRPr lang="en-US" sz="18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>
                <a:solidFill>
                  <a:srgbClr val="FF4438"/>
                </a:solidFill>
                <a:latin typeface="Consolas" panose="020B0609020204030204" pitchFamily="49" charset="0"/>
              </a:rPr>
              <a:t>Key Features</a:t>
            </a:r>
            <a:r>
              <a:rPr lang="en-US" sz="1800" b="1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en-US" sz="18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High-performance, low-latency data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Simple data structures: strings, hashes, lists, sets, sorted sets,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Support for advanced capabilities: streams, geospatial indexes, and search.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41AAC5-5424-2B53-A6C2-4F245A6718B9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2/21</a:t>
            </a:r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F15993AF-F1CA-2443-D4A7-006FB7397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0363" y="738886"/>
            <a:ext cx="2003354" cy="627798"/>
          </a:xfrm>
          <a:prstGeom prst="rect">
            <a:avLst/>
          </a:prstGeom>
        </p:spPr>
      </p:pic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B3AA41F4-C7AC-9B76-451A-9C27FA9F1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5784"/>
              </p:ext>
            </p:extLst>
          </p:nvPr>
        </p:nvGraphicFramePr>
        <p:xfrm>
          <a:off x="6312312" y="3930006"/>
          <a:ext cx="5387646" cy="1651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706375">
                  <a:extLst>
                    <a:ext uri="{9D8B030D-6E8A-4147-A177-3AD203B41FA5}">
                      <a16:colId xmlns:a16="http://schemas.microsoft.com/office/drawing/2014/main" val="1058726243"/>
                    </a:ext>
                  </a:extLst>
                </a:gridCol>
                <a:gridCol w="1706375">
                  <a:extLst>
                    <a:ext uri="{9D8B030D-6E8A-4147-A177-3AD203B41FA5}">
                      <a16:colId xmlns:a16="http://schemas.microsoft.com/office/drawing/2014/main" val="1870144556"/>
                    </a:ext>
                  </a:extLst>
                </a:gridCol>
                <a:gridCol w="1974896">
                  <a:extLst>
                    <a:ext uri="{9D8B030D-6E8A-4147-A177-3AD203B41FA5}">
                      <a16:colId xmlns:a16="http://schemas.microsoft.com/office/drawing/2014/main" val="1184629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b="1">
                          <a:latin typeface="Consolas" panose="020B0609020204030204" pitchFamily="49" charset="0"/>
                        </a:rPr>
                        <a:t>Metric</a:t>
                      </a:r>
                      <a:endParaRPr lang="es-CL" sz="180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1">
                          <a:latin typeface="Consolas" panose="020B0609020204030204" pitchFamily="49" charset="0"/>
                        </a:rPr>
                        <a:t>Traditional Database</a:t>
                      </a:r>
                      <a:endParaRPr lang="es-CL" sz="180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1">
                          <a:latin typeface="Consolas" panose="020B0609020204030204" pitchFamily="49" charset="0"/>
                        </a:rPr>
                        <a:t>Redis</a:t>
                      </a:r>
                      <a:endParaRPr lang="es-CL" sz="180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9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>
                          <a:latin typeface="Consolas" panose="020B0609020204030204" pitchFamily="49" charset="0"/>
                        </a:rPr>
                        <a:t>Read 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sz="1800">
                          <a:latin typeface="Consolas" panose="020B0609020204030204" pitchFamily="49" charset="0"/>
                        </a:rPr>
                        <a:t>~10ms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sz="1800">
                          <a:latin typeface="Consolas" panose="020B0609020204030204" pitchFamily="49" charset="0"/>
                        </a:rPr>
                        <a:t>&lt;1ms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6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>
                          <a:latin typeface="Consolas" panose="020B0609020204030204" pitchFamily="49" charset="0"/>
                        </a:rPr>
                        <a:t>Write Throughput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sz="1800">
                          <a:latin typeface="Consolas" panose="020B0609020204030204" pitchFamily="49" charset="0"/>
                        </a:rPr>
                        <a:t>~10,000 ops/sec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sz="1800">
                          <a:latin typeface="Consolas" panose="020B0609020204030204" pitchFamily="49" charset="0"/>
                        </a:rPr>
                        <a:t>Millions of ops/sec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173192"/>
                  </a:ext>
                </a:extLst>
              </a:tr>
            </a:tbl>
          </a:graphicData>
        </a:graphic>
      </p:graphicFrame>
      <p:pic>
        <p:nvPicPr>
          <p:cNvPr id="5" name="Gráfico 4">
            <a:extLst>
              <a:ext uri="{FF2B5EF4-FFF2-40B4-BE49-F238E27FC236}">
                <a16:creationId xmlns:a16="http://schemas.microsoft.com/office/drawing/2014/main" id="{0E9AEF20-53EC-6614-9A32-689400C5A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3613" y="619946"/>
            <a:ext cx="3026231" cy="302623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CCAAF64-A1F9-9721-6147-637108EA8F01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L</a:t>
            </a:r>
            <a:endParaRPr lang="es-CL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BBBDC-8D02-48ED-49BC-62D805F23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0AE74-47C1-5611-C233-64FCDFDA5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7951" y="-91372"/>
            <a:ext cx="3865597" cy="917452"/>
          </a:xfrm>
        </p:spPr>
        <p:txBody>
          <a:bodyPr>
            <a:normAutofit/>
          </a:bodyPr>
          <a:lstStyle/>
          <a:p>
            <a:r>
              <a:rPr lang="en-US" sz="4000" b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>
                <a:solidFill>
                  <a:srgbClr val="1D63ED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onfig</a:t>
            </a:r>
            <a:endParaRPr lang="en-US" sz="40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27AF318-CA4A-25F3-3691-15DE74652B61}"/>
              </a:ext>
            </a:extLst>
          </p:cNvPr>
          <p:cNvSpPr txBox="1">
            <a:spLocks/>
          </p:cNvSpPr>
          <p:nvPr/>
        </p:nvSpPr>
        <p:spPr>
          <a:xfrm>
            <a:off x="482338" y="56662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B07E2B-D647-CDEB-B1C7-57C883C6A1AA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D981819-08B3-951E-5542-2F9553F7E585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20/21</a:t>
            </a:r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EDDD438-05E6-EC4B-A43F-307048CC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571" y="133646"/>
            <a:ext cx="2780429" cy="632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FA952-BB6D-80D8-8014-76949DD2EC9E}"/>
              </a:ext>
            </a:extLst>
          </p:cNvPr>
          <p:cNvSpPr txBox="1"/>
          <p:nvPr/>
        </p:nvSpPr>
        <p:spPr>
          <a:xfrm>
            <a:off x="115085" y="1477330"/>
            <a:ext cx="71679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redis-stack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L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es-CL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/redis-stack:7.2.0-v13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L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lang="es-CL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L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s-CL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-app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s-CL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"6379:6379"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s-CL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"8001:8001"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document-database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L" b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.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L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CL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L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s-CL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-app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s-CL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redis-stack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s-CL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REDIS_HOST=</a:t>
            </a:r>
            <a:r>
              <a:rPr lang="es-CL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redis-stack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s-CL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"/entrypoint.sh"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L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document-database</a:t>
            </a:r>
            <a:r>
              <a:rPr lang="es-CL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s-CL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s-CL">
                <a:solidFill>
                  <a:srgbClr val="ABB2BF"/>
                </a:solidFill>
                <a:latin typeface="Consolas" panose="020B0609020204030204" pitchFamily="49" charset="0"/>
              </a:rPr>
              <a:t>…</a:t>
            </a:r>
            <a:r>
              <a:rPr lang="es-CL" err="1">
                <a:solidFill>
                  <a:srgbClr val="ABB2BF"/>
                </a:solidFill>
                <a:latin typeface="Consolas" panose="020B0609020204030204" pitchFamily="49" charset="0"/>
              </a:rPr>
              <a:t>other</a:t>
            </a:r>
            <a:r>
              <a:rPr lang="es-CL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s-CL" err="1">
                <a:solidFill>
                  <a:srgbClr val="ABB2BF"/>
                </a:solidFill>
                <a:latin typeface="Consolas" panose="020B0609020204030204" pitchFamily="49" charset="0"/>
              </a:rPr>
              <a:t>services</a:t>
            </a:r>
            <a:r>
              <a:rPr lang="es-CL">
                <a:solidFill>
                  <a:srgbClr val="ABB2BF"/>
                </a:solidFill>
                <a:latin typeface="Consolas" panose="020B0609020204030204" pitchFamily="49" charset="0"/>
              </a:rPr>
              <a:t>…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8CF97A9-D70D-BE0C-37D0-BFF0D034AE84}"/>
              </a:ext>
            </a:extLst>
          </p:cNvPr>
          <p:cNvSpPr txBox="1">
            <a:spLocks/>
          </p:cNvSpPr>
          <p:nvPr/>
        </p:nvSpPr>
        <p:spPr>
          <a:xfrm>
            <a:off x="-4333810" y="339979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Compose.yml</a:t>
            </a:r>
            <a:endParaRPr lang="es-CL" sz="32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F48948-A7A6-1715-F655-4488E5450DB3}"/>
              </a:ext>
            </a:extLst>
          </p:cNvPr>
          <p:cNvSpPr txBox="1"/>
          <p:nvPr/>
        </p:nvSpPr>
        <p:spPr>
          <a:xfrm>
            <a:off x="7124688" y="1903697"/>
            <a:ext cx="8286160" cy="2912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CL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L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3.12-slim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/app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requirements.txt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entrypoint.sh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/entrypoint.sh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chmod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+x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/entrypoint.sh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"/entrypoint.sh"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]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CL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s-CL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6379</a:t>
            </a:r>
            <a:endParaRPr lang="es-CL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A77133B-3FAA-D51A-EF18-0806F7AB6748}"/>
              </a:ext>
            </a:extLst>
          </p:cNvPr>
          <p:cNvSpPr txBox="1">
            <a:spLocks/>
          </p:cNvSpPr>
          <p:nvPr/>
        </p:nvSpPr>
        <p:spPr>
          <a:xfrm>
            <a:off x="3794023" y="433971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Dockefile</a:t>
            </a:r>
            <a:endParaRPr lang="es-CL" sz="32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367A1-8800-1B94-C970-303F817214B9}"/>
              </a:ext>
            </a:extLst>
          </p:cNvPr>
          <p:cNvSpPr txBox="1"/>
          <p:nvPr/>
        </p:nvSpPr>
        <p:spPr>
          <a:xfrm>
            <a:off x="7765660" y="5114293"/>
            <a:ext cx="384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Uses an entrypoint.sh script to run python files according to the service started</a:t>
            </a:r>
            <a:endParaRPr lang="en-US" sz="1000" b="1">
              <a:solidFill>
                <a:srgbClr val="FF443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63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6D6EF1-CCDE-12D8-3505-F1BC060B1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5D340-3BB0-5F08-D626-879EF1EA8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338" y="75416"/>
            <a:ext cx="4014217" cy="917452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hat we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earned</a:t>
            </a:r>
            <a:endParaRPr lang="en-US" sz="40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DDF8CA3-13B7-CE02-55CD-EAB11171DDBE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4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C9DC10-5DE2-996F-D3F6-69F81C1ED129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21/21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C2A0B7-7BD7-CDDD-C4F1-58C7FC23017A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A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C7FC7DF-5A02-0912-9278-22E8DE8998B5}"/>
              </a:ext>
            </a:extLst>
          </p:cNvPr>
          <p:cNvSpPr txBox="1">
            <a:spLocks/>
          </p:cNvSpPr>
          <p:nvPr/>
        </p:nvSpPr>
        <p:spPr>
          <a:xfrm>
            <a:off x="482338" y="3429000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 NoSQL database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Redis fundamentals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More about Docker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Data store databases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CL" sz="3200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Practical</a:t>
            </a:r>
            <a:r>
              <a:rPr lang="es-CL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3200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implementations</a:t>
            </a:r>
            <a:endParaRPr lang="es-CL" sz="32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s-CL" sz="3200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Impact</a:t>
            </a:r>
            <a:r>
              <a:rPr lang="es-CL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3200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CL" sz="3200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3200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projects</a:t>
            </a:r>
            <a:endParaRPr lang="es-CL" sz="32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áfico 4">
            <a:extLst>
              <a:ext uri="{FF2B5EF4-FFF2-40B4-BE49-F238E27FC236}">
                <a16:creationId xmlns:a16="http://schemas.microsoft.com/office/drawing/2014/main" id="{93E2549D-FB41-E033-D3F2-1FC2C0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6267" y="992868"/>
            <a:ext cx="4603395" cy="46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4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8C7F71E9-E97A-70FC-DB3F-5032D635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46" y="1837363"/>
            <a:ext cx="2075527" cy="65041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9EE9455-DFAF-DC8B-633A-B3E87920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047" y="2668398"/>
            <a:ext cx="2075526" cy="65041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CCDE64DD-EC79-183E-8114-A20D129411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048" y="3430947"/>
            <a:ext cx="2075526" cy="65041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70CB9A47-FB41-0FD5-E5F7-91F3351D0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047" y="4149144"/>
            <a:ext cx="2075526" cy="650414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4A19CA0-0578-9432-4255-1819921D25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33623" y="1438705"/>
            <a:ext cx="652093" cy="601932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3AFD0EF-1691-4500-621E-B4FCCE2252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91129" y="350874"/>
            <a:ext cx="853458" cy="787807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D18244-164A-E956-1CEE-23AF447815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29816" y="1438705"/>
            <a:ext cx="853458" cy="787807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8CC99C6C-9F94-CB19-4946-F856294600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80165" y="169113"/>
            <a:ext cx="853458" cy="787807"/>
          </a:xfrm>
          <a:prstGeom prst="rect">
            <a:avLst/>
          </a:prstGeom>
        </p:spPr>
      </p:pic>
      <p:pic>
        <p:nvPicPr>
          <p:cNvPr id="7" name="Imagen 6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CFC54896-09CB-1919-B5A8-089778BC0D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56" y="2758685"/>
            <a:ext cx="3192782" cy="3192782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2F20E068-F54F-5420-53C3-EB69DB368248}"/>
              </a:ext>
            </a:extLst>
          </p:cNvPr>
          <p:cNvGrpSpPr/>
          <p:nvPr/>
        </p:nvGrpSpPr>
        <p:grpSpPr>
          <a:xfrm>
            <a:off x="311553" y="5190424"/>
            <a:ext cx="4116040" cy="1114140"/>
            <a:chOff x="840589" y="1791697"/>
            <a:chExt cx="4651361" cy="1259042"/>
          </a:xfrm>
        </p:grpSpPr>
        <p:pic>
          <p:nvPicPr>
            <p:cNvPr id="3" name="Picture 6" descr="MongoDB Logo - símbolo, significado logotipo, historia, PNG">
              <a:extLst>
                <a:ext uri="{FF2B5EF4-FFF2-40B4-BE49-F238E27FC236}">
                  <a16:creationId xmlns:a16="http://schemas.microsoft.com/office/drawing/2014/main" id="{918C4A73-1326-79EC-D99E-9EA9A7DA47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88" r="85771" b="26828"/>
            <a:stretch/>
          </p:blipFill>
          <p:spPr bwMode="auto">
            <a:xfrm>
              <a:off x="840589" y="1791697"/>
              <a:ext cx="662200" cy="125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MongoDB Logo - símbolo, significado logotipo, historia, PNG">
              <a:extLst>
                <a:ext uri="{FF2B5EF4-FFF2-40B4-BE49-F238E27FC236}">
                  <a16:creationId xmlns:a16="http://schemas.microsoft.com/office/drawing/2014/main" id="{5DDBBA4B-78CC-F063-2CD7-9D4722141D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6" t="29888" b="26828"/>
            <a:stretch/>
          </p:blipFill>
          <p:spPr bwMode="auto">
            <a:xfrm>
              <a:off x="1502789" y="1791697"/>
              <a:ext cx="3989161" cy="125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21CC558D-2F72-73E1-9391-F0F53616E67E}"/>
              </a:ext>
            </a:extLst>
          </p:cNvPr>
          <p:cNvGrpSpPr/>
          <p:nvPr/>
        </p:nvGrpSpPr>
        <p:grpSpPr>
          <a:xfrm>
            <a:off x="3351893" y="221342"/>
            <a:ext cx="2338085" cy="2209982"/>
            <a:chOff x="4644427" y="1432925"/>
            <a:chExt cx="3228558" cy="3051666"/>
          </a:xfrm>
        </p:grpSpPr>
        <p:pic>
          <p:nvPicPr>
            <p:cNvPr id="13" name="Picture 8" descr="Postgresql vertical logo - Iconos Social Media y Logos">
              <a:extLst>
                <a:ext uri="{FF2B5EF4-FFF2-40B4-BE49-F238E27FC236}">
                  <a16:creationId xmlns:a16="http://schemas.microsoft.com/office/drawing/2014/main" id="{227CF6BD-0664-5A3B-5233-DDF6F788B2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9" r="21599" b="26800"/>
            <a:stretch/>
          </p:blipFill>
          <p:spPr bwMode="auto">
            <a:xfrm>
              <a:off x="5265745" y="1432925"/>
              <a:ext cx="1972224" cy="2233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Postgresql vertical logo - Iconos Social Media y Logos">
              <a:extLst>
                <a:ext uri="{FF2B5EF4-FFF2-40B4-BE49-F238E27FC236}">
                  <a16:creationId xmlns:a16="http://schemas.microsoft.com/office/drawing/2014/main" id="{0B96FE8C-8375-DF1E-9AED-F0214C6AB0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" t="76196" r="3507"/>
            <a:stretch/>
          </p:blipFill>
          <p:spPr bwMode="auto">
            <a:xfrm>
              <a:off x="4644427" y="3758184"/>
              <a:ext cx="3228558" cy="726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0" descr="Download MySQL Logo in SVG Vector or PNG File Format - Logo.wine">
            <a:extLst>
              <a:ext uri="{FF2B5EF4-FFF2-40B4-BE49-F238E27FC236}">
                <a16:creationId xmlns:a16="http://schemas.microsoft.com/office/drawing/2014/main" id="{DA526F62-74C0-6BEB-E047-77BC0E01D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9" t="19928" r="10639" b="19928"/>
          <a:stretch/>
        </p:blipFill>
        <p:spPr bwMode="auto">
          <a:xfrm>
            <a:off x="7921788" y="4494580"/>
            <a:ext cx="3734757" cy="190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dis (company) - Wikipedia">
            <a:extLst>
              <a:ext uri="{FF2B5EF4-FFF2-40B4-BE49-F238E27FC236}">
                <a16:creationId xmlns:a16="http://schemas.microsoft.com/office/drawing/2014/main" id="{AC5223AD-B257-A37E-B110-AC269C9B1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7" y="476310"/>
            <a:ext cx="3176386" cy="10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67B4DDF5-25CA-923F-9811-4C8B81DC27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595204" y="99739"/>
            <a:ext cx="2075528" cy="2075528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5D193F27-AFCB-D955-BF49-2BB7088482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53455" y="4320215"/>
            <a:ext cx="2106943" cy="47934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BC70ADBE-81A7-3861-D256-7A9C2F9EDB2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63656" y="2042486"/>
            <a:ext cx="2408864" cy="19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9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5387D6-2B17-F710-763D-75BF3737D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dis (company) - Wikipedia">
            <a:extLst>
              <a:ext uri="{FF2B5EF4-FFF2-40B4-BE49-F238E27FC236}">
                <a16:creationId xmlns:a16="http://schemas.microsoft.com/office/drawing/2014/main" id="{7CB91945-562A-19AA-65DA-450CE1DDD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7"/>
          <a:stretch/>
        </p:blipFill>
        <p:spPr bwMode="auto">
          <a:xfrm>
            <a:off x="2841526" y="2016286"/>
            <a:ext cx="2448726" cy="14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D90AE3E-84FA-44DD-7140-44D4EA58055F}"/>
              </a:ext>
            </a:extLst>
          </p:cNvPr>
          <p:cNvGrpSpPr/>
          <p:nvPr/>
        </p:nvGrpSpPr>
        <p:grpSpPr>
          <a:xfrm>
            <a:off x="8308862" y="1336928"/>
            <a:ext cx="1682436" cy="1590256"/>
            <a:chOff x="4644427" y="1432925"/>
            <a:chExt cx="3228558" cy="3051666"/>
          </a:xfrm>
        </p:grpSpPr>
        <p:pic>
          <p:nvPicPr>
            <p:cNvPr id="18" name="Picture 8" descr="Postgresql vertical logo - Iconos Social Media y Logos">
              <a:extLst>
                <a:ext uri="{FF2B5EF4-FFF2-40B4-BE49-F238E27FC236}">
                  <a16:creationId xmlns:a16="http://schemas.microsoft.com/office/drawing/2014/main" id="{CC39A6CE-2313-A958-235C-7B8B63AC6F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9" r="21599" b="26800"/>
            <a:stretch/>
          </p:blipFill>
          <p:spPr bwMode="auto">
            <a:xfrm>
              <a:off x="5265745" y="1432925"/>
              <a:ext cx="1972224" cy="2233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Postgresql vertical logo - Iconos Social Media y Logos">
              <a:extLst>
                <a:ext uri="{FF2B5EF4-FFF2-40B4-BE49-F238E27FC236}">
                  <a16:creationId xmlns:a16="http://schemas.microsoft.com/office/drawing/2014/main" id="{54FA5C0D-C7B1-0B4E-C0E8-23F61E3006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" t="76196" r="3507"/>
            <a:stretch/>
          </p:blipFill>
          <p:spPr bwMode="auto">
            <a:xfrm>
              <a:off x="4644427" y="3758184"/>
              <a:ext cx="3228558" cy="726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10" descr="Download MySQL Logo in SVG Vector or PNG File Format - Logo.wine">
            <a:extLst>
              <a:ext uri="{FF2B5EF4-FFF2-40B4-BE49-F238E27FC236}">
                <a16:creationId xmlns:a16="http://schemas.microsoft.com/office/drawing/2014/main" id="{ADD1FECB-5C55-A42C-7042-C3CE010B1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9" t="19928" r="10639" b="19928"/>
          <a:stretch/>
        </p:blipFill>
        <p:spPr bwMode="auto">
          <a:xfrm>
            <a:off x="9476605" y="2385285"/>
            <a:ext cx="2317189" cy="118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am - Iconos gratis de computadora">
            <a:extLst>
              <a:ext uri="{FF2B5EF4-FFF2-40B4-BE49-F238E27FC236}">
                <a16:creationId xmlns:a16="http://schemas.microsoft.com/office/drawing/2014/main" id="{7F8D2B85-E077-D4B6-BD7B-9C60EFB78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65" b="27543"/>
          <a:stretch/>
        </p:blipFill>
        <p:spPr bwMode="auto">
          <a:xfrm>
            <a:off x="1964667" y="4024891"/>
            <a:ext cx="2231466" cy="103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69C9C0B3-2B8F-A68F-54A0-2B665041DA77}"/>
              </a:ext>
            </a:extLst>
          </p:cNvPr>
          <p:cNvSpPr txBox="1">
            <a:spLocks/>
          </p:cNvSpPr>
          <p:nvPr/>
        </p:nvSpPr>
        <p:spPr>
          <a:xfrm>
            <a:off x="1813393" y="5511251"/>
            <a:ext cx="2534015" cy="83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</a:rPr>
              <a:t>Memory</a:t>
            </a:r>
            <a:endParaRPr lang="es-CL" sz="40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2" name="Picture 6" descr="Hard disk - Free computer icons">
            <a:extLst>
              <a:ext uri="{FF2B5EF4-FFF2-40B4-BE49-F238E27FC236}">
                <a16:creationId xmlns:a16="http://schemas.microsoft.com/office/drawing/2014/main" id="{3D657A97-A7B3-F5D0-AFAF-B7AED957F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r="9289"/>
          <a:stretch/>
        </p:blipFill>
        <p:spPr bwMode="auto">
          <a:xfrm>
            <a:off x="8590896" y="3876923"/>
            <a:ext cx="1080228" cy="13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ubtítulo 2">
            <a:extLst>
              <a:ext uri="{FF2B5EF4-FFF2-40B4-BE49-F238E27FC236}">
                <a16:creationId xmlns:a16="http://schemas.microsoft.com/office/drawing/2014/main" id="{897CFD90-62E1-A2AF-7BEE-550059B9E888}"/>
              </a:ext>
            </a:extLst>
          </p:cNvPr>
          <p:cNvSpPr txBox="1">
            <a:spLocks/>
          </p:cNvSpPr>
          <p:nvPr/>
        </p:nvSpPr>
        <p:spPr>
          <a:xfrm>
            <a:off x="8152091" y="5499036"/>
            <a:ext cx="1995978" cy="83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</a:rPr>
              <a:t>Disk</a:t>
            </a:r>
            <a:endParaRPr lang="es-CL" sz="40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2B9831-028A-6778-7DE5-A832DD9B9101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L</a:t>
            </a:r>
            <a:endParaRPr lang="es-CL" sz="1800">
              <a:solidFill>
                <a:schemeClr val="bg1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3144439-DA3D-A94D-5CB5-D05F5B3A6B91}"/>
              </a:ext>
            </a:extLst>
          </p:cNvPr>
          <p:cNvCxnSpPr>
            <a:cxnSpLocks/>
          </p:cNvCxnSpPr>
          <p:nvPr/>
        </p:nvCxnSpPr>
        <p:spPr>
          <a:xfrm>
            <a:off x="6096000" y="1435510"/>
            <a:ext cx="0" cy="46899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94A87735-7A7D-FE74-AF64-8A97ACF1DF5E}"/>
              </a:ext>
            </a:extLst>
          </p:cNvPr>
          <p:cNvGrpSpPr/>
          <p:nvPr/>
        </p:nvGrpSpPr>
        <p:grpSpPr>
          <a:xfrm>
            <a:off x="6508762" y="2871723"/>
            <a:ext cx="2622248" cy="709797"/>
            <a:chOff x="840589" y="1791697"/>
            <a:chExt cx="4651361" cy="1259042"/>
          </a:xfrm>
        </p:grpSpPr>
        <p:pic>
          <p:nvPicPr>
            <p:cNvPr id="12" name="Picture 6" descr="MongoDB Logo - símbolo, significado logotipo, historia, PNG">
              <a:extLst>
                <a:ext uri="{FF2B5EF4-FFF2-40B4-BE49-F238E27FC236}">
                  <a16:creationId xmlns:a16="http://schemas.microsoft.com/office/drawing/2014/main" id="{C398FDB7-8E7D-59B4-FC6D-1657310A4D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88" r="85771" b="26828"/>
            <a:stretch/>
          </p:blipFill>
          <p:spPr bwMode="auto">
            <a:xfrm>
              <a:off x="840589" y="1791697"/>
              <a:ext cx="662200" cy="125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MongoDB Logo - símbolo, significado logotipo, historia, PNG">
              <a:extLst>
                <a:ext uri="{FF2B5EF4-FFF2-40B4-BE49-F238E27FC236}">
                  <a16:creationId xmlns:a16="http://schemas.microsoft.com/office/drawing/2014/main" id="{41F5F2AA-E9F1-0263-F85C-363B82EC18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6" t="29888" b="26828"/>
            <a:stretch/>
          </p:blipFill>
          <p:spPr bwMode="auto">
            <a:xfrm>
              <a:off x="1502789" y="1791697"/>
              <a:ext cx="3989161" cy="125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32B482E-CCC6-4D81-698F-A1E354B6C08A}"/>
              </a:ext>
            </a:extLst>
          </p:cNvPr>
          <p:cNvSpPr txBox="1"/>
          <p:nvPr/>
        </p:nvSpPr>
        <p:spPr>
          <a:xfrm>
            <a:off x="3476283" y="194846"/>
            <a:ext cx="52394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6000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CL" sz="6000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rchitecture</a:t>
            </a:r>
            <a:endParaRPr lang="en-US" sz="600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890743-A9D3-3D80-0865-9854381D9138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3/21</a:t>
            </a:r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D68D9531-2AA4-E754-418F-05E8D69F0C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5235" y="1898845"/>
            <a:ext cx="1530155" cy="15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798222-0B16-CFB9-7EB7-F1EA0433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69EE0-C818-918A-46C0-127B966BB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191" y="475553"/>
            <a:ext cx="9279617" cy="917452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</a:rPr>
              <a:t>I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</a:rPr>
              <a:t>nternal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</a:rPr>
              <a:t>A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</a:rPr>
              <a:t>rchitecture and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</a:rPr>
              <a:t>D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</a:rPr>
              <a:t>ata </a:t>
            </a:r>
            <a:r>
              <a:rPr lang="en-US" sz="4000" b="1">
                <a:solidFill>
                  <a:srgbClr val="FF4438"/>
                </a:solidFill>
                <a:latin typeface="Consolas" panose="020B0609020204030204" pitchFamily="49" charset="0"/>
              </a:rPr>
              <a:t>M</a:t>
            </a:r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</a:rPr>
              <a:t>odel</a:t>
            </a:r>
            <a:endParaRPr lang="es-CL" sz="4000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áfico 4" descr="Documento con relleno sólido">
            <a:extLst>
              <a:ext uri="{FF2B5EF4-FFF2-40B4-BE49-F238E27FC236}">
                <a16:creationId xmlns:a16="http://schemas.microsoft.com/office/drawing/2014/main" id="{D24292AD-750B-5801-31D8-82311923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538" y="2180484"/>
            <a:ext cx="1902237" cy="1902237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C937825-FFAC-DF8B-7D4B-98A665283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97702"/>
              </p:ext>
            </p:extLst>
          </p:nvPr>
        </p:nvGraphicFramePr>
        <p:xfrm>
          <a:off x="7979969" y="2418660"/>
          <a:ext cx="1677146" cy="138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73">
                  <a:extLst>
                    <a:ext uri="{9D8B030D-6E8A-4147-A177-3AD203B41FA5}">
                      <a16:colId xmlns:a16="http://schemas.microsoft.com/office/drawing/2014/main" val="1213566359"/>
                    </a:ext>
                  </a:extLst>
                </a:gridCol>
                <a:gridCol w="838573">
                  <a:extLst>
                    <a:ext uri="{9D8B030D-6E8A-4147-A177-3AD203B41FA5}">
                      <a16:colId xmlns:a16="http://schemas.microsoft.com/office/drawing/2014/main" val="76885947"/>
                    </a:ext>
                  </a:extLst>
                </a:gridCol>
              </a:tblGrid>
              <a:tr h="69494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644816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883124"/>
                  </a:ext>
                </a:extLst>
              </a:tr>
            </a:tbl>
          </a:graphicData>
        </a:graphic>
      </p:graphicFrame>
      <p:pic>
        <p:nvPicPr>
          <p:cNvPr id="8" name="Gráfico 7" descr="Cerrar con relleno sólido">
            <a:extLst>
              <a:ext uri="{FF2B5EF4-FFF2-40B4-BE49-F238E27FC236}">
                <a16:creationId xmlns:a16="http://schemas.microsoft.com/office/drawing/2014/main" id="{886C2B56-1CA9-EDBB-D60C-471F09E65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8538" y="2208350"/>
            <a:ext cx="1902237" cy="1902237"/>
          </a:xfrm>
          <a:prstGeom prst="rect">
            <a:avLst/>
          </a:prstGeom>
        </p:spPr>
      </p:pic>
      <p:pic>
        <p:nvPicPr>
          <p:cNvPr id="10" name="Gráfico 9" descr="Cerrar con relleno sólido">
            <a:extLst>
              <a:ext uri="{FF2B5EF4-FFF2-40B4-BE49-F238E27FC236}">
                <a16:creationId xmlns:a16="http://schemas.microsoft.com/office/drawing/2014/main" id="{5021783F-9CB6-EFBD-2F4C-825BC9CD3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6826" y="2121262"/>
            <a:ext cx="1984685" cy="198468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620AFDF1-73B0-7A1E-DD85-FE6958E985FF}"/>
              </a:ext>
            </a:extLst>
          </p:cNvPr>
          <p:cNvGrpSpPr/>
          <p:nvPr/>
        </p:nvGrpSpPr>
        <p:grpSpPr>
          <a:xfrm>
            <a:off x="482981" y="4649650"/>
            <a:ext cx="4116040" cy="1114140"/>
            <a:chOff x="840589" y="1791697"/>
            <a:chExt cx="4651361" cy="1259042"/>
          </a:xfrm>
        </p:grpSpPr>
        <p:pic>
          <p:nvPicPr>
            <p:cNvPr id="1030" name="Picture 6" descr="MongoDB Logo - símbolo, significado logotipo, historia, PNG">
              <a:extLst>
                <a:ext uri="{FF2B5EF4-FFF2-40B4-BE49-F238E27FC236}">
                  <a16:creationId xmlns:a16="http://schemas.microsoft.com/office/drawing/2014/main" id="{C785F2C5-A4FA-F945-2FC4-B42557C7D2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88" r="85771" b="26828"/>
            <a:stretch/>
          </p:blipFill>
          <p:spPr bwMode="auto">
            <a:xfrm>
              <a:off x="840589" y="1791697"/>
              <a:ext cx="662200" cy="125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MongoDB Logo - símbolo, significado logotipo, historia, PNG">
              <a:extLst>
                <a:ext uri="{FF2B5EF4-FFF2-40B4-BE49-F238E27FC236}">
                  <a16:creationId xmlns:a16="http://schemas.microsoft.com/office/drawing/2014/main" id="{214D455E-7F65-3BFC-1456-55C0BD264B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6" t="29888" b="26828"/>
            <a:stretch/>
          </p:blipFill>
          <p:spPr bwMode="auto">
            <a:xfrm>
              <a:off x="1502789" y="1791697"/>
              <a:ext cx="3989161" cy="125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C44AA65-7EFA-5FA1-235F-CCEDC887D0F8}"/>
              </a:ext>
            </a:extLst>
          </p:cNvPr>
          <p:cNvGrpSpPr/>
          <p:nvPr/>
        </p:nvGrpSpPr>
        <p:grpSpPr>
          <a:xfrm>
            <a:off x="5395020" y="3858766"/>
            <a:ext cx="2338085" cy="2209982"/>
            <a:chOff x="4644427" y="1432925"/>
            <a:chExt cx="3228558" cy="3051666"/>
          </a:xfrm>
        </p:grpSpPr>
        <p:pic>
          <p:nvPicPr>
            <p:cNvPr id="1032" name="Picture 8" descr="Postgresql vertical logo - Iconos Social Media y Logos">
              <a:extLst>
                <a:ext uri="{FF2B5EF4-FFF2-40B4-BE49-F238E27FC236}">
                  <a16:creationId xmlns:a16="http://schemas.microsoft.com/office/drawing/2014/main" id="{3C02469C-9849-2658-D406-F91B097516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9" r="21599" b="26800"/>
            <a:stretch/>
          </p:blipFill>
          <p:spPr bwMode="auto">
            <a:xfrm>
              <a:off x="5265745" y="1432925"/>
              <a:ext cx="1972224" cy="2233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Postgresql vertical logo - Iconos Social Media y Logos">
              <a:extLst>
                <a:ext uri="{FF2B5EF4-FFF2-40B4-BE49-F238E27FC236}">
                  <a16:creationId xmlns:a16="http://schemas.microsoft.com/office/drawing/2014/main" id="{E4AD09A0-C8B8-3BD7-9EBB-E444380498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" t="76196" r="3507"/>
            <a:stretch/>
          </p:blipFill>
          <p:spPr bwMode="auto">
            <a:xfrm>
              <a:off x="4644427" y="3758184"/>
              <a:ext cx="3228558" cy="726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Download MySQL Logo in SVG Vector or PNG File Format - Logo.wine">
            <a:extLst>
              <a:ext uri="{FF2B5EF4-FFF2-40B4-BE49-F238E27FC236}">
                <a16:creationId xmlns:a16="http://schemas.microsoft.com/office/drawing/2014/main" id="{934E8F8C-8679-D4F4-BB03-0DBC523DB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9" t="19928" r="10639" b="19928"/>
          <a:stretch/>
        </p:blipFill>
        <p:spPr bwMode="auto">
          <a:xfrm>
            <a:off x="8209922" y="4105946"/>
            <a:ext cx="3734757" cy="190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5F3658E-A99A-5DAD-F690-749EDB7B7353}"/>
              </a:ext>
            </a:extLst>
          </p:cNvPr>
          <p:cNvSpPr txBox="1"/>
          <p:nvPr/>
        </p:nvSpPr>
        <p:spPr>
          <a:xfrm>
            <a:off x="3219589" y="3098516"/>
            <a:ext cx="71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Docs</a:t>
            </a:r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40AFE2-1551-09C6-A033-53B14D700FAA}"/>
              </a:ext>
            </a:extLst>
          </p:cNvPr>
          <p:cNvSpPr txBox="1"/>
          <p:nvPr/>
        </p:nvSpPr>
        <p:spPr>
          <a:xfrm>
            <a:off x="9718915" y="2974802"/>
            <a:ext cx="1135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Tables</a:t>
            </a:r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58F025-07ED-97E8-4A11-BA363415A34C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nsolas"/>
              </a:rPr>
              <a:t>L</a:t>
            </a:r>
            <a:endParaRPr lang="es-CL" sz="180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DC3A32-3D8A-3545-4411-27B66A287995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4/21</a:t>
            </a:r>
            <a:endParaRPr lang="es-C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24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B553F-655E-1011-1449-8509244A5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68674-4298-3A78-5B14-972A3B588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96" y="430645"/>
            <a:ext cx="4434033" cy="917452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s-CL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odel</a:t>
            </a:r>
            <a:endParaRPr lang="es-CL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8CD420B-6E08-C72E-DD3F-13A0D6FBD93A}"/>
              </a:ext>
            </a:extLst>
          </p:cNvPr>
          <p:cNvSpPr txBox="1">
            <a:spLocks/>
          </p:cNvSpPr>
          <p:nvPr/>
        </p:nvSpPr>
        <p:spPr>
          <a:xfrm>
            <a:off x="7128272" y="621110"/>
            <a:ext cx="4024600" cy="83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olidFill>
                  <a:srgbClr val="FF4438"/>
                </a:solidFill>
                <a:latin typeface="Consolas" panose="020B0609020204030204" pitchFamily="49" charset="0"/>
              </a:rPr>
              <a:t>Redis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works exclusively with pairs of Key-value</a:t>
            </a:r>
            <a:endParaRPr lang="es-CL" sz="18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EAFD1F8-20C8-8BB7-89E2-4FD851F7FA78}"/>
              </a:ext>
            </a:extLst>
          </p:cNvPr>
          <p:cNvSpPr txBox="1">
            <a:spLocks/>
          </p:cNvSpPr>
          <p:nvPr/>
        </p:nvSpPr>
        <p:spPr>
          <a:xfrm>
            <a:off x="1922897" y="2247849"/>
            <a:ext cx="2368307" cy="83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>
                <a:solidFill>
                  <a:schemeClr val="bg1"/>
                </a:solidFill>
                <a:latin typeface="Consolas" panose="020B0609020204030204" pitchFamily="49" charset="0"/>
              </a:rPr>
              <a:t>Example:</a:t>
            </a:r>
            <a:endParaRPr lang="es-CL" sz="32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Json file - Free interface icons">
            <a:extLst>
              <a:ext uri="{FF2B5EF4-FFF2-40B4-BE49-F238E27FC236}">
                <a16:creationId xmlns:a16="http://schemas.microsoft.com/office/drawing/2014/main" id="{A98AC99B-1A7B-607F-88E9-C8103D6B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112" y="2561348"/>
            <a:ext cx="1239776" cy="123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DD0AF852-956E-E504-9FED-B0EC46EBB34B}"/>
              </a:ext>
            </a:extLst>
          </p:cNvPr>
          <p:cNvSpPr txBox="1">
            <a:spLocks/>
          </p:cNvSpPr>
          <p:nvPr/>
        </p:nvSpPr>
        <p:spPr>
          <a:xfrm>
            <a:off x="4291204" y="4483887"/>
            <a:ext cx="4849368" cy="83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>
                <a:solidFill>
                  <a:srgbClr val="FFFF00"/>
                </a:solidFill>
                <a:latin typeface="Consolas" panose="020B0609020204030204" pitchFamily="49" charset="0"/>
              </a:rPr>
              <a:t>name</a:t>
            </a:r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“John Doe”</a:t>
            </a:r>
            <a:endParaRPr lang="es-CL" sz="360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85DA0BA2-B541-2BC8-2852-BD3489E9ACFF}"/>
              </a:ext>
            </a:extLst>
          </p:cNvPr>
          <p:cNvSpPr/>
          <p:nvPr/>
        </p:nvSpPr>
        <p:spPr>
          <a:xfrm rot="16200000">
            <a:off x="4700413" y="4573081"/>
            <a:ext cx="292608" cy="1491966"/>
          </a:xfrm>
          <a:prstGeom prst="leftBrace">
            <a:avLst>
              <a:gd name="adj1" fmla="val 39583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482D3C04-6BE7-9680-14CB-0BF02A7B25BF}"/>
              </a:ext>
            </a:extLst>
          </p:cNvPr>
          <p:cNvSpPr/>
          <p:nvPr/>
        </p:nvSpPr>
        <p:spPr>
          <a:xfrm rot="16200000">
            <a:off x="7298594" y="3951498"/>
            <a:ext cx="292608" cy="2735132"/>
          </a:xfrm>
          <a:prstGeom prst="leftBrace">
            <a:avLst>
              <a:gd name="adj1" fmla="val 36458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8546829-48C3-9ECC-123D-649CA4AF41EA}"/>
              </a:ext>
            </a:extLst>
          </p:cNvPr>
          <p:cNvSpPr txBox="1">
            <a:spLocks/>
          </p:cNvSpPr>
          <p:nvPr/>
        </p:nvSpPr>
        <p:spPr>
          <a:xfrm>
            <a:off x="4349105" y="5591118"/>
            <a:ext cx="1088148" cy="563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endParaRPr lang="es-CL" sz="36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A38CB996-D74A-9A58-EE9A-9A2A49594EF7}"/>
              </a:ext>
            </a:extLst>
          </p:cNvPr>
          <p:cNvSpPr txBox="1">
            <a:spLocks/>
          </p:cNvSpPr>
          <p:nvPr/>
        </p:nvSpPr>
        <p:spPr>
          <a:xfrm>
            <a:off x="6077332" y="5591118"/>
            <a:ext cx="2735132" cy="563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es-CL" sz="36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A00871-F847-D7D1-6D20-FC998D553754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5/21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57CBEB-C7BC-6D7E-A304-C93DC227BDB2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L</a:t>
            </a:r>
            <a:endParaRPr lang="es-C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3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2BA81-7ACD-3C24-1F89-833204924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98913-8B57-8059-18D5-ECDCA2001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96" y="404894"/>
            <a:ext cx="4413744" cy="917452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s-CL" b="1" err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odel</a:t>
            </a:r>
            <a:endParaRPr lang="es-CL" b="1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B17ADF0-0CD3-D520-BEC3-627EC3E06C99}"/>
              </a:ext>
            </a:extLst>
          </p:cNvPr>
          <p:cNvSpPr txBox="1">
            <a:spLocks/>
          </p:cNvSpPr>
          <p:nvPr/>
        </p:nvSpPr>
        <p:spPr>
          <a:xfrm>
            <a:off x="554660" y="3439048"/>
            <a:ext cx="2534015" cy="83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name  :</a:t>
            </a:r>
            <a:endParaRPr lang="es-CL" sz="48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4AC47532-A101-17B1-BF81-A8DF917EC8BF}"/>
              </a:ext>
            </a:extLst>
          </p:cNvPr>
          <p:cNvSpPr/>
          <p:nvPr/>
        </p:nvSpPr>
        <p:spPr>
          <a:xfrm rot="16200000">
            <a:off x="1171576" y="5019045"/>
            <a:ext cx="292608" cy="1491966"/>
          </a:xfrm>
          <a:prstGeom prst="leftBrace">
            <a:avLst>
              <a:gd name="adj1" fmla="val 39583"/>
              <a:gd name="adj2" fmla="val 50000"/>
            </a:avLst>
          </a:prstGeom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69CDAC15-C501-A9AF-4D02-ACA11441FF3C}"/>
              </a:ext>
            </a:extLst>
          </p:cNvPr>
          <p:cNvSpPr/>
          <p:nvPr/>
        </p:nvSpPr>
        <p:spPr>
          <a:xfrm rot="16200000">
            <a:off x="5221107" y="4021453"/>
            <a:ext cx="292608" cy="3779760"/>
          </a:xfrm>
          <a:prstGeom prst="leftBrace">
            <a:avLst>
              <a:gd name="adj1" fmla="val 36458"/>
              <a:gd name="adj2" fmla="val 50000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A24B87E1-5B6C-BD99-2566-49F086B574B8}"/>
              </a:ext>
            </a:extLst>
          </p:cNvPr>
          <p:cNvSpPr txBox="1">
            <a:spLocks/>
          </p:cNvSpPr>
          <p:nvPr/>
        </p:nvSpPr>
        <p:spPr>
          <a:xfrm>
            <a:off x="820268" y="6037082"/>
            <a:ext cx="1088148" cy="563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rgbClr val="FFFF00"/>
                </a:solidFill>
                <a:latin typeface="Consolas" panose="020B0609020204030204" pitchFamily="49" charset="0"/>
              </a:rPr>
              <a:t>key</a:t>
            </a:r>
            <a:endParaRPr lang="es-CL" sz="3600">
              <a:solidFill>
                <a:srgbClr val="FFFF00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FEA96B6-3CFE-E20C-8F17-2D66C8A4CCE3}"/>
              </a:ext>
            </a:extLst>
          </p:cNvPr>
          <p:cNvSpPr txBox="1">
            <a:spLocks/>
          </p:cNvSpPr>
          <p:nvPr/>
        </p:nvSpPr>
        <p:spPr>
          <a:xfrm>
            <a:off x="3999845" y="6129162"/>
            <a:ext cx="2735132" cy="563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es-CL" sz="360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4DAFAD-062B-BC39-8AC5-545B0E69E831}"/>
              </a:ext>
            </a:extLst>
          </p:cNvPr>
          <p:cNvSpPr txBox="1">
            <a:spLocks/>
          </p:cNvSpPr>
          <p:nvPr/>
        </p:nvSpPr>
        <p:spPr>
          <a:xfrm>
            <a:off x="3477530" y="1567872"/>
            <a:ext cx="4413744" cy="4791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 Doe"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"groups"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"Group 1"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"sports"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"Group 2"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"news"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 algn="l">
              <a:lnSpc>
                <a:spcPts val="1425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8F8FBF-290F-76DE-9894-066E3AD72506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6/21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77D0FB-C0D4-B592-1C48-825B30F1EABF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L</a:t>
            </a:r>
            <a:endParaRPr lang="es-CL" sz="18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10726A-43A8-BB71-E260-AD7A56404922}"/>
              </a:ext>
            </a:extLst>
          </p:cNvPr>
          <p:cNvSpPr txBox="1"/>
          <p:nvPr/>
        </p:nvSpPr>
        <p:spPr>
          <a:xfrm>
            <a:off x="7689171" y="695455"/>
            <a:ext cx="609600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400" dirty="0">
                <a:solidFill>
                  <a:srgbClr val="FF4438"/>
                </a:solidFill>
              </a:rPr>
              <a:t>Strings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Examples: "Hello, World", 42, or serialized JSON.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FF4438"/>
                </a:solidFill>
              </a:rPr>
              <a:t>Hashes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Example: { "name": "John", "age": "30" }.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FF4438"/>
                </a:solidFill>
              </a:rPr>
              <a:t>Lists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Example: ["item1", "item2", "item3"].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FF4438"/>
                </a:solidFill>
              </a:rPr>
              <a:t>Sets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Example: { "apple", "banana", "cherry" }.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FF4438"/>
                </a:solidFill>
              </a:rPr>
              <a:t>Sorted Sets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Example: { "John": 100, "Alice": 200 }.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FF4438"/>
                </a:solidFill>
              </a:rPr>
              <a:t>Bitmaps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Example: 101010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rgbClr val="FF4438"/>
                </a:solidFill>
              </a:rPr>
              <a:t>HyperLogLogs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Example: Tracking unique website visitors.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FF4438"/>
                </a:solidFill>
              </a:rPr>
              <a:t>Streams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Example: { "</a:t>
            </a:r>
            <a:r>
              <a:rPr lang="en-US" sz="1400" dirty="0" err="1">
                <a:solidFill>
                  <a:schemeClr val="bg1"/>
                </a:solidFill>
              </a:rPr>
              <a:t>message_id</a:t>
            </a:r>
            <a:r>
              <a:rPr lang="en-US" sz="1400" dirty="0">
                <a:solidFill>
                  <a:schemeClr val="bg1"/>
                </a:solidFill>
              </a:rPr>
              <a:t>": 1, "content": "Hello, Redis!" }</a:t>
            </a:r>
          </a:p>
        </p:txBody>
      </p:sp>
    </p:spTree>
    <p:extLst>
      <p:ext uri="{BB962C8B-B14F-4D97-AF65-F5344CB8AC3E}">
        <p14:creationId xmlns:p14="http://schemas.microsoft.com/office/powerpoint/2010/main" val="243939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38DD4-09EA-4CA2-C562-3DCB5BED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58" y="305671"/>
            <a:ext cx="10515600" cy="6246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4438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xtended </a:t>
            </a:r>
            <a:r>
              <a:rPr lang="en-US" sz="2000" dirty="0">
                <a:solidFill>
                  <a:srgbClr val="FF4438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edis </a:t>
            </a:r>
            <a:r>
              <a:rPr lang="en-US" sz="2000" dirty="0">
                <a:solidFill>
                  <a:srgbClr val="FF4438"/>
                </a:solidFill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ata </a:t>
            </a:r>
            <a:r>
              <a:rPr lang="en-US" sz="2000" dirty="0">
                <a:solidFill>
                  <a:srgbClr val="FF4438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ypes (via Modules)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4438"/>
                </a:solidFill>
                <a:latin typeface="Consolas" panose="020B0609020204030204" pitchFamily="49" charset="0"/>
              </a:rPr>
              <a:t>JSON Objects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(via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RedisJSON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module):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Example: {"name": "John", "age": 30, "groups": [{ "name": "sports" }, { "name": "news" }]}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4438"/>
                </a:solidFill>
                <a:latin typeface="Consolas" panose="020B0609020204030204" pitchFamily="49" charset="0"/>
              </a:rPr>
              <a:t>Vectors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(via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RedisAI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or custom ML setups):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Example: [0.1, 0.2, 0.3].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4438"/>
                </a:solidFill>
                <a:latin typeface="Consolas" panose="020B0609020204030204" pitchFamily="49" charset="0"/>
              </a:rPr>
              <a:t>Time Series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(via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RedisTimeSeries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Example: {"timestamp": 1632451234, "value": 42.5}.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4438"/>
                </a:solidFill>
                <a:latin typeface="Consolas" panose="020B0609020204030204" pitchFamily="49" charset="0"/>
              </a:rPr>
              <a:t>Graph Data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(via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RedisGraph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Store and query graph structures.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Example: Nodes and relationships between users or entities.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4438"/>
                </a:solidFill>
                <a:latin typeface="Consolas" panose="020B0609020204030204" pitchFamily="49" charset="0"/>
              </a:rPr>
              <a:t>Searchable Documents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(via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RediSearch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Store text or JSON data with full-text search capabilities.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Example: { "title": "Redis Guide", "tags": ["database", "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nosql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"] }.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DD60777-67AF-6CCE-0739-2F13DAC0F5B4}"/>
              </a:ext>
            </a:extLst>
          </p:cNvPr>
          <p:cNvSpPr txBox="1"/>
          <p:nvPr/>
        </p:nvSpPr>
        <p:spPr>
          <a:xfrm>
            <a:off x="6742471" y="2554295"/>
            <a:ext cx="53020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4438"/>
                </a:solidFill>
                <a:latin typeface="Consolas" panose="020B0609020204030204" pitchFamily="49" charset="0"/>
              </a:rPr>
              <a:t>Geospatial Data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Store geographic coordinates for proximity queries.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Example: { "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lat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": 37.7749, "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lon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": -122.4194 }.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827F35-8A66-26E7-87A5-F9FACFE91540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L</a:t>
            </a:r>
            <a:endParaRPr lang="es-CL" sz="18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A5DC7D-E368-F807-E902-87A09A126AE5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7/21</a:t>
            </a:r>
            <a:endParaRPr lang="es-C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3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17E6D0-CE48-EE95-2263-9D55D73BF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E4471-D52D-901C-2EF9-FAA1AF1FF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266" y="184719"/>
            <a:ext cx="7104717" cy="917452"/>
          </a:xfrm>
        </p:spPr>
        <p:txBody>
          <a:bodyPr>
            <a:normAutofit fontScale="90000"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 cases 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Redis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6E3C7A1E-BA63-C2D7-92D2-DE8F026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1140" y="159181"/>
            <a:ext cx="2590790" cy="81188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EFA0214-E3B2-625D-C981-9B3F4024978D}"/>
              </a:ext>
            </a:extLst>
          </p:cNvPr>
          <p:cNvSpPr txBox="1">
            <a:spLocks/>
          </p:cNvSpPr>
          <p:nvPr/>
        </p:nvSpPr>
        <p:spPr>
          <a:xfrm>
            <a:off x="482138" y="4880692"/>
            <a:ext cx="2874610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Real-Time Data Store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CED7736-9A97-70EF-C66A-08E014BB34FA}"/>
              </a:ext>
            </a:extLst>
          </p:cNvPr>
          <p:cNvSpPr txBox="1">
            <a:spLocks/>
          </p:cNvSpPr>
          <p:nvPr/>
        </p:nvSpPr>
        <p:spPr>
          <a:xfrm>
            <a:off x="4858857" y="5105957"/>
            <a:ext cx="2464697" cy="922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8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es-CL" sz="2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s-CL" sz="28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Messaging</a:t>
            </a:r>
            <a:endParaRPr lang="es-CL" sz="28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BC9ADFE-31EB-CFCC-E5D6-441940F58866}"/>
              </a:ext>
            </a:extLst>
          </p:cNvPr>
          <p:cNvSpPr txBox="1">
            <a:spLocks/>
          </p:cNvSpPr>
          <p:nvPr/>
        </p:nvSpPr>
        <p:spPr>
          <a:xfrm>
            <a:off x="8369240" y="4880692"/>
            <a:ext cx="3557288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8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r>
              <a:rPr lang="es-CL" sz="2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s-CL" sz="28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s-CL" sz="2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Storage</a:t>
            </a:r>
          </a:p>
        </p:txBody>
      </p:sp>
      <p:pic>
        <p:nvPicPr>
          <p:cNvPr id="6160" name="Picture 16" descr="Queue&quot; Icon - Download for free – Iconduck">
            <a:extLst>
              <a:ext uri="{FF2B5EF4-FFF2-40B4-BE49-F238E27FC236}">
                <a16:creationId xmlns:a16="http://schemas.microsoft.com/office/drawing/2014/main" id="{711FD252-5AF0-FFA4-E117-2F695AD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564" y="3679292"/>
            <a:ext cx="3075425" cy="92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 descr="Estrella contorno">
            <a:extLst>
              <a:ext uri="{FF2B5EF4-FFF2-40B4-BE49-F238E27FC236}">
                <a16:creationId xmlns:a16="http://schemas.microsoft.com/office/drawing/2014/main" id="{1D5F485B-8A6E-5543-3888-DEA512CA9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1930" y="6103282"/>
            <a:ext cx="441723" cy="441723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B2C5023-BB0D-A835-82BB-1ABF746F0DC9}"/>
              </a:ext>
            </a:extLst>
          </p:cNvPr>
          <p:cNvCxnSpPr>
            <a:cxnSpLocks/>
          </p:cNvCxnSpPr>
          <p:nvPr/>
        </p:nvCxnSpPr>
        <p:spPr>
          <a:xfrm>
            <a:off x="4208206" y="1397421"/>
            <a:ext cx="0" cy="46481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56238B3-027C-49C2-219B-1DE3B8EC0FC8}"/>
              </a:ext>
            </a:extLst>
          </p:cNvPr>
          <p:cNvCxnSpPr>
            <a:cxnSpLocks/>
          </p:cNvCxnSpPr>
          <p:nvPr/>
        </p:nvCxnSpPr>
        <p:spPr>
          <a:xfrm>
            <a:off x="8067367" y="1397421"/>
            <a:ext cx="0" cy="46481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Performance - Free business and finance icons">
            <a:extLst>
              <a:ext uri="{FF2B5EF4-FFF2-40B4-BE49-F238E27FC236}">
                <a16:creationId xmlns:a16="http://schemas.microsoft.com/office/drawing/2014/main" id="{217E9369-DE69-BD8D-AD86-95A28B79B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930" y="3018482"/>
            <a:ext cx="1755972" cy="175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ast icon vector png - Pixsector">
            <a:extLst>
              <a:ext uri="{FF2B5EF4-FFF2-40B4-BE49-F238E27FC236}">
                <a16:creationId xmlns:a16="http://schemas.microsoft.com/office/drawing/2014/main" id="{3872F57B-B4B3-0BDB-0210-7D739B04C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2" t="27854" r="31502" b="26598"/>
          <a:stretch/>
        </p:blipFill>
        <p:spPr bwMode="auto">
          <a:xfrm>
            <a:off x="8756331" y="1539740"/>
            <a:ext cx="1429131" cy="170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ive chat - Free interface icons">
            <a:extLst>
              <a:ext uri="{FF2B5EF4-FFF2-40B4-BE49-F238E27FC236}">
                <a16:creationId xmlns:a16="http://schemas.microsoft.com/office/drawing/2014/main" id="{00AFE9BB-DDD5-DC08-B926-5116C73D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52" y="1299791"/>
            <a:ext cx="1941932" cy="194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ágenes de Fast Icon - Descarga gratuita en Freepik">
            <a:extLst>
              <a:ext uri="{FF2B5EF4-FFF2-40B4-BE49-F238E27FC236}">
                <a16:creationId xmlns:a16="http://schemas.microsoft.com/office/drawing/2014/main" id="{585DBE6A-047B-2A6B-ECC2-F55D39B08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8658" y1="37006" x2="39936" y2="37214"/>
                        <a14:foregroundMark x1="33227" y1="42204" x2="34185" y2="42620"/>
                        <a14:foregroundMark x1="33546" y1="48025" x2="34026" y2="48025"/>
                        <a14:foregroundMark x1="28594" y1="53015" x2="29393" y2="53222"/>
                        <a14:foregroundMark x1="34026" y1="58004" x2="34026" y2="58004"/>
                        <a14:foregroundMark x1="34185" y1="63202" x2="34185" y2="63202"/>
                        <a14:foregroundMark x1="41853" y1="68399" x2="41853" y2="68399"/>
                        <a14:foregroundMark x1="45367" y1="64449" x2="45367" y2="64449"/>
                        <a14:foregroundMark x1="45847" y1="58212" x2="45847" y2="58212"/>
                        <a14:foregroundMark x1="41853" y1="52391" x2="41853" y2="52391"/>
                        <a14:foregroundMark x1="47764" y1="47817" x2="47764" y2="47817"/>
                        <a14:foregroundMark x1="46965" y1="41996" x2="46965" y2="41996"/>
                        <a14:foregroundMark x1="61502" y1="31809" x2="61502" y2="31809"/>
                        <a14:foregroundMark x1="59904" y1="52599" x2="59904" y2="52599"/>
                        <a14:foregroundMark x1="71565" y1="39293" x2="71565" y2="39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73" t="29443" r="23850" b="28171"/>
          <a:stretch/>
        </p:blipFill>
        <p:spPr bwMode="auto">
          <a:xfrm>
            <a:off x="1758907" y="1408414"/>
            <a:ext cx="2147428" cy="135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FAB06D97-8130-E8FF-C933-A748FEC71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45" y="3413783"/>
            <a:ext cx="1652081" cy="135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App - Free technology icons">
            <a:extLst>
              <a:ext uri="{FF2B5EF4-FFF2-40B4-BE49-F238E27FC236}">
                <a16:creationId xmlns:a16="http://schemas.microsoft.com/office/drawing/2014/main" id="{B1C693F4-37DB-0B01-FC54-6EE51797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3" y="2362083"/>
            <a:ext cx="1722781" cy="17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C6F2DB3-5F9B-69D8-924E-E76E8EFCA66B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8/21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E73CE37-FEF8-CBD7-F532-D3133B866DAB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A</a:t>
            </a:r>
            <a:endParaRPr lang="es-C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3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FDB42-22BA-A4B6-D307-D6C977843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41BBB-7923-F8E6-6776-CE5FBC14B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936" y="204614"/>
            <a:ext cx="7104717" cy="917452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443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s-CL" b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 cases </a:t>
            </a:r>
            <a:r>
              <a:rPr lang="es-CL" b="1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endParaRPr lang="es-CL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1921213-1940-D1CE-C1BB-B16DE0939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5364" y="169575"/>
            <a:ext cx="2590790" cy="811885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C9344F56-8268-A276-872C-F7FFA3E4EEA7}"/>
              </a:ext>
            </a:extLst>
          </p:cNvPr>
          <p:cNvSpPr txBox="1">
            <a:spLocks/>
          </p:cNvSpPr>
          <p:nvPr/>
        </p:nvSpPr>
        <p:spPr>
          <a:xfrm>
            <a:off x="329938" y="5513832"/>
            <a:ext cx="11616825" cy="111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4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r>
              <a:rPr lang="es-CL" sz="4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s-CL" sz="4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s-CL" sz="4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Storage</a:t>
            </a:r>
          </a:p>
        </p:txBody>
      </p:sp>
      <p:pic>
        <p:nvPicPr>
          <p:cNvPr id="7170" name="Picture 2" descr="Api - Free computer icons">
            <a:extLst>
              <a:ext uri="{FF2B5EF4-FFF2-40B4-BE49-F238E27FC236}">
                <a16:creationId xmlns:a16="http://schemas.microsoft.com/office/drawing/2014/main" id="{101487F3-D5A1-2987-82B1-8B528A66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85" y="1812785"/>
            <a:ext cx="1896830" cy="18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ownload MySQL Logo in SVG Vector or PNG File Format - Logo.wine">
            <a:extLst>
              <a:ext uri="{FF2B5EF4-FFF2-40B4-BE49-F238E27FC236}">
                <a16:creationId xmlns:a16="http://schemas.microsoft.com/office/drawing/2014/main" id="{98332E9E-6506-9495-5FFC-84529023B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9" t="19928" r="10639" b="19928"/>
          <a:stretch/>
        </p:blipFill>
        <p:spPr bwMode="auto">
          <a:xfrm>
            <a:off x="9026014" y="2093400"/>
            <a:ext cx="2622249" cy="13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c screen&quot; Icon - Download for free – Iconduck">
            <a:extLst>
              <a:ext uri="{FF2B5EF4-FFF2-40B4-BE49-F238E27FC236}">
                <a16:creationId xmlns:a16="http://schemas.microsoft.com/office/drawing/2014/main" id="{85E1BE45-F480-3859-8A8A-96543369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96" y="2034439"/>
            <a:ext cx="1659439" cy="145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áfico 14" descr="Ordenar contorno">
            <a:extLst>
              <a:ext uri="{FF2B5EF4-FFF2-40B4-BE49-F238E27FC236}">
                <a16:creationId xmlns:a16="http://schemas.microsoft.com/office/drawing/2014/main" id="{51654460-2CD6-FB6C-9BD0-09C154D0E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588152" y="2241672"/>
            <a:ext cx="1077312" cy="1077312"/>
          </a:xfrm>
          <a:prstGeom prst="rect">
            <a:avLst/>
          </a:prstGeom>
        </p:spPr>
      </p:pic>
      <p:pic>
        <p:nvPicPr>
          <p:cNvPr id="18" name="Gráfico 17" descr="Flecha derecha con relleno sólido">
            <a:extLst>
              <a:ext uri="{FF2B5EF4-FFF2-40B4-BE49-F238E27FC236}">
                <a16:creationId xmlns:a16="http://schemas.microsoft.com/office/drawing/2014/main" id="{8012D66A-D0CD-A0D8-6E80-98E8FB6E98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79006">
            <a:off x="3585915" y="3531634"/>
            <a:ext cx="914400" cy="914400"/>
          </a:xfrm>
          <a:prstGeom prst="rect">
            <a:avLst/>
          </a:prstGeom>
        </p:spPr>
      </p:pic>
      <p:pic>
        <p:nvPicPr>
          <p:cNvPr id="7174" name="Picture 6" descr="Redis Database: A Complete Guide | Leninmhs">
            <a:extLst>
              <a:ext uri="{FF2B5EF4-FFF2-40B4-BE49-F238E27FC236}">
                <a16:creationId xmlns:a16="http://schemas.microsoft.com/office/drawing/2014/main" id="{ECE0053F-985F-0DA6-B7AE-BF4AF8D12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82" y="4166759"/>
            <a:ext cx="1799803" cy="15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áfico 18" descr="Estrella contorno">
            <a:extLst>
              <a:ext uri="{FF2B5EF4-FFF2-40B4-BE49-F238E27FC236}">
                <a16:creationId xmlns:a16="http://schemas.microsoft.com/office/drawing/2014/main" id="{E99059BD-8B1E-0984-4AEB-6D1B3F100B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60802" y="6045270"/>
            <a:ext cx="441723" cy="441723"/>
          </a:xfrm>
          <a:prstGeom prst="rect">
            <a:avLst/>
          </a:prstGeom>
        </p:spPr>
      </p:pic>
      <p:pic>
        <p:nvPicPr>
          <p:cNvPr id="22" name="Gráfico 21" descr="Ordenar contorno">
            <a:extLst>
              <a:ext uri="{FF2B5EF4-FFF2-40B4-BE49-F238E27FC236}">
                <a16:creationId xmlns:a16="http://schemas.microsoft.com/office/drawing/2014/main" id="{EB2E17D1-4CDE-2A27-F280-70EC08137A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403947" y="2222410"/>
            <a:ext cx="1077312" cy="107731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5CE7F7D-EA41-95D4-33B1-1392ACFF41FD}"/>
              </a:ext>
            </a:extLst>
          </p:cNvPr>
          <p:cNvSpPr txBox="1"/>
          <p:nvPr/>
        </p:nvSpPr>
        <p:spPr>
          <a:xfrm>
            <a:off x="11267768" y="6469626"/>
            <a:ext cx="6882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9/21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848A0E-567F-9714-A716-D103452B1F44}"/>
              </a:ext>
            </a:extLst>
          </p:cNvPr>
          <p:cNvSpPr txBox="1"/>
          <p:nvPr/>
        </p:nvSpPr>
        <p:spPr>
          <a:xfrm>
            <a:off x="11793794" y="80597"/>
            <a:ext cx="32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A</a:t>
            </a:r>
            <a:endParaRPr lang="es-C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4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4E5F83D9F5F41AB51988DB0136076" ma:contentTypeVersion="18" ma:contentTypeDescription="Create a new document." ma:contentTypeScope="" ma:versionID="9822338e7dc8ac3ff3d236ad8c22fbed">
  <xsd:schema xmlns:xsd="http://www.w3.org/2001/XMLSchema" xmlns:xs="http://www.w3.org/2001/XMLSchema" xmlns:p="http://schemas.microsoft.com/office/2006/metadata/properties" xmlns:ns3="0e136823-716a-45ab-8d14-c3947f0ecbdd" xmlns:ns4="fec61982-e54d-494b-88a3-acff463f2006" targetNamespace="http://schemas.microsoft.com/office/2006/metadata/properties" ma:root="true" ma:fieldsID="e93a848333fc14cfa09b0dfdb68c6859" ns3:_="" ns4:_="">
    <xsd:import namespace="0e136823-716a-45ab-8d14-c3947f0ecbdd"/>
    <xsd:import namespace="fec61982-e54d-494b-88a3-acff463f20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36823-716a-45ab-8d14-c3947f0ecb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61982-e54d-494b-88a3-acff463f2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136823-716a-45ab-8d14-c3947f0ecbdd" xsi:nil="true"/>
  </documentManagement>
</p:properties>
</file>

<file path=customXml/itemProps1.xml><?xml version="1.0" encoding="utf-8"?>
<ds:datastoreItem xmlns:ds="http://schemas.openxmlformats.org/officeDocument/2006/customXml" ds:itemID="{CD5323B7-A61A-43B7-BA59-31889FFBAC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DAD26D-AC8F-4CC1-A0CC-CB8EDC2C53FD}">
  <ds:schemaRefs>
    <ds:schemaRef ds:uri="0e136823-716a-45ab-8d14-c3947f0ecbdd"/>
    <ds:schemaRef ds:uri="fec61982-e54d-494b-88a3-acff463f20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A1EA2A-283A-4206-9A58-A89ADF1D7D3E}">
  <ds:schemaRefs>
    <ds:schemaRef ds:uri="http://purl.org/dc/terms/"/>
    <ds:schemaRef ds:uri="0e136823-716a-45ab-8d14-c3947f0ecbdd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ec61982-e54d-494b-88a3-acff463f2006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1748</Words>
  <Application>Microsoft Office PowerPoint</Application>
  <PresentationFormat>Panorámica</PresentationFormat>
  <Paragraphs>307</Paragraphs>
  <Slides>22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Aptos</vt:lpstr>
      <vt:lpstr>Arial</vt:lpstr>
      <vt:lpstr>Calibri</vt:lpstr>
      <vt:lpstr>Consolas</vt:lpstr>
      <vt:lpstr>Tema de Office</vt:lpstr>
      <vt:lpstr>An Introduction to</vt:lpstr>
      <vt:lpstr>What is Redis?</vt:lpstr>
      <vt:lpstr>Presentación de PowerPoint</vt:lpstr>
      <vt:lpstr>Internal Architecture and Data Model</vt:lpstr>
      <vt:lpstr>Data Model</vt:lpstr>
      <vt:lpstr>Data Model</vt:lpstr>
      <vt:lpstr>Presentación de PowerPoint</vt:lpstr>
      <vt:lpstr>Use cases of Redis</vt:lpstr>
      <vt:lpstr>Use cases of</vt:lpstr>
      <vt:lpstr>Use cases of</vt:lpstr>
      <vt:lpstr>Real World Examples</vt:lpstr>
      <vt:lpstr>Real World Example</vt:lpstr>
      <vt:lpstr>Advantages Of</vt:lpstr>
      <vt:lpstr>Code Example of  Data Store</vt:lpstr>
      <vt:lpstr>Code Example of  Data Store</vt:lpstr>
      <vt:lpstr>Code Example of  Data Store</vt:lpstr>
      <vt:lpstr>Code Example of  Data Store</vt:lpstr>
      <vt:lpstr>Code Example of Vector Database</vt:lpstr>
      <vt:lpstr>Code Example of Vector Database</vt:lpstr>
      <vt:lpstr>Docker Config</vt:lpstr>
      <vt:lpstr>What we Learned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BROWN IBIETA</dc:creator>
  <cp:lastModifiedBy>LUCAS BROWN IBIETA</cp:lastModifiedBy>
  <cp:revision>3</cp:revision>
  <dcterms:created xsi:type="dcterms:W3CDTF">2024-11-28T04:54:27Z</dcterms:created>
  <dcterms:modified xsi:type="dcterms:W3CDTF">2024-12-05T18:08:25Z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0x0101004514E5F83D9F5F41AB51988DB0136076</vt:lpwstr>
  </property>
  <property fmtid="{D5CDD505-2E9C-101B-9397-08002B2CF9AE}" pid="3" name="MSIP_Label_9f4e9a4a-eb20-4aad-9a64-8872817c1a6f_Enabled">
    <vt:lpwstr>true</vt:lpwstr>
  </property>
  <property fmtid="{D5CDD505-2E9C-101B-9397-08002B2CF9AE}" pid="4" name="MSIP_Label_9f4e9a4a-eb20-4aad-9a64-8872817c1a6f_SetDate">
    <vt:lpwstr>2024-11-28T21:33:40Z</vt:lpwstr>
  </property>
  <property fmtid="{D5CDD505-2E9C-101B-9397-08002B2CF9AE}" pid="5" name="MSIP_Label_9f4e9a4a-eb20-4aad-9a64-8872817c1a6f_Method">
    <vt:lpwstr>Standard</vt:lpwstr>
  </property>
  <property fmtid="{D5CDD505-2E9C-101B-9397-08002B2CF9AE}" pid="6" name="MSIP_Label_9f4e9a4a-eb20-4aad-9a64-8872817c1a6f_Name">
    <vt:lpwstr>defa4170-0d19-0005-0004-bc88714345d2</vt:lpwstr>
  </property>
  <property fmtid="{D5CDD505-2E9C-101B-9397-08002B2CF9AE}" pid="7" name="MSIP_Label_9f4e9a4a-eb20-4aad-9a64-8872817c1a6f_SiteId">
    <vt:lpwstr>7a599002-001c-432c-846e-1ddca9f6b299</vt:lpwstr>
  </property>
  <property fmtid="{D5CDD505-2E9C-101B-9397-08002B2CF9AE}" pid="8" name="MSIP_Label_9f4e9a4a-eb20-4aad-9a64-8872817c1a6f_ActionId">
    <vt:lpwstr>919507c7-45c0-4467-bc9a-64912fd81d3f</vt:lpwstr>
  </property>
  <property fmtid="{D5CDD505-2E9C-101B-9397-08002B2CF9AE}" pid="9" name="MSIP_Label_9f4e9a4a-eb20-4aad-9a64-8872817c1a6f_ContentBits">
    <vt:lpwstr>0</vt:lpwstr>
  </property>
</Properties>
</file>