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86623D0A-F3EC-4814-9797-6F441F12C8D2}" type="datetimeFigureOut">
              <a:rPr lang="es-ES" smtClean="0"/>
              <a:pPr/>
              <a:t>07/04/2016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9544C4F-1665-42DD-AD05-378F80FC6E40}"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86623D0A-F3EC-4814-9797-6F441F12C8D2}" type="datetimeFigureOut">
              <a:rPr lang="es-ES" smtClean="0"/>
              <a:pPr/>
              <a:t>07/04/2016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9544C4F-1665-42DD-AD05-378F80FC6E40}"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86623D0A-F3EC-4814-9797-6F441F12C8D2}" type="datetimeFigureOut">
              <a:rPr lang="es-ES" smtClean="0"/>
              <a:pPr/>
              <a:t>07/04/2016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9544C4F-1665-42DD-AD05-378F80FC6E40}"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86623D0A-F3EC-4814-9797-6F441F12C8D2}" type="datetimeFigureOut">
              <a:rPr lang="es-ES" smtClean="0"/>
              <a:pPr/>
              <a:t>07/04/2016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9544C4F-1665-42DD-AD05-378F80FC6E40}"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86623D0A-F3EC-4814-9797-6F441F12C8D2}" type="datetimeFigureOut">
              <a:rPr lang="es-ES" smtClean="0"/>
              <a:pPr/>
              <a:t>07/04/2016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9544C4F-1665-42DD-AD05-378F80FC6E40}"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86623D0A-F3EC-4814-9797-6F441F12C8D2}" type="datetimeFigureOut">
              <a:rPr lang="es-ES" smtClean="0"/>
              <a:pPr/>
              <a:t>07/04/2016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9544C4F-1665-42DD-AD05-378F80FC6E40}"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86623D0A-F3EC-4814-9797-6F441F12C8D2}" type="datetimeFigureOut">
              <a:rPr lang="es-ES" smtClean="0"/>
              <a:pPr/>
              <a:t>07/04/2016</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9544C4F-1665-42DD-AD05-378F80FC6E40}"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86623D0A-F3EC-4814-9797-6F441F12C8D2}" type="datetimeFigureOut">
              <a:rPr lang="es-ES" smtClean="0"/>
              <a:pPr/>
              <a:t>07/04/2016</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9544C4F-1665-42DD-AD05-378F80FC6E40}"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6623D0A-F3EC-4814-9797-6F441F12C8D2}" type="datetimeFigureOut">
              <a:rPr lang="es-ES" smtClean="0"/>
              <a:pPr/>
              <a:t>07/04/2016</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9544C4F-1665-42DD-AD05-378F80FC6E40}"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86623D0A-F3EC-4814-9797-6F441F12C8D2}" type="datetimeFigureOut">
              <a:rPr lang="es-ES" smtClean="0"/>
              <a:pPr/>
              <a:t>07/04/2016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9544C4F-1665-42DD-AD05-378F80FC6E40}"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86623D0A-F3EC-4814-9797-6F441F12C8D2}" type="datetimeFigureOut">
              <a:rPr lang="es-ES" smtClean="0"/>
              <a:pPr/>
              <a:t>07/04/2016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9544C4F-1665-42DD-AD05-378F80FC6E40}"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623D0A-F3EC-4814-9797-6F441F12C8D2}" type="datetimeFigureOut">
              <a:rPr lang="es-ES" smtClean="0"/>
              <a:pPr/>
              <a:t>07/04/2016</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44C4F-1665-42DD-AD05-378F80FC6E40}"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928670"/>
            <a:ext cx="7772400" cy="1470025"/>
          </a:xfrm>
          <a:solidFill>
            <a:schemeClr val="accent5">
              <a:lumMod val="20000"/>
              <a:lumOff val="80000"/>
            </a:schemeClr>
          </a:solidFill>
        </p:spPr>
        <p:txBody>
          <a:bodyPr/>
          <a:lstStyle/>
          <a:p>
            <a:r>
              <a:rPr lang="es-ES" dirty="0" smtClean="0"/>
              <a:t>Un sistema es un conjunto de elementos interrelacionados.</a:t>
            </a:r>
            <a:endParaRPr lang="es-ES" dirty="0"/>
          </a:p>
        </p:txBody>
      </p:sp>
      <p:sp>
        <p:nvSpPr>
          <p:cNvPr id="3" name="2 Subtítulo"/>
          <p:cNvSpPr>
            <a:spLocks noGrp="1"/>
          </p:cNvSpPr>
          <p:nvPr>
            <p:ph type="subTitle" idx="1"/>
          </p:nvPr>
        </p:nvSpPr>
        <p:spPr>
          <a:xfrm>
            <a:off x="1357290" y="3143248"/>
            <a:ext cx="6400800" cy="1752600"/>
          </a:xfrm>
        </p:spPr>
        <p:txBody>
          <a:bodyPr/>
          <a:lstStyle/>
          <a:p>
            <a:pPr>
              <a:buFont typeface="Arial" pitchFamily="34" charset="0"/>
              <a:buChar char="•"/>
            </a:pPr>
            <a:r>
              <a:rPr lang="es-ES" dirty="0" smtClean="0">
                <a:solidFill>
                  <a:schemeClr val="tx2">
                    <a:lumMod val="60000"/>
                    <a:lumOff val="40000"/>
                  </a:schemeClr>
                </a:solidFill>
              </a:rPr>
              <a:t> Sistema Económico</a:t>
            </a:r>
          </a:p>
          <a:p>
            <a:pPr>
              <a:buFont typeface="Arial" pitchFamily="34" charset="0"/>
              <a:buChar char="•"/>
            </a:pPr>
            <a:r>
              <a:rPr lang="es-ES" dirty="0">
                <a:solidFill>
                  <a:schemeClr val="tx2">
                    <a:lumMod val="60000"/>
                    <a:lumOff val="40000"/>
                  </a:schemeClr>
                </a:solidFill>
              </a:rPr>
              <a:t> </a:t>
            </a:r>
            <a:r>
              <a:rPr lang="es-ES" dirty="0" smtClean="0">
                <a:solidFill>
                  <a:schemeClr val="tx2">
                    <a:lumMod val="60000"/>
                    <a:lumOff val="40000"/>
                  </a:schemeClr>
                </a:solidFill>
              </a:rPr>
              <a:t>Sistema Circulatorio</a:t>
            </a:r>
          </a:p>
          <a:p>
            <a:pPr>
              <a:buFont typeface="Arial" pitchFamily="34" charset="0"/>
              <a:buChar char="•"/>
            </a:pPr>
            <a:r>
              <a:rPr lang="es-ES" dirty="0">
                <a:solidFill>
                  <a:schemeClr val="tx2">
                    <a:lumMod val="60000"/>
                    <a:lumOff val="40000"/>
                  </a:schemeClr>
                </a:solidFill>
              </a:rPr>
              <a:t> </a:t>
            </a:r>
            <a:r>
              <a:rPr lang="es-ES" dirty="0" smtClean="0">
                <a:solidFill>
                  <a:schemeClr val="tx2">
                    <a:lumMod val="60000"/>
                    <a:lumOff val="40000"/>
                  </a:schemeClr>
                </a:solidFill>
              </a:rPr>
              <a:t>Sistema de Transporte</a:t>
            </a:r>
            <a:endParaRPr lang="es-ES" dirty="0">
              <a:solidFill>
                <a:schemeClr val="tx2">
                  <a:lumMod val="60000"/>
                  <a:lumOff val="4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l"/>
            <a:r>
              <a:rPr lang="es-ES" sz="3600" dirty="0" smtClean="0">
                <a:solidFill>
                  <a:schemeClr val="accent2"/>
                </a:solidFill>
              </a:rPr>
              <a:t>Control Interno</a:t>
            </a:r>
            <a:endParaRPr lang="es-ES" sz="3600" dirty="0">
              <a:solidFill>
                <a:schemeClr val="accent2"/>
              </a:solidFill>
            </a:endParaRPr>
          </a:p>
        </p:txBody>
      </p:sp>
      <p:sp>
        <p:nvSpPr>
          <p:cNvPr id="3" name="2 Marcador de contenido"/>
          <p:cNvSpPr>
            <a:spLocks noGrp="1"/>
          </p:cNvSpPr>
          <p:nvPr>
            <p:ph idx="1"/>
          </p:nvPr>
        </p:nvSpPr>
        <p:spPr/>
        <p:txBody>
          <a:bodyPr>
            <a:normAutofit/>
          </a:bodyPr>
          <a:lstStyle/>
          <a:p>
            <a:pPr>
              <a:buNone/>
            </a:pPr>
            <a:r>
              <a:rPr lang="es-ES" dirty="0" smtClean="0"/>
              <a:t> El control interno, como su nombre lo indica, es por naturaleza interno al sistema que integra y tiene como finalidad prevenir y evitar condiciones propicias para la comisión de errores, anomalías o fraudes.  </a:t>
            </a:r>
            <a:endParaRPr lang="es-E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sz="3600" dirty="0" smtClean="0">
                <a:solidFill>
                  <a:schemeClr val="accent2"/>
                </a:solidFill>
              </a:rPr>
              <a:t>Información Gerencial</a:t>
            </a:r>
            <a:r>
              <a:rPr lang="es-ES" sz="3600" dirty="0" smtClean="0"/>
              <a:t>: los requerimientos de información</a:t>
            </a:r>
            <a:endParaRPr lang="es-ES" sz="3600" dirty="0">
              <a:solidFill>
                <a:schemeClr val="accent2"/>
              </a:solidFill>
            </a:endParaRPr>
          </a:p>
        </p:txBody>
      </p:sp>
      <p:sp>
        <p:nvSpPr>
          <p:cNvPr id="3" name="2 Marcador de contenido"/>
          <p:cNvSpPr>
            <a:spLocks noGrp="1"/>
          </p:cNvSpPr>
          <p:nvPr>
            <p:ph idx="1"/>
          </p:nvPr>
        </p:nvSpPr>
        <p:spPr/>
        <p:txBody>
          <a:bodyPr/>
          <a:lstStyle/>
          <a:p>
            <a:pPr>
              <a:buNone/>
            </a:pPr>
            <a:r>
              <a:rPr lang="es-ES" dirty="0" smtClean="0"/>
              <a:t> Una de las características de los sistemas administrativos es la captura de los datos sobre las operaciones (a medida que estas se realizan) para luego procesarlos según los requerimientos de información de los distintos niveles decisorios, de esta forma se va estructurando la pirámide informativa. </a:t>
            </a:r>
            <a:endParaRPr lang="es-E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14282" y="857232"/>
            <a:ext cx="8786874" cy="5268931"/>
          </a:xfrm>
        </p:spPr>
        <p:txBody>
          <a:bodyPr/>
          <a:lstStyle/>
          <a:p>
            <a:pPr>
              <a:buNone/>
            </a:pPr>
            <a:r>
              <a:rPr lang="es-ES" dirty="0" smtClean="0"/>
              <a:t>Sistema              interrelaciones             consecución </a:t>
            </a:r>
          </a:p>
          <a:p>
            <a:pPr>
              <a:buNone/>
            </a:pPr>
            <a:r>
              <a:rPr lang="es-ES" dirty="0" smtClean="0"/>
              <a:t>empresa                                                     de objetivos</a:t>
            </a:r>
          </a:p>
          <a:p>
            <a:pPr>
              <a:buNone/>
            </a:pPr>
            <a:endParaRPr lang="es-ES" dirty="0"/>
          </a:p>
          <a:p>
            <a:pPr>
              <a:buNone/>
            </a:pPr>
            <a:endParaRPr lang="es-ES" dirty="0" smtClean="0"/>
          </a:p>
          <a:p>
            <a:pPr>
              <a:buNone/>
            </a:pPr>
            <a:endParaRPr lang="es-ES" dirty="0"/>
          </a:p>
          <a:p>
            <a:pPr>
              <a:buNone/>
            </a:pPr>
            <a:endParaRPr lang="es-ES" dirty="0" smtClean="0"/>
          </a:p>
          <a:p>
            <a:pPr algn="ctr">
              <a:buNone/>
            </a:pPr>
            <a:r>
              <a:rPr lang="es-ES" dirty="0"/>
              <a:t>e</a:t>
            </a:r>
            <a:r>
              <a:rPr lang="es-ES" dirty="0" smtClean="0"/>
              <a:t>ntradas             procesos               salidas</a:t>
            </a:r>
            <a:endParaRPr lang="es-ES" dirty="0"/>
          </a:p>
        </p:txBody>
      </p:sp>
      <p:sp>
        <p:nvSpPr>
          <p:cNvPr id="8" name="7 Flecha derecha"/>
          <p:cNvSpPr/>
          <p:nvPr/>
        </p:nvSpPr>
        <p:spPr>
          <a:xfrm>
            <a:off x="1857356" y="1214422"/>
            <a:ext cx="785818"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8 Flecha derecha"/>
          <p:cNvSpPr/>
          <p:nvPr/>
        </p:nvSpPr>
        <p:spPr>
          <a:xfrm>
            <a:off x="5572132" y="1214422"/>
            <a:ext cx="785818"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10 Flecha derecha"/>
          <p:cNvSpPr/>
          <p:nvPr/>
        </p:nvSpPr>
        <p:spPr>
          <a:xfrm>
            <a:off x="3000364" y="4714884"/>
            <a:ext cx="714380" cy="1885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11 Flecha derecha"/>
          <p:cNvSpPr/>
          <p:nvPr/>
        </p:nvSpPr>
        <p:spPr>
          <a:xfrm>
            <a:off x="5572132" y="4643446"/>
            <a:ext cx="1071570" cy="1885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12 Abrir llave"/>
          <p:cNvSpPr/>
          <p:nvPr/>
        </p:nvSpPr>
        <p:spPr>
          <a:xfrm rot="16200000">
            <a:off x="4036215" y="-678685"/>
            <a:ext cx="1000132" cy="7929618"/>
          </a:xfrm>
          <a:prstGeom prst="leftBrace">
            <a:avLst>
              <a:gd name="adj1" fmla="val 1110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b="1" dirty="0">
              <a:solidFill>
                <a:schemeClr val="tx2">
                  <a:lumMod val="60000"/>
                  <a:lumOff val="4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0" y="0"/>
            <a:ext cx="9144000" cy="6858000"/>
          </a:xfrm>
          <a:solidFill>
            <a:schemeClr val="accent1">
              <a:lumMod val="40000"/>
              <a:lumOff val="60000"/>
            </a:schemeClr>
          </a:solidFill>
        </p:spPr>
        <p:style>
          <a:lnRef idx="1">
            <a:schemeClr val="accent4"/>
          </a:lnRef>
          <a:fillRef idx="2">
            <a:schemeClr val="accent4"/>
          </a:fillRef>
          <a:effectRef idx="1">
            <a:schemeClr val="accent4"/>
          </a:effectRef>
          <a:fontRef idx="minor">
            <a:schemeClr val="dk1"/>
          </a:fontRef>
        </p:style>
        <p:txBody>
          <a:bodyPr/>
          <a:lstStyle/>
          <a:p>
            <a:pPr>
              <a:buNone/>
            </a:pPr>
            <a:endParaRPr lang="es-ES" dirty="0" smtClean="0"/>
          </a:p>
          <a:p>
            <a:pPr>
              <a:buNone/>
            </a:pPr>
            <a:endParaRPr lang="es-ES" dirty="0" smtClean="0"/>
          </a:p>
          <a:p>
            <a:pPr>
              <a:buNone/>
            </a:pPr>
            <a:r>
              <a:rPr lang="es-ES" dirty="0" smtClean="0"/>
              <a:t>“Los sistemas administrativos deben ser interpretados como programas para prescribir tareas”</a:t>
            </a:r>
          </a:p>
          <a:p>
            <a:pPr algn="r">
              <a:buNone/>
            </a:pPr>
            <a:r>
              <a:rPr lang="es-ES" sz="2000" dirty="0" err="1" smtClean="0"/>
              <a:t>Frischknecht</a:t>
            </a:r>
            <a:r>
              <a:rPr lang="es-ES" sz="2000" dirty="0" smtClean="0"/>
              <a:t>, La Gerencia P. </a:t>
            </a:r>
            <a:r>
              <a:rPr lang="es-ES" sz="2000" dirty="0" err="1" smtClean="0"/>
              <a:t>Drucker</a:t>
            </a:r>
            <a:r>
              <a:rPr lang="es-ES" sz="2000" dirty="0" smtClean="0"/>
              <a:t> (1975).</a:t>
            </a:r>
          </a:p>
          <a:p>
            <a:pPr>
              <a:buNone/>
            </a:pPr>
            <a:endParaRPr lang="es-ES" sz="2000" dirty="0" smtClean="0"/>
          </a:p>
          <a:p>
            <a:pPr>
              <a:buNone/>
            </a:pPr>
            <a:endParaRPr lang="es-ES" sz="2000" dirty="0"/>
          </a:p>
          <a:p>
            <a:pPr>
              <a:buNone/>
            </a:pPr>
            <a:endParaRPr lang="es-ES" sz="2000" dirty="0" smtClean="0"/>
          </a:p>
          <a:p>
            <a:pPr>
              <a:buNone/>
            </a:pPr>
            <a:r>
              <a:rPr lang="es-ES" dirty="0" smtClean="0"/>
              <a:t>“Los sistemas administrativos son una red de procedimientos relacionados de acuerdo con un esquema integrado</a:t>
            </a:r>
            <a:r>
              <a:rPr lang="es-ES" smtClean="0"/>
              <a:t>, </a:t>
            </a:r>
            <a:r>
              <a:rPr lang="es-ES" smtClean="0"/>
              <a:t>tendientes </a:t>
            </a:r>
            <a:r>
              <a:rPr lang="es-ES" dirty="0" smtClean="0"/>
              <a:t>al logro de fines”</a:t>
            </a:r>
          </a:p>
          <a:p>
            <a:pPr algn="r">
              <a:buNone/>
            </a:pPr>
            <a:r>
              <a:rPr lang="es-ES" sz="2000" dirty="0" err="1" smtClean="0"/>
              <a:t>Lardent</a:t>
            </a:r>
            <a:r>
              <a:rPr lang="es-ES" sz="2000" dirty="0" smtClean="0"/>
              <a:t> (1976).</a:t>
            </a:r>
          </a:p>
          <a:p>
            <a:pPr>
              <a:buNone/>
            </a:pPr>
            <a:endParaRPr lang="es-E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857233"/>
            <a:ext cx="7772400" cy="5143536"/>
          </a:xfrm>
        </p:spPr>
        <p:txBody>
          <a:bodyPr/>
          <a:lstStyle/>
          <a:p>
            <a:endParaRPr lang="es-ES" dirty="0"/>
          </a:p>
        </p:txBody>
      </p:sp>
      <p:pic>
        <p:nvPicPr>
          <p:cNvPr id="1026" name="Picture 2"/>
          <p:cNvPicPr>
            <a:picLocks noChangeAspect="1" noChangeArrowheads="1"/>
          </p:cNvPicPr>
          <p:nvPr/>
        </p:nvPicPr>
        <p:blipFill>
          <a:blip r:embed="rId2" cstate="print"/>
          <a:srcRect/>
          <a:stretch>
            <a:fillRect/>
          </a:stretch>
        </p:blipFill>
        <p:spPr bwMode="auto">
          <a:xfrm>
            <a:off x="714348" y="857232"/>
            <a:ext cx="7786741" cy="52149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57166"/>
            <a:ext cx="8229600" cy="5768997"/>
          </a:xfrm>
        </p:spPr>
        <p:txBody>
          <a:bodyPr/>
          <a:lstStyle/>
          <a:p>
            <a:pPr>
              <a:buNone/>
            </a:pPr>
            <a:endParaRPr lang="es-ES" dirty="0" smtClean="0"/>
          </a:p>
          <a:p>
            <a:pPr>
              <a:buNone/>
            </a:pPr>
            <a:endParaRPr lang="es-ES" dirty="0"/>
          </a:p>
          <a:p>
            <a:pPr>
              <a:buNone/>
            </a:pPr>
            <a:r>
              <a:rPr lang="es-ES" sz="3600" dirty="0" smtClean="0"/>
              <a:t>Un proverbio tradicional identificaba a la administración con “ hacer que se hagan las cosas”, pero hoy está obsoleto: se ha pasado de administrar las cosas a administrar personas y de ahí a administrar información.</a:t>
            </a:r>
            <a:endParaRPr lang="es-ES" sz="3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796908"/>
          </a:xfrm>
        </p:spPr>
        <p:txBody>
          <a:bodyPr/>
          <a:lstStyle/>
          <a:p>
            <a:pPr algn="l"/>
            <a:r>
              <a:rPr lang="es-ES" dirty="0" smtClean="0">
                <a:solidFill>
                  <a:schemeClr val="accent2"/>
                </a:solidFill>
              </a:rPr>
              <a:t>ELEMENTOS</a:t>
            </a:r>
            <a:endParaRPr lang="es-ES" dirty="0">
              <a:solidFill>
                <a:schemeClr val="accent2"/>
              </a:solidFill>
            </a:endParaRPr>
          </a:p>
        </p:txBody>
      </p:sp>
      <p:sp>
        <p:nvSpPr>
          <p:cNvPr id="3" name="2 Marcador de contenido"/>
          <p:cNvSpPr>
            <a:spLocks noGrp="1"/>
          </p:cNvSpPr>
          <p:nvPr>
            <p:ph idx="1"/>
          </p:nvPr>
        </p:nvSpPr>
        <p:spPr>
          <a:xfrm>
            <a:off x="457200" y="1285860"/>
            <a:ext cx="8229600" cy="4840303"/>
          </a:xfrm>
        </p:spPr>
        <p:txBody>
          <a:bodyPr>
            <a:normAutofit fontScale="92500" lnSpcReduction="10000"/>
          </a:bodyPr>
          <a:lstStyle/>
          <a:p>
            <a:pPr algn="just">
              <a:buFont typeface="Wingdings" pitchFamily="2" charset="2"/>
              <a:buChar char="Ø"/>
            </a:pPr>
            <a:r>
              <a:rPr lang="es-ES" dirty="0" smtClean="0"/>
              <a:t> </a:t>
            </a:r>
            <a:r>
              <a:rPr lang="es-ES" dirty="0" smtClean="0">
                <a:solidFill>
                  <a:schemeClr val="accent2"/>
                </a:solidFill>
              </a:rPr>
              <a:t>Personas</a:t>
            </a:r>
            <a:r>
              <a:rPr lang="es-ES" dirty="0" smtClean="0"/>
              <a:t>: ubicadas en distintos niveles y con distintas atribuciones.</a:t>
            </a:r>
          </a:p>
          <a:p>
            <a:pPr algn="just">
              <a:buFont typeface="Wingdings" pitchFamily="2" charset="2"/>
              <a:buChar char="Ø"/>
            </a:pPr>
            <a:r>
              <a:rPr lang="es-ES" dirty="0"/>
              <a:t> </a:t>
            </a:r>
            <a:r>
              <a:rPr lang="es-ES" dirty="0" smtClean="0">
                <a:solidFill>
                  <a:schemeClr val="accent2"/>
                </a:solidFill>
              </a:rPr>
              <a:t>Recursos Físicos</a:t>
            </a:r>
            <a:r>
              <a:rPr lang="es-ES" dirty="0" smtClean="0"/>
              <a:t>: estos recursos que la empresa podrá tener disponibles o los incorporará del ambiente serán procesados a través de los distintos subsistemas.</a:t>
            </a:r>
          </a:p>
          <a:p>
            <a:pPr algn="just">
              <a:buFont typeface="Wingdings" pitchFamily="2" charset="2"/>
              <a:buChar char="Ø"/>
            </a:pPr>
            <a:r>
              <a:rPr lang="es-ES" dirty="0"/>
              <a:t> </a:t>
            </a:r>
            <a:r>
              <a:rPr lang="es-ES" dirty="0">
                <a:solidFill>
                  <a:schemeClr val="accent2"/>
                </a:solidFill>
              </a:rPr>
              <a:t>I</a:t>
            </a:r>
            <a:r>
              <a:rPr lang="es-ES" dirty="0" smtClean="0">
                <a:solidFill>
                  <a:schemeClr val="accent2"/>
                </a:solidFill>
              </a:rPr>
              <a:t>nformación</a:t>
            </a:r>
            <a:r>
              <a:rPr lang="es-ES" dirty="0" smtClean="0"/>
              <a:t>: la información es la materia prima de la administración. Sin ella no resulta posible la toma de decisiones que interrelacionan a los niveles directivos, gerenciales y operativos, ni el control de las operaciones físicas de la empresa.</a:t>
            </a:r>
            <a:endParaRPr lang="es-E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0"/>
            <a:ext cx="9144000" cy="6858000"/>
          </a:xfrm>
          <a:solidFill>
            <a:schemeClr val="accent1">
              <a:lumMod val="40000"/>
              <a:lumOff val="60000"/>
            </a:schemeClr>
          </a:solidFill>
        </p:spPr>
        <p:txBody>
          <a:bodyPr>
            <a:normAutofit/>
          </a:bodyPr>
          <a:lstStyle/>
          <a:p>
            <a:r>
              <a:rPr lang="es-ES" sz="3200" dirty="0" smtClean="0"/>
              <a:t>La definición de un sistema administrativo debe atender simultáneamente a la ejecución de actividades en función de los objetivos (eficacia); al costo de tales actividades(eficiencia); a la seguridad de los bienes y valores involucrados (control interno); y a las necesidades de información para la toma de decisiones (información gerencial).</a:t>
            </a:r>
            <a:br>
              <a:rPr lang="es-ES" sz="3200" dirty="0" smtClean="0"/>
            </a:br>
            <a:endParaRPr lang="es-ES" sz="3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 sz="3600" dirty="0" smtClean="0">
                <a:solidFill>
                  <a:schemeClr val="accent2"/>
                </a:solidFill>
              </a:rPr>
              <a:t>Eficacia</a:t>
            </a:r>
            <a:r>
              <a:rPr lang="es-ES" sz="3600" dirty="0" smtClean="0"/>
              <a:t>: “hacer las cosas que se deben hacer”</a:t>
            </a:r>
            <a:endParaRPr lang="es-ES" sz="3600" dirty="0"/>
          </a:p>
        </p:txBody>
      </p:sp>
      <p:sp>
        <p:nvSpPr>
          <p:cNvPr id="3" name="2 Marcador de contenido"/>
          <p:cNvSpPr>
            <a:spLocks noGrp="1"/>
          </p:cNvSpPr>
          <p:nvPr>
            <p:ph idx="1"/>
          </p:nvPr>
        </p:nvSpPr>
        <p:spPr/>
        <p:txBody>
          <a:bodyPr>
            <a:normAutofit lnSpcReduction="10000"/>
          </a:bodyPr>
          <a:lstStyle/>
          <a:p>
            <a:pPr>
              <a:buNone/>
            </a:pPr>
            <a:r>
              <a:rPr lang="es-ES" dirty="0" smtClean="0"/>
              <a:t>    Un sistema administrativo debe posibilitar que las operaciones se ejecuten en el tiempo y en la forma planeada para lograr de esa forma las metas establecidas.</a:t>
            </a:r>
          </a:p>
          <a:p>
            <a:pPr>
              <a:buNone/>
            </a:pPr>
            <a:r>
              <a:rPr lang="es-ES" dirty="0" smtClean="0"/>
              <a:t>    Estos serán los encargados de especificar los pasos por seguir, las normas que deben cumplirse para asegurar la calidad y la vinculación entre los distintos procesos a fin de cumplir con las metas establecidas.</a:t>
            </a:r>
            <a:endParaRPr lang="es-E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sz="4000" dirty="0" smtClean="0">
                <a:solidFill>
                  <a:schemeClr val="accent2"/>
                </a:solidFill>
              </a:rPr>
              <a:t>Eficiencia</a:t>
            </a:r>
            <a:r>
              <a:rPr lang="es-ES" dirty="0" smtClean="0"/>
              <a:t>: </a:t>
            </a:r>
            <a:r>
              <a:rPr lang="es-ES" sz="4000" dirty="0" smtClean="0"/>
              <a:t>“la relación costo – beneficio”</a:t>
            </a:r>
            <a:endParaRPr lang="es-ES" sz="4000" dirty="0"/>
          </a:p>
        </p:txBody>
      </p:sp>
      <p:sp>
        <p:nvSpPr>
          <p:cNvPr id="3" name="2 Marcador de contenido"/>
          <p:cNvSpPr>
            <a:spLocks noGrp="1"/>
          </p:cNvSpPr>
          <p:nvPr>
            <p:ph idx="1"/>
          </p:nvPr>
        </p:nvSpPr>
        <p:spPr/>
        <p:txBody>
          <a:bodyPr/>
          <a:lstStyle/>
          <a:p>
            <a:pPr>
              <a:buNone/>
            </a:pPr>
            <a:r>
              <a:rPr lang="es-ES" dirty="0" smtClean="0"/>
              <a:t> </a:t>
            </a:r>
            <a:r>
              <a:rPr lang="es-ES" dirty="0"/>
              <a:t>U</a:t>
            </a:r>
            <a:r>
              <a:rPr lang="es-ES" dirty="0" smtClean="0"/>
              <a:t>n sistema será más eficiente que otro cuando pueda ser ejecutado en menor tiempo por requerir menos pasos, contar con métodos más simples o utilizar medios electrónicos, pero en la relación insumo-producto se deberá considerar a demás del tiempo, el uso de otros recursos como el costo del procesamiento electrónico, del personal, de los formularios, del espacio de archivos, etc. </a:t>
            </a:r>
            <a:endParaRPr lang="es-E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506</Words>
  <Application>Microsoft Office PowerPoint</Application>
  <PresentationFormat>Presentación en pantalla (4:3)</PresentationFormat>
  <Paragraphs>37</Paragraphs>
  <Slides>11</Slides>
  <Notes>0</Notes>
  <HiddenSlides>0</HiddenSlides>
  <MMClips>0</MMClip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Tema de Office</vt:lpstr>
      <vt:lpstr>Un sistema es un conjunto de elementos interrelacionados.</vt:lpstr>
      <vt:lpstr>Diapositiva 2</vt:lpstr>
      <vt:lpstr>Diapositiva 3</vt:lpstr>
      <vt:lpstr>Diapositiva 4</vt:lpstr>
      <vt:lpstr>Diapositiva 5</vt:lpstr>
      <vt:lpstr>ELEMENTOS</vt:lpstr>
      <vt:lpstr>La definición de un sistema administrativo debe atender simultáneamente a la ejecución de actividades en función de los objetivos (eficacia); al costo de tales actividades(eficiencia); a la seguridad de los bienes y valores involucrados (control interno); y a las necesidades de información para la toma de decisiones (información gerencial). </vt:lpstr>
      <vt:lpstr>Eficacia: “hacer las cosas que se deben hacer”</vt:lpstr>
      <vt:lpstr>Eficiencia: “la relación costo – beneficio”</vt:lpstr>
      <vt:lpstr>Control Interno</vt:lpstr>
      <vt:lpstr>Información Gerencial: los requerimientos de información</vt:lpstr>
    </vt:vector>
  </TitlesOfParts>
  <Company>xxxxxxx</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 sistema es un conjunto de elementos interrelacionados.</dc:title>
  <dc:creator>sistema</dc:creator>
  <cp:lastModifiedBy>sistema</cp:lastModifiedBy>
  <cp:revision>13</cp:revision>
  <dcterms:created xsi:type="dcterms:W3CDTF">2016-04-07T06:39:54Z</dcterms:created>
  <dcterms:modified xsi:type="dcterms:W3CDTF">2016-04-07T19:37:46Z</dcterms:modified>
</cp:coreProperties>
</file>