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19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8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9" name="Alan Sil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1T23:16:31.994">
    <p:pos x="6000" y="0"/>
    <p:text>Todos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3-05-01T23:18:02.440">
    <p:pos x="6000" y="0"/>
    <p:text>Aprendizado - Curta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3-05-01T23:18:05.675">
    <p:pos x="6000" y="0"/>
    <p:text>Aprendizado - Curta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2" dt="2023-05-01T23:18:08.731">
    <p:pos x="6000" y="0"/>
    <p:text>Aprendizado - Curta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3-05-01T23:18:12.324">
    <p:pos x="6000" y="0"/>
    <p:text>Aprendizado - Curta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4" dt="2023-05-01T23:18:16.247">
    <p:pos x="6000" y="0"/>
    <p:text>Aprendizado - Curta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3-05-01T23:18:24.969">
    <p:pos x="6000" y="0"/>
    <p:text>Aprendizado - Curta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3-05-01T23:32:21.012">
    <p:pos x="6000" y="0"/>
    <p:text>Aprendizado - Longa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7" dt="2023-05-01T23:32:28.028">
    <p:pos x="6000" y="0"/>
    <p:text>Aprendizado - Longa</p:text>
  </p:cm>
</p:cmLst>
</file>

<file path=ppt/comments/comment1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8" dt="2023-05-01T23:32:30.708">
    <p:pos x="6000" y="0"/>
    <p:text>Aprendizado - Longa</p:text>
  </p:cm>
</p:cmLst>
</file>

<file path=ppt/comments/comment1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9" dt="2023-05-02T00:03:24.192">
    <p:pos x="6000" y="0"/>
    <p:text>Apresentação para a turma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5-01T23:16:57.121">
    <p:pos x="6000" y="0"/>
    <p:text>Todos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5-01T23:16:46.930">
    <p:pos x="6000" y="0"/>
    <p:text>Todos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5-01T23:17:12.398">
    <p:pos x="6000" y="0"/>
    <p:text>Aprendizado - Curta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5-01T23:17:46.706">
    <p:pos x="6000" y="0"/>
    <p:text>Aprendizado - Curta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5-01T23:17:50.523">
    <p:pos x="6000" y="0"/>
    <p:text>Aprendizado - Curta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3-05-01T23:17:53.049">
    <p:pos x="6000" y="0"/>
    <p:text>Aprendizado - Curta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3-05-01T23:17:55.766">
    <p:pos x="6000" y="0"/>
    <p:text>Aprendizado - Curta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05-01T23:17:58.417">
    <p:pos x="6000" y="0"/>
    <p:text>Aprendizado - Curta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d75b614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d75b61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b61e2cdb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b61e2cd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b61e2cdb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cb61e2c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b61e2cdb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b61e2c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b61e2cdb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b61e2cd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b61e2cdb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cb61e2cd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b61e2cdb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b61e2cd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b61e2cdb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cb61e2c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b61e2cdb_0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cb61e2cd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b61e2cdb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b61e2cd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cb61e2cdb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cb61e2cd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b61e2cdb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b61e2cd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b61e2cdb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cb61e2cd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b61e2cdb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cb61e2cd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cb61e2cdb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cb61e2cd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cb61e2cdb_0_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cb61e2cd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cb61e2cdb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cb61e2cd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cd75b614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cd75b6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cd75b614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cd75b61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83748def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83748d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b61e2cdb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b61e2c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b61e2cdb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b61e2cd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b61e2cdb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b61e2c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cb61e2cdb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cb61e2cd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b61e2cdb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b61e2c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7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0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1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4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5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6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7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19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Acessibilidade em Software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 o uso do Design Thinking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021975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 sz="5433"/>
              <a:t>Agora é com vocês…</a:t>
            </a:r>
            <a:endParaRPr sz="5433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Ao final dos estágios cada estudante estará muito mais preparado para desenvolver </a:t>
            </a:r>
            <a:r>
              <a:rPr lang="pt-BR" sz="2000"/>
              <a:t>produtos</a:t>
            </a:r>
            <a:r>
              <a:rPr lang="pt-BR" sz="2000"/>
              <a:t> de software acessíveis!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01925" y="513550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Agora vamos desenvolver o estágio de EMPATIZAR do Design Thinking</a:t>
            </a:r>
            <a:endParaRPr sz="30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50" y="2022575"/>
            <a:ext cx="5932001" cy="26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925" y="1940550"/>
            <a:ext cx="2542999" cy="23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sobre Características de Acessibilidade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Além de deficiências</a:t>
            </a:r>
            <a:endParaRPr sz="244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1455425"/>
            <a:ext cx="76887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Não só pessoas com deficiência, precisam de acessibilidade. Softwares acessíveis beneficiam também pessoas idosas, pessoas com baixo letramento, ou até mesmo qualquer pessoa  passando por uma incapacidade situacional ou temporária.</a:t>
            </a:r>
            <a:br>
              <a:rPr lang="pt-BR" sz="1800">
                <a:solidFill>
                  <a:schemeClr val="dk2"/>
                </a:solidFill>
              </a:rPr>
            </a:br>
            <a:br>
              <a:rPr lang="pt-BR" sz="1800">
                <a:solidFill>
                  <a:schemeClr val="dk2"/>
                </a:solidFill>
              </a:rPr>
            </a:br>
            <a:r>
              <a:rPr lang="pt-BR" sz="1800">
                <a:solidFill>
                  <a:schemeClr val="dk2"/>
                </a:solidFill>
              </a:rPr>
              <a:t>Exemplos: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58275" y="3483950"/>
            <a:ext cx="7095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Incapacidade situacional: usuário em ambiente muito claro que não consegue ver com clareza a tela do dispositivo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Incapacidade temporária:usuário que está temporariamente sem visão devido a um procedimento oftalmológico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7650" y="61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Características de Acessibilidade</a:t>
            </a:r>
            <a:endParaRPr sz="244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1609525"/>
            <a:ext cx="76887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Chamamos estas características (sejam elas limitações definitivas, temporárias ou situacionais) de </a:t>
            </a:r>
            <a:r>
              <a:rPr b="1" lang="pt-BR" sz="2000">
                <a:solidFill>
                  <a:schemeClr val="dk2"/>
                </a:solidFill>
              </a:rPr>
              <a:t>Características de Acessibilidade.</a:t>
            </a:r>
            <a:br>
              <a:rPr b="1" lang="pt-BR" sz="2000">
                <a:solidFill>
                  <a:schemeClr val="dk2"/>
                </a:solidFill>
              </a:rPr>
            </a:br>
            <a:br>
              <a:rPr b="1" lang="pt-BR" sz="2000">
                <a:solidFill>
                  <a:schemeClr val="dk2"/>
                </a:solidFill>
              </a:rPr>
            </a:br>
            <a:r>
              <a:rPr lang="pt-BR" sz="2000">
                <a:solidFill>
                  <a:schemeClr val="dk2"/>
                </a:solidFill>
              </a:rPr>
              <a:t>Alguns exemplos: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Surdez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Autismo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Dislexia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Cegueira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Entre outros…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agora explorar mais detalhadamente algumas características de acessibilidade!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Surdez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727800" y="1293200"/>
            <a:ext cx="365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pessoa surda é um indivíduo que possui um grau de perda auditiva, que pode ser leve, moderada, grave ou profunda.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727800" y="2925075"/>
            <a:ext cx="338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surdas se comunicam por meio de língua de sinais, comunicação escrita ou leitura 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labial.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Mas também podem se utilizar de tecnologias assistivas como implantes cocleares e aparelhos auditivos para auxiliar na comunicação.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783025" y="1293200"/>
            <a:ext cx="42003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adaptação de softwares para pessoas surdas se dá incluindo alternativas aos conteúdos sonoros: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Legendas para conteúdos com áudio;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Tradução para linguagem de sinais;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Alertas visuais que aconteçam junto a alertas sonoros.</a:t>
            </a:r>
            <a:b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Cegueira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727800" y="1293200"/>
            <a:ext cx="365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Também </a:t>
            </a: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conhecida</a:t>
            </a: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como perda de visão total, identifica indivíduos com total incapacidade de enxergar.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727800" y="2925075"/>
            <a:ext cx="3481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cegas utilizam de diferentes adaptações para a vida cotidiana, como Braille, sinais táteis, uso de bengalas ou cães-guia para locomoção, assim como áudio-descrição para filmes e programas de TV e leitores de tela para utilização de computadores e celulares.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766625" y="1080000"/>
            <a:ext cx="4192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adaptação de softwares para pessoas cegas se dá  oferecendo formas de apresentar o conteúdo por meio auditivo: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Suporte a leitores de tela;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Adição de texto alternativo em conteúdos não textuais (como imagens);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Suporte a navegação utilizando apenas o teclado.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Visão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727800" y="1293200"/>
            <a:ext cx="365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Também conhecida como perda de visão parcial, </a:t>
            </a: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indivíduos</a:t>
            </a: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 baixa visão apresentam perda parcial da capacidade visual.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727800" y="2925075"/>
            <a:ext cx="338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com baixa visão precisam de ambientes com iluminação adequada, que textos possuam tamanho suficientemente grande e que as cores dos objetos que precisam se destacar possuam o contraste adequado.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783025" y="522075"/>
            <a:ext cx="40281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com baixa visão incluem: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Ampliação de tela;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Fontes ajustáveis para que possam ser aumentadas até o tamanho necessário;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Recurso de alto contraste, para facilitar a visualização de elementos da interface;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Interfaces com ícones grandes para possibilitar a sua visualização.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Dislexia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727800" y="1293200"/>
            <a:ext cx="365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dislexia é uma dificuldade de aprendizagem que afeta a habilidade de leitura, escrita e soletração.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27800" y="2925075"/>
            <a:ext cx="3652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com dislexia se beneficiam de um apoio educacional de um professor especializado, da leitura de conteúdo textual em voz alta e da flexibilidade em 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avaliações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tradicionais que dependem fortemente 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 leitura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compreensão de texto.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742025" y="458600"/>
            <a:ext cx="43482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com dislexia incluem: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 de mais ícones e </a:t>
            </a: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símbolos</a:t>
            </a: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representar conteúdos textuais;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Opções de fonte, existem fontes que facilitam a leitura para a pessoa com dislexia;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Grande espaçamento entre as linhas de texto para facilitar a leitura;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Inclusão de corretores ortográficos para ajudar a escrever com mais precisão em campos de texto.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31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Acessível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257575"/>
            <a:ext cx="768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 software acessível é aquele que pode ser utilizado por pessoas com deficiências ou limitações físicas, cognitivas ou sensoriais. Ele deve ser projetado e desenvolvido com recursos que permitam que pessoas com diferentes limitações possam utilizá-lo. 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Baixo Letramento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727800" y="1293200"/>
            <a:ext cx="365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com baixo letramento são aquelas que têm habilidades de leitura, escrita e compreensão limitadas.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727800" y="2925075"/>
            <a:ext cx="365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com baixo letramento se beneficiam do uso de linguagem simples, de exemplos práticos, de conteúdo alternativo em forma de áudio, assim como do uso de ícones e símbolos para explicar conteúdos textuais.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774825" y="1170150"/>
            <a:ext cx="402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com baixo letramento incluem: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Interfaces simplificadas, com menos textos e mais imagens e ícones;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Recursos de áudio e vídeo;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Leitura do conteúdo em tela;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32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Idosos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727800" y="1293200"/>
            <a:ext cx="365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 o envelhecimento, muitos idosos podem experimentar alterações sensoriais, cognitivas e motoras que afetam suas capacidades.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727800" y="2925075"/>
            <a:ext cx="3652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 idosos podem se beneficiar de diversas adaptações no dia a dia para ajudá-los a manter a independência e a qualidade de vida. Como a  instalação de corrimãos e barras de apoio, elevadores, rampas e dispositivos de assistência como sensores de alerta de queda.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4758425" y="1020500"/>
            <a:ext cx="402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idosas incluem: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Aumento do tamanho das fontes e ícones;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Interfaces simplificadas;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Suporte para comandos de voz;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Vocalização do conteúdo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27800" y="475550"/>
            <a:ext cx="3972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Deficiência Motora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727800" y="1293200"/>
            <a:ext cx="365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pessoas com deficiência motora enfrentam limitações físicas que afetam sua mobilidade e habilidades motoras.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727800" y="2925075"/>
            <a:ext cx="3530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Essas limitações podem variar desde a dificuldade de movimentar membros específicos do corpo até a completa incapacidade de se mover de forma independente.  A falta de controle muscular pode restringir suas atividades diárias, como vestir-se, comer, tomar banho e locomover-se.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783025" y="1210550"/>
            <a:ext cx="402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com deficiência motora incluem: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Teclados virtuais;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Comandos por voz;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Rastreamento de olhos ou cabeça para movimentar o cursor do mouse.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27800" y="475550"/>
            <a:ext cx="38442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Autismo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727800" y="1293200"/>
            <a:ext cx="3844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autismo é uma condição neurológica que compromete a interação social, a fala e o comportamento do indivíduo em diversos níveis.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727800" y="2925075"/>
            <a:ext cx="4055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pessoas com autismo podem se beneficiar de diversas adaptações no dia a dia para que possam se sentir mais confortáveis e realizarem suas atividades de forma eficaz como: ambiente tranquilo e acolhedor, rotinas 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previsíveis,</a:t>
            </a: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comunicação por imagens e apoio generalizado como terapias comportamentais.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4782900" y="743450"/>
            <a:ext cx="4028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autistas incluem: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Evitar o uso de jargões ou figuras de linguagem nos textos;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Utilização de imagens e dicas visuais;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Evitar designs distrativos como animações;</a:t>
            </a:r>
            <a:b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Celebrar sucessos na realização de tarefas;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35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27800" y="475550"/>
            <a:ext cx="62553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de Aprendizagem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727800" y="1293200"/>
            <a:ext cx="365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Essas pessoas podem apresentar uma variedade de desafios em seu processo de aprendizagem. Causados por fatores genéticos, neurológicos ou ambientais.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727800" y="2925075"/>
            <a:ext cx="384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Essas pessoas podem precisar de adaptações específicas em seu ambiente de aprendizagem para ajudá-las a superar essas dificuldades, como  apoio individualizado, terapia ou tutoria. Essas dificuldades incluem: dificuldade em leitura, escrita, pensamento matemático, compreensão, concentração, entre outras.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824050" y="1210550"/>
            <a:ext cx="4028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com dificuldades de aprendizagem incluem: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Evitar muito conteúdo textual;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Priorizar o uso de imagens e ícones;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Exibir as funcionalidades básicas de forma clara e hierárquica;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Evitar elementos distrativos; </a:t>
            </a:r>
            <a:b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" name="Google Shape;252;p36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727800" y="475550"/>
            <a:ext cx="62553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Intelectuais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727800" y="1293200"/>
            <a:ext cx="365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Caracterizadas por um funcionamento cognitivo abaixo do esperado para a idade  da pessoa. Essas dificuldades podem afetar diversas áreas do desenvolvimento.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727800" y="2925075"/>
            <a:ext cx="360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Pessoas com dificuldades intelectuais podem apresentar um atraso global no desenvolvimento, com dificuldades em aprender habilidades básicas, como linguagem, leitura, escrita e matemática. Eles também podem ter dificuldade em seguir instruções, resolver problemas, lembrar informações e planejar tarefas.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4783025" y="1293200"/>
            <a:ext cx="4266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adaptações de softwares para pessoas com dificuldades intelectuais incluem: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Suporte a leitores de tela para que possam compreender conteúdo textual;</a:t>
            </a:r>
            <a:b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Utilizar texto curto e conciso;</a:t>
            </a:r>
            <a:b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Suplementar texto com conteúdo gráfico;</a:t>
            </a:r>
            <a:b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Evitar muita informação ou muitas opções na mesma tela.</a:t>
            </a:r>
            <a:b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37"/>
          <p:cNvCxnSpPr/>
          <p:nvPr/>
        </p:nvCxnSpPr>
        <p:spPr>
          <a:xfrm>
            <a:off x="847975" y="2770100"/>
            <a:ext cx="7539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1021975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É hora de escolher uma característica de acessibilidade para o seu grupo! </a:t>
            </a:r>
            <a:endParaRPr sz="1290"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2469150"/>
            <a:ext cx="8294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/>
              <a:t>Cada grupo deve escolher uma das características de acessibilidade apresentadas ou podem sugerir uma nova característica de acessibilidade. Essa </a:t>
            </a:r>
            <a:r>
              <a:rPr lang="pt-BR" sz="1900"/>
              <a:t>será</a:t>
            </a:r>
            <a:r>
              <a:rPr lang="pt-BR" sz="1900"/>
              <a:t> a característica de acessibilidade do grupo para qual o grupo </a:t>
            </a:r>
            <a:r>
              <a:rPr lang="pt-BR" sz="1900"/>
              <a:t>irá</a:t>
            </a:r>
            <a:r>
              <a:rPr lang="pt-BR" sz="1900"/>
              <a:t> desenvolver o projeto de um aplicativo móvel.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94625" y="88125"/>
            <a:ext cx="48318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scolha de características de acessibilidade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246025" y="1503600"/>
            <a:ext cx="41847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Cada grupo deve escolher uma das características de acessibilidade listadas ou pode sugerir uma nova característica de acessibilidade.</a:t>
            </a:r>
            <a:br>
              <a:rPr lang="pt-BR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Essa será a característica de acessibilidade do grupo para qual o grupo irá desenvolver o projeto de um aplicativo móvel.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4" name="Google Shape;274;p39"/>
          <p:cNvSpPr txBox="1"/>
          <p:nvPr/>
        </p:nvSpPr>
        <p:spPr>
          <a:xfrm>
            <a:off x="4702550" y="867800"/>
            <a:ext cx="43068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Surdez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Cegueira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Baixa Visão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Dislexia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Baixo Letramento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Idosos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Deficiência Motora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Autismo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Dificuldades de aprendizagem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pt-BR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Dificuldades Intelectuais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42675" y="391950"/>
            <a:ext cx="7136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1ª atividade - 10 minutos</a:t>
            </a:r>
            <a:endParaRPr sz="5000"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406075" y="1282949"/>
            <a:ext cx="8421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920"/>
              <a:t>Pesquisar na internet sobre a característica de acessibilidade escolhida e encontrar o máximo de informações sobre aquele grupo de pessoas.</a:t>
            </a:r>
            <a:endParaRPr sz="1920"/>
          </a:p>
          <a:p>
            <a:pPr indent="-35052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20"/>
              <a:buChar char="●"/>
            </a:pPr>
            <a:r>
              <a:rPr lang="pt-BR" sz="1920"/>
              <a:t>Qual a natureza daquela característica de acessibilidade? </a:t>
            </a:r>
            <a:br>
              <a:rPr lang="pt-BR" sz="1920"/>
            </a:br>
            <a:endParaRPr sz="1920"/>
          </a:p>
          <a:p>
            <a:pPr indent="-3505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1920"/>
              <a:t>Quais as dificuldades que essas pessoas enfrentam no seu cotidiano?</a:t>
            </a:r>
            <a:br>
              <a:rPr lang="pt-BR" sz="1920"/>
            </a:br>
            <a:endParaRPr sz="1920"/>
          </a:p>
          <a:p>
            <a:pPr indent="-3505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pt-BR" sz="1920"/>
              <a:t>Que adaptações essas pessoas necessitam para enfrentar essas dificuldades?</a:t>
            </a:r>
            <a:endParaRPr sz="19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42675" y="391950"/>
            <a:ext cx="7136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2</a:t>
            </a:r>
            <a:r>
              <a:rPr lang="pt-BR" sz="5000"/>
              <a:t>ª atividade - 10 minutos</a:t>
            </a:r>
            <a:endParaRPr sz="5000"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594750" y="1282950"/>
            <a:ext cx="82821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00"/>
              <a:t>Pesquisar na internet </a:t>
            </a:r>
            <a:r>
              <a:rPr lang="pt-BR" sz="1700"/>
              <a:t>como essas pessoas utilizam computadores, celulares e outros dispositivos e quais adaptações os softwares necessitam para atender essas pessoas.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700"/>
              <a:t>O objetivo é entender como os softwares podem ser adaptados para que essas pessoas realizem desde tarefas cotidianas, como enviar um e-mail, até como elas consomem conteúdo, como assistir vídeos e jogar video-games.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pt-BR" sz="1700"/>
              <a:t>Caso seja de fácil reprodução, os grupos também podem tentar simular a interação dessas pessoas com os softwares, como, por exemplo, para o caso de pessoas com deficiência visual, ligando o leitor de tela do celular (TalkBack para Android e VoiceOver para iOS) e tentando interagir com algum aplicativo com os olhos fechados.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2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Recursos de Acessibilidade em Software</a:t>
            </a:r>
            <a:endParaRPr sz="24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537425"/>
            <a:ext cx="7688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Suporte para Leitores de Tela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Adaptações no tamanho das fontes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Audiodescrição e legendas para vídeos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Feedback sonoro e háptico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pt-BR" sz="2000">
                <a:solidFill>
                  <a:schemeClr val="dk2"/>
                </a:solidFill>
              </a:rPr>
              <a:t>Entre outros…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42675" y="391950"/>
            <a:ext cx="7779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Apresentação para a turma</a:t>
            </a:r>
            <a:endParaRPr sz="5000"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488100" y="1346999"/>
            <a:ext cx="81180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020"/>
              <a:t>Cada grupo deve apresentar para a turma o conhecimento que adquiriu sobre sua Característica de Acessibilidade.</a:t>
            </a:r>
            <a:endParaRPr sz="2020"/>
          </a:p>
          <a:p>
            <a:pPr indent="-358670" lvl="0" marL="460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20"/>
              <a:buChar char="●"/>
            </a:pPr>
            <a:r>
              <a:rPr lang="pt-BR" sz="2020"/>
              <a:t>As necessidades daquele grupo de pessoas</a:t>
            </a:r>
            <a:endParaRPr sz="2020"/>
          </a:p>
          <a:p>
            <a:pPr indent="-358670" lvl="0" marL="460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pt-BR" sz="2020"/>
              <a:t>As dificuldades enfrentadas</a:t>
            </a:r>
            <a:endParaRPr sz="2020"/>
          </a:p>
          <a:p>
            <a:pPr indent="-358670" lvl="0" marL="460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pt-BR" sz="2020"/>
              <a:t>Que adaptações essas pessoas necessitam para realizar as atividades cotidianas</a:t>
            </a:r>
            <a:endParaRPr sz="2020"/>
          </a:p>
          <a:p>
            <a:pPr indent="-358670" lvl="0" marL="460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pt-BR" sz="2020"/>
              <a:t> Como interagem com dispositivos computacionais </a:t>
            </a:r>
            <a:endParaRPr sz="2020"/>
          </a:p>
          <a:p>
            <a:pPr indent="-358670" lvl="0" marL="460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pt-BR" sz="2020"/>
              <a:t>Que adaptações os softwares precisam para atendê-las</a:t>
            </a:r>
            <a:endParaRPr sz="202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42675" y="391950"/>
            <a:ext cx="7779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Próximo estágio:</a:t>
            </a:r>
            <a:endParaRPr sz="5000"/>
          </a:p>
        </p:txBody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3352650" y="2126250"/>
            <a:ext cx="24387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DEFINIR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800" y="613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Acessibilidade é lei!</a:t>
            </a:r>
            <a:endParaRPr sz="24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800" y="1488225"/>
            <a:ext cx="75861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“É </a:t>
            </a:r>
            <a:r>
              <a:rPr b="1"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obrigatória </a:t>
            </a:r>
            <a:r>
              <a:rPr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a acessibilidade nos sítios da internet mantidos por </a:t>
            </a:r>
            <a:r>
              <a:rPr b="1"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empresas com sede ou representação comercial no País</a:t>
            </a:r>
            <a:r>
              <a:rPr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 ou por </a:t>
            </a:r>
            <a:r>
              <a:rPr b="1"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órgãos de governo</a:t>
            </a:r>
            <a:r>
              <a:rPr i="1" lang="pt-BR" sz="2448">
                <a:solidFill>
                  <a:srgbClr val="2B2B2B"/>
                </a:solidFill>
                <a:highlight>
                  <a:srgbClr val="FFFFFF"/>
                </a:highlight>
              </a:rPr>
              <a:t>, para uso da pessoa com deficiência, garantindo-lhe acesso às informações disponíveis, conforme as melhores práticas e diretrizes de acessibilidade adotadas internacionalmente.”</a:t>
            </a:r>
            <a:br>
              <a:rPr i="1" lang="pt-BR" sz="1650">
                <a:solidFill>
                  <a:srgbClr val="2B2B2B"/>
                </a:solidFill>
                <a:highlight>
                  <a:srgbClr val="FFFFFF"/>
                </a:highlight>
              </a:rPr>
            </a:br>
            <a:br>
              <a:rPr i="1" lang="pt-BR" sz="1650">
                <a:solidFill>
                  <a:srgbClr val="2B2B2B"/>
                </a:solidFill>
                <a:highlight>
                  <a:srgbClr val="FFFFFF"/>
                </a:highlight>
              </a:rPr>
            </a:br>
            <a:r>
              <a:rPr b="1" lang="pt-BR" sz="1635">
                <a:solidFill>
                  <a:srgbClr val="2B2B2B"/>
                </a:solidFill>
                <a:highlight>
                  <a:srgbClr val="FFFFFF"/>
                </a:highlight>
              </a:rPr>
              <a:t>Artigo 63 da Lei Brasileira de Inclusão da Pessoa com Deficiência </a:t>
            </a:r>
            <a:br>
              <a:rPr lang="pt-BR" sz="1635">
                <a:solidFill>
                  <a:srgbClr val="2B2B2B"/>
                </a:solidFill>
                <a:highlight>
                  <a:srgbClr val="FFFFFF"/>
                </a:highlight>
              </a:rPr>
            </a:br>
            <a:r>
              <a:rPr b="1" lang="pt-BR" sz="1635">
                <a:solidFill>
                  <a:srgbClr val="2B2B2B"/>
                </a:solidFill>
                <a:highlight>
                  <a:srgbClr val="FFFFFF"/>
                </a:highlight>
              </a:rPr>
              <a:t>LEI Nº 13.146, DE 6 DE JULHO DE 2015</a:t>
            </a:r>
            <a:br>
              <a:rPr i="1" lang="pt-BR" sz="1650">
                <a:solidFill>
                  <a:srgbClr val="2B2B2B"/>
                </a:solidFill>
                <a:highlight>
                  <a:srgbClr val="FFFFFF"/>
                </a:highlight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Thinking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50" y="2022575"/>
            <a:ext cx="5932001" cy="26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800" y="621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Design </a:t>
            </a:r>
            <a:r>
              <a:rPr lang="pt-BR" sz="2440"/>
              <a:t>Thinking</a:t>
            </a:r>
            <a:endParaRPr sz="24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1552100"/>
            <a:ext cx="75861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O design thinking é um framework de solução de problemas centrada no ser humano, que visa entender as necessidades dos usuários para desenvolver soluções criativas e eficazes. Essa metodologia envolve um processo iterativo para identificar e definir um problema, explorar possíveis soluções, prototipar e testar ideias até chegar a uma solução viável e satisfatória.</a:t>
            </a:r>
            <a:br>
              <a:rPr i="1" lang="pt-BR" sz="1600">
                <a:solidFill>
                  <a:srgbClr val="2B2B2B"/>
                </a:solidFill>
                <a:highlight>
                  <a:srgbClr val="FFFFFF"/>
                </a:highlight>
              </a:rPr>
            </a:b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800" y="645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Design Thinking</a:t>
            </a:r>
            <a:endParaRPr sz="24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800" y="1593100"/>
            <a:ext cx="7586100" cy="25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Os estágios do Design </a:t>
            </a: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Thinking</a:t>
            </a: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 são os seguintes: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2B2B2B"/>
              </a:buClr>
              <a:buSzPts val="20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Empatizar - Entender as necessidades e desejos dos usuários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Definir - Definir claramente o problema a ser resolvido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Idealizar - Idealizar a solução que será desenvolvida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Prototipar - Construir um protótipo para testar e validar ideias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6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Testar - Testar o protótipo para refinar a solução</a:t>
            </a:r>
            <a:br>
              <a:rPr i="1" lang="pt-BR" sz="1600">
                <a:solidFill>
                  <a:srgbClr val="2B2B2B"/>
                </a:solidFill>
                <a:highlight>
                  <a:srgbClr val="FFFFFF"/>
                </a:highlight>
              </a:rPr>
            </a:br>
            <a:endParaRPr i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22450"/>
            <a:ext cx="8091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Design </a:t>
            </a:r>
            <a:r>
              <a:rPr lang="pt-BR" sz="3300"/>
              <a:t>Thinking</a:t>
            </a:r>
            <a:r>
              <a:rPr lang="pt-BR" sz="3300"/>
              <a:t> x </a:t>
            </a:r>
            <a:r>
              <a:rPr lang="pt-BR" sz="3300"/>
              <a:t>Software Acessível</a:t>
            </a:r>
            <a:endParaRPr sz="3300"/>
          </a:p>
        </p:txBody>
      </p:sp>
      <p:sp>
        <p:nvSpPr>
          <p:cNvPr id="129" name="Google Shape;129;p20"/>
          <p:cNvSpPr txBox="1"/>
          <p:nvPr/>
        </p:nvSpPr>
        <p:spPr>
          <a:xfrm>
            <a:off x="729450" y="2257575"/>
            <a:ext cx="76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Utilizando o Design 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Thinking</a:t>
            </a: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projetar um aplicativo móvel acessível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800" y="613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Projetando um Aplicativo Acessível</a:t>
            </a:r>
            <a:endParaRPr sz="244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325" y="1519300"/>
            <a:ext cx="7586100" cy="28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Com a turma dividida em grupos, cada grupo ficará responsável por realizar o processo de Design Thinking para o desenvolvimento de um aplicativo móvel acessível;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20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Cada estágio do Design Thinking vai ser desenvolvido individualmente com atividades específicas para cada estágio;</a:t>
            </a:r>
            <a:endParaRPr sz="200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600"/>
              <a:buChar char="●"/>
            </a:pPr>
            <a:r>
              <a:rPr lang="pt-BR" sz="2000">
                <a:solidFill>
                  <a:srgbClr val="2B2B2B"/>
                </a:solidFill>
                <a:highlight>
                  <a:srgbClr val="FFFFFF"/>
                </a:highlight>
              </a:rPr>
              <a:t>Em cada estágio serão apresentados conceitos importantes sobre o desenvolvimento de softwares acessíveis.</a:t>
            </a:r>
            <a:br>
              <a:rPr i="1" lang="pt-BR" sz="1600">
                <a:solidFill>
                  <a:srgbClr val="2B2B2B"/>
                </a:solidFill>
                <a:highlight>
                  <a:srgbClr val="FFFFFF"/>
                </a:highlight>
              </a:rPr>
            </a:b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E06666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