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Lato-regular.fntdata"/><Relationship Id="rId27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4927518ac3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4927518ac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4ba3428838_0_1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4ba3428838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4ba3428838_0_1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4ba3428838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4ba3428838_0_1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4ba3428838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4ba3428838_0_1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4ba3428838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4ba3428838_0_1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4ba3428838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4927518ac3_0_4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4927518ac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4ba3428838_0_2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4ba3428838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e2187463c9_0_4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e2187463c9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e2187463c9_0_3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e2187463c9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e2187463c9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e2187463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4ba342883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4ba34288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4ba3428838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4ba342883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4ba3428838_0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4ba342883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4ba3428838_0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4ba342883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4ba3428838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4ba342883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4ba3428838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4ba342883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Acessibilidade em Software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Com o uso do Design Thinking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729450" y="1322450"/>
            <a:ext cx="80919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300"/>
              <a:t>Teste com prototipação em papel</a:t>
            </a:r>
            <a:endParaRPr sz="33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729450" y="6624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40"/>
              <a:t>Teste com prototipação em papel</a:t>
            </a:r>
            <a:endParaRPr sz="24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140"/>
          </a:p>
        </p:txBody>
      </p:sp>
      <p:sp>
        <p:nvSpPr>
          <p:cNvPr id="152" name="Google Shape;152;p23"/>
          <p:cNvSpPr txBox="1"/>
          <p:nvPr/>
        </p:nvSpPr>
        <p:spPr>
          <a:xfrm>
            <a:off x="821200" y="1683375"/>
            <a:ext cx="73500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pt-BR" sz="1800">
                <a:latin typeface="Lato"/>
                <a:ea typeface="Lato"/>
                <a:cs typeface="Lato"/>
                <a:sym typeface="Lato"/>
              </a:rPr>
              <a:t>Avalia a usabilidade de um design representado em papel através da simulação</a:t>
            </a:r>
            <a:br>
              <a:rPr lang="pt-BR" sz="1800">
                <a:latin typeface="Lato"/>
                <a:ea typeface="Lato"/>
                <a:cs typeface="Lato"/>
                <a:sym typeface="Lato"/>
              </a:rPr>
            </a:b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pt-BR" sz="1800">
                <a:latin typeface="Lato"/>
                <a:ea typeface="Lato"/>
                <a:cs typeface="Lato"/>
                <a:sym typeface="Lato"/>
              </a:rPr>
              <a:t>Permite avaliar facilmente soluções parciais que não cobrem toda a interface, e normalmente de baixa ou média fidelidade</a:t>
            </a:r>
            <a:br>
              <a:rPr lang="pt-BR" sz="1800">
                <a:latin typeface="Lato"/>
                <a:ea typeface="Lato"/>
                <a:cs typeface="Lato"/>
                <a:sym typeface="Lato"/>
              </a:rPr>
            </a:b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pt-BR" sz="1800">
                <a:latin typeface="Lato"/>
                <a:ea typeface="Lato"/>
                <a:cs typeface="Lato"/>
                <a:sym typeface="Lato"/>
              </a:rPr>
              <a:t>Os usuários simulam a execução de tarefas no protótipo através de gestos e de comandos de voz que descrevam sua intenção sobre o sistema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729450" y="6624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40"/>
              <a:t>Teste com prototipação em papel</a:t>
            </a:r>
            <a:endParaRPr sz="24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140"/>
          </a:p>
        </p:txBody>
      </p:sp>
      <p:sp>
        <p:nvSpPr>
          <p:cNvPr id="158" name="Google Shape;158;p24"/>
          <p:cNvSpPr txBox="1"/>
          <p:nvPr/>
        </p:nvSpPr>
        <p:spPr>
          <a:xfrm>
            <a:off x="821200" y="1683375"/>
            <a:ext cx="73500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pt-BR" sz="1800">
                <a:latin typeface="Lato"/>
                <a:ea typeface="Lato"/>
                <a:cs typeface="Lato"/>
                <a:sym typeface="Lato"/>
              </a:rPr>
              <a:t>Um avaliador atua como um ‘computador’ para simular no papel a execução do sistema em resposta à ação do usuário</a:t>
            </a:r>
            <a:br>
              <a:rPr lang="pt-BR" sz="1800">
                <a:latin typeface="Lato"/>
                <a:ea typeface="Lato"/>
                <a:cs typeface="Lato"/>
                <a:sym typeface="Lato"/>
              </a:rPr>
            </a:b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pt-BR" sz="1800">
                <a:latin typeface="Lato"/>
                <a:ea typeface="Lato"/>
                <a:cs typeface="Lato"/>
                <a:sym typeface="Lato"/>
              </a:rPr>
              <a:t>Outro avaliador observa e registra a experiência simulada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729450" y="6624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40"/>
              <a:t>Teste com prototipação em papel</a:t>
            </a:r>
            <a:endParaRPr sz="24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140"/>
          </a:p>
        </p:txBody>
      </p:sp>
      <p:sp>
        <p:nvSpPr>
          <p:cNvPr id="164" name="Google Shape;164;p25"/>
          <p:cNvSpPr txBox="1"/>
          <p:nvPr/>
        </p:nvSpPr>
        <p:spPr>
          <a:xfrm>
            <a:off x="821200" y="1683375"/>
            <a:ext cx="73500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Font typeface="Lato"/>
              <a:buChar char="●"/>
            </a:pPr>
            <a:r>
              <a:rPr lang="pt-BR" sz="1900">
                <a:latin typeface="Lato"/>
                <a:ea typeface="Lato"/>
                <a:cs typeface="Lato"/>
                <a:sym typeface="Lato"/>
              </a:rPr>
              <a:t>Preparação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-349250" lvl="1" marL="914400" rtl="0" algn="just">
              <a:spcBef>
                <a:spcPts val="0"/>
              </a:spcBef>
              <a:spcAft>
                <a:spcPts val="0"/>
              </a:spcAft>
              <a:buSzPts val="1900"/>
              <a:buFont typeface="Lato"/>
              <a:buChar char="○"/>
            </a:pPr>
            <a:r>
              <a:rPr lang="pt-BR" sz="1900">
                <a:latin typeface="Lato"/>
                <a:ea typeface="Lato"/>
                <a:cs typeface="Lato"/>
                <a:sym typeface="Lato"/>
              </a:rPr>
              <a:t>Definir as tarefas que serão executadas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-349250" lvl="1" marL="914400" rtl="0" algn="just">
              <a:spcBef>
                <a:spcPts val="0"/>
              </a:spcBef>
              <a:spcAft>
                <a:spcPts val="0"/>
              </a:spcAft>
              <a:buSzPts val="1900"/>
              <a:buFont typeface="Lato"/>
              <a:buChar char="○"/>
            </a:pPr>
            <a:r>
              <a:rPr lang="pt-BR" sz="1900">
                <a:latin typeface="Lato"/>
                <a:ea typeface="Lato"/>
                <a:cs typeface="Lato"/>
                <a:sym typeface="Lato"/>
              </a:rPr>
              <a:t>Definir o perfil dos participantes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-349250" lvl="1" marL="914400" rtl="0" algn="just">
              <a:spcBef>
                <a:spcPts val="0"/>
              </a:spcBef>
              <a:spcAft>
                <a:spcPts val="0"/>
              </a:spcAft>
              <a:buSzPts val="1900"/>
              <a:buFont typeface="Lato"/>
              <a:buChar char="○"/>
            </a:pPr>
            <a:r>
              <a:rPr lang="pt-BR" sz="1900">
                <a:latin typeface="Lato"/>
                <a:ea typeface="Lato"/>
                <a:cs typeface="Lato"/>
                <a:sym typeface="Lato"/>
              </a:rPr>
              <a:t>Criar os protótipos em papel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729450" y="6624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40"/>
              <a:t>Teste com prototipação em papel</a:t>
            </a:r>
            <a:endParaRPr sz="24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140"/>
          </a:p>
        </p:txBody>
      </p:sp>
      <p:sp>
        <p:nvSpPr>
          <p:cNvPr id="170" name="Google Shape;170;p26"/>
          <p:cNvSpPr txBox="1"/>
          <p:nvPr/>
        </p:nvSpPr>
        <p:spPr>
          <a:xfrm>
            <a:off x="821200" y="1683375"/>
            <a:ext cx="73500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Font typeface="Lato"/>
              <a:buChar char="●"/>
            </a:pPr>
            <a:r>
              <a:rPr lang="pt-BR" sz="1900">
                <a:latin typeface="Lato"/>
                <a:ea typeface="Lato"/>
                <a:cs typeface="Lato"/>
                <a:sym typeface="Lato"/>
              </a:rPr>
              <a:t>Coleta de dados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-349250" lvl="1" marL="914400" rtl="0" algn="just">
              <a:spcBef>
                <a:spcPts val="0"/>
              </a:spcBef>
              <a:spcAft>
                <a:spcPts val="0"/>
              </a:spcAft>
              <a:buSzPts val="1900"/>
              <a:buFont typeface="Lato"/>
              <a:buChar char="○"/>
            </a:pPr>
            <a:r>
              <a:rPr lang="pt-BR" sz="1900">
                <a:latin typeface="Lato"/>
                <a:ea typeface="Lato"/>
                <a:cs typeface="Lato"/>
                <a:sym typeface="Lato"/>
              </a:rPr>
              <a:t>Cada usuário interage com o sistema em papel executando as tarefas, mediados pelo avaliador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-349250" lvl="1" marL="914400" rtl="0" algn="just">
              <a:spcBef>
                <a:spcPts val="0"/>
              </a:spcBef>
              <a:spcAft>
                <a:spcPts val="0"/>
              </a:spcAft>
              <a:buSzPts val="1900"/>
              <a:buFont typeface="Lato"/>
              <a:buChar char="○"/>
            </a:pPr>
            <a:r>
              <a:rPr lang="pt-BR" sz="1900">
                <a:latin typeface="Lato"/>
                <a:ea typeface="Lato"/>
                <a:cs typeface="Lato"/>
                <a:sym typeface="Lato"/>
              </a:rPr>
              <a:t>Avaliador deve listar os problemas encontrados</a:t>
            </a:r>
            <a:br>
              <a:rPr lang="pt-BR" sz="1900">
                <a:latin typeface="Lato"/>
                <a:ea typeface="Lato"/>
                <a:cs typeface="Lato"/>
                <a:sym typeface="Lato"/>
              </a:rPr>
            </a:br>
            <a:endParaRPr sz="1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729450" y="6624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40"/>
              <a:t>Teste com prototipação em papel</a:t>
            </a:r>
            <a:endParaRPr sz="24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140"/>
          </a:p>
        </p:txBody>
      </p:sp>
      <p:sp>
        <p:nvSpPr>
          <p:cNvPr id="176" name="Google Shape;176;p27"/>
          <p:cNvSpPr txBox="1"/>
          <p:nvPr/>
        </p:nvSpPr>
        <p:spPr>
          <a:xfrm>
            <a:off x="821200" y="1683375"/>
            <a:ext cx="7350000" cy="12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Font typeface="Lato"/>
              <a:buChar char="●"/>
            </a:pPr>
            <a:r>
              <a:rPr lang="pt-BR" sz="1900">
                <a:latin typeface="Lato"/>
                <a:ea typeface="Lato"/>
                <a:cs typeface="Lato"/>
                <a:sym typeface="Lato"/>
              </a:rPr>
              <a:t>Consolidação e relato dos resultados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-349250" lvl="1" marL="914400" rtl="0" algn="just">
              <a:spcBef>
                <a:spcPts val="0"/>
              </a:spcBef>
              <a:spcAft>
                <a:spcPts val="0"/>
              </a:spcAft>
              <a:buSzPts val="1900"/>
              <a:buFont typeface="Lato"/>
              <a:buChar char="○"/>
            </a:pPr>
            <a:r>
              <a:rPr lang="pt-BR" sz="1900">
                <a:latin typeface="Lato"/>
                <a:ea typeface="Lato"/>
                <a:cs typeface="Lato"/>
                <a:sym typeface="Lato"/>
              </a:rPr>
              <a:t>Relatar os problemas encontrados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pt-BR" sz="1900">
                <a:latin typeface="Lato"/>
                <a:ea typeface="Lato"/>
                <a:cs typeface="Lato"/>
                <a:sym typeface="Lato"/>
              </a:rPr>
              <a:t>Sugerir soluções</a:t>
            </a:r>
            <a:br>
              <a:rPr lang="pt-BR">
                <a:latin typeface="Lato"/>
                <a:ea typeface="Lato"/>
                <a:cs typeface="Lato"/>
                <a:sym typeface="Lato"/>
              </a:rPr>
            </a:b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729450" y="1322450"/>
            <a:ext cx="80919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300"/>
              <a:t>Agora é com vocês, hora de </a:t>
            </a:r>
            <a:r>
              <a:rPr lang="pt-BR" sz="3300" u="sng"/>
              <a:t>testar </a:t>
            </a:r>
            <a:r>
              <a:rPr lang="pt-BR" sz="3300"/>
              <a:t>o aplicativo!</a:t>
            </a:r>
            <a:endParaRPr sz="33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/>
        </p:nvSpPr>
        <p:spPr>
          <a:xfrm>
            <a:off x="297450" y="172250"/>
            <a:ext cx="8677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Cada grupo deve realizar testes com prototipação em papel utilizando os protótipos criados no estágio passado</a:t>
            </a:r>
            <a:endParaRPr b="1" sz="24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7" name="Google Shape;187;p29"/>
          <p:cNvSpPr txBox="1"/>
          <p:nvPr>
            <p:ph idx="4294967295" type="body"/>
          </p:nvPr>
        </p:nvSpPr>
        <p:spPr>
          <a:xfrm>
            <a:off x="297450" y="1256800"/>
            <a:ext cx="8497500" cy="36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8670" lvl="0" marL="4608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20"/>
              <a:buChar char="●"/>
            </a:pPr>
            <a:r>
              <a:rPr lang="pt-BR" sz="2020">
                <a:solidFill>
                  <a:schemeClr val="lt1"/>
                </a:solidFill>
              </a:rPr>
              <a:t>Preparação:</a:t>
            </a:r>
            <a:endParaRPr sz="2020">
              <a:solidFill>
                <a:schemeClr val="lt1"/>
              </a:solidFill>
            </a:endParaRPr>
          </a:p>
          <a:p>
            <a:pPr indent="-356869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20"/>
              <a:buChar char="○"/>
            </a:pPr>
            <a:r>
              <a:rPr lang="pt-BR" sz="2020">
                <a:solidFill>
                  <a:schemeClr val="lt1"/>
                </a:solidFill>
              </a:rPr>
              <a:t>Definir uma persona para que o testador deverá personificar</a:t>
            </a:r>
            <a:endParaRPr sz="2020">
              <a:solidFill>
                <a:schemeClr val="lt1"/>
              </a:solidFill>
            </a:endParaRPr>
          </a:p>
          <a:p>
            <a:pPr indent="-356869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20"/>
              <a:buChar char="○"/>
            </a:pPr>
            <a:r>
              <a:rPr lang="pt-BR" sz="2020">
                <a:solidFill>
                  <a:schemeClr val="lt1"/>
                </a:solidFill>
              </a:rPr>
              <a:t>Descrever o cenário de uso prototipado para explicar ao testador</a:t>
            </a:r>
            <a:endParaRPr sz="2020">
              <a:solidFill>
                <a:schemeClr val="lt1"/>
              </a:solidFill>
            </a:endParaRPr>
          </a:p>
          <a:p>
            <a:pPr indent="-356869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20"/>
              <a:buChar char="○"/>
            </a:pPr>
            <a:r>
              <a:rPr lang="pt-BR" sz="2020">
                <a:solidFill>
                  <a:schemeClr val="lt1"/>
                </a:solidFill>
              </a:rPr>
              <a:t>Definir 3 tarefas que o testador deverá realizar no sistema</a:t>
            </a:r>
            <a:br>
              <a:rPr lang="pt-BR" sz="2020">
                <a:solidFill>
                  <a:schemeClr val="lt1"/>
                </a:solidFill>
              </a:rPr>
            </a:br>
            <a:endParaRPr sz="2020">
              <a:solidFill>
                <a:schemeClr val="lt1"/>
              </a:solidFill>
            </a:endParaRPr>
          </a:p>
          <a:p>
            <a:pPr indent="-35687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20"/>
              <a:buChar char="●"/>
            </a:pPr>
            <a:r>
              <a:rPr lang="pt-BR" sz="2020">
                <a:solidFill>
                  <a:schemeClr val="lt1"/>
                </a:solidFill>
              </a:rPr>
              <a:t>Testes</a:t>
            </a:r>
            <a:endParaRPr sz="2020">
              <a:solidFill>
                <a:schemeClr val="lt1"/>
              </a:solidFill>
            </a:endParaRPr>
          </a:p>
          <a:p>
            <a:pPr indent="-356869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20"/>
              <a:buChar char="○"/>
            </a:pPr>
            <a:r>
              <a:rPr lang="pt-BR" sz="2020">
                <a:solidFill>
                  <a:schemeClr val="lt1"/>
                </a:solidFill>
              </a:rPr>
              <a:t>Membros de outros grupos serão os testadores</a:t>
            </a:r>
            <a:br>
              <a:rPr lang="pt-BR" sz="2020">
                <a:solidFill>
                  <a:schemeClr val="lt1"/>
                </a:solidFill>
              </a:rPr>
            </a:br>
            <a:endParaRPr sz="2020">
              <a:solidFill>
                <a:schemeClr val="lt1"/>
              </a:solidFill>
            </a:endParaRPr>
          </a:p>
          <a:p>
            <a:pPr indent="-35687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20"/>
              <a:buChar char="●"/>
            </a:pPr>
            <a:r>
              <a:rPr lang="pt-BR" sz="2020">
                <a:solidFill>
                  <a:schemeClr val="lt1"/>
                </a:solidFill>
              </a:rPr>
              <a:t>Relato de resultados</a:t>
            </a:r>
            <a:endParaRPr sz="2020">
              <a:solidFill>
                <a:schemeClr val="lt1"/>
              </a:solidFill>
            </a:endParaRPr>
          </a:p>
          <a:p>
            <a:pPr indent="-356869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20"/>
              <a:buChar char="○"/>
            </a:pPr>
            <a:r>
              <a:rPr lang="pt-BR" sz="2020">
                <a:solidFill>
                  <a:schemeClr val="lt1"/>
                </a:solidFill>
              </a:rPr>
              <a:t>Uma lista dos problemas encontrados com local que ocorreu e descrição do problema</a:t>
            </a:r>
            <a:endParaRPr sz="202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type="title"/>
          </p:nvPr>
        </p:nvSpPr>
        <p:spPr>
          <a:xfrm>
            <a:off x="342675" y="391950"/>
            <a:ext cx="7779600" cy="8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/>
              <a:t>Apresentação para a turma</a:t>
            </a:r>
            <a:endParaRPr sz="5000"/>
          </a:p>
        </p:txBody>
      </p:sp>
      <p:sp>
        <p:nvSpPr>
          <p:cNvPr id="193" name="Google Shape;193;p30"/>
          <p:cNvSpPr txBox="1"/>
          <p:nvPr>
            <p:ph idx="1" type="body"/>
          </p:nvPr>
        </p:nvSpPr>
        <p:spPr>
          <a:xfrm>
            <a:off x="342675" y="1670255"/>
            <a:ext cx="7954500" cy="7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rPr lang="pt-BR" sz="2020"/>
              <a:t>Cada grupo deve apresentar para a turma os problemas encontrados com possíveis soluções para cada um dos problemas</a:t>
            </a:r>
            <a:endParaRPr sz="202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401925" y="513550"/>
            <a:ext cx="8520600" cy="18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Agora vamos desenvolver o estágio de TESTAR do Design Thinking</a:t>
            </a:r>
            <a:endParaRPr sz="3000"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7650" y="2022575"/>
            <a:ext cx="5932001" cy="261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9400" y="1872050"/>
            <a:ext cx="2544824" cy="241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22450"/>
            <a:ext cx="80919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300"/>
              <a:t>Personas</a:t>
            </a:r>
            <a:endParaRPr sz="3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6624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440"/>
              <a:t>Personas</a:t>
            </a:r>
            <a:endParaRPr sz="2440"/>
          </a:p>
        </p:txBody>
      </p:sp>
      <p:sp>
        <p:nvSpPr>
          <p:cNvPr id="105" name="Google Shape;105;p16"/>
          <p:cNvSpPr txBox="1"/>
          <p:nvPr/>
        </p:nvSpPr>
        <p:spPr>
          <a:xfrm>
            <a:off x="821200" y="1683375"/>
            <a:ext cx="4602000" cy="20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Lato"/>
                <a:ea typeface="Lato"/>
                <a:cs typeface="Lato"/>
                <a:sym typeface="Lato"/>
              </a:rPr>
              <a:t>Uma persona é um personagem fictício, modelo hipotético de um grupo de usuários reais, criado para descrever um usuário típico. </a:t>
            </a:r>
            <a:br>
              <a:rPr lang="pt-BR">
                <a:latin typeface="Lato"/>
                <a:ea typeface="Lato"/>
                <a:cs typeface="Lato"/>
                <a:sym typeface="Lato"/>
              </a:rPr>
            </a:b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7900" y="493875"/>
            <a:ext cx="2746090" cy="464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6624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440"/>
              <a:t>Personas</a:t>
            </a:r>
            <a:endParaRPr sz="2440"/>
          </a:p>
        </p:txBody>
      </p:sp>
      <p:sp>
        <p:nvSpPr>
          <p:cNvPr id="112" name="Google Shape;112;p17"/>
          <p:cNvSpPr txBox="1"/>
          <p:nvPr/>
        </p:nvSpPr>
        <p:spPr>
          <a:xfrm>
            <a:off x="821200" y="1683375"/>
            <a:ext cx="46020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Lato"/>
                <a:ea typeface="Lato"/>
                <a:cs typeface="Lato"/>
                <a:sym typeface="Lato"/>
              </a:rPr>
              <a:t>São desenvolvidas para ajudar a compreender melhor as necessidades e expectativas dos usuários finais e auxiliam na identificação de cenários de teste relevantes, na definição de casos de teste realistas e na avaliação da usabilidade e experiência do usuário durante os testes.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7900" y="493875"/>
            <a:ext cx="2746090" cy="464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6624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440"/>
              <a:t>Características de personas</a:t>
            </a:r>
            <a:endParaRPr sz="2440"/>
          </a:p>
        </p:txBody>
      </p:sp>
      <p:sp>
        <p:nvSpPr>
          <p:cNvPr id="119" name="Google Shape;119;p18"/>
          <p:cNvSpPr txBox="1"/>
          <p:nvPr/>
        </p:nvSpPr>
        <p:spPr>
          <a:xfrm>
            <a:off x="550450" y="1363450"/>
            <a:ext cx="5324100" cy="30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pt-BR" sz="1800">
                <a:latin typeface="Lato"/>
                <a:ea typeface="Lato"/>
                <a:cs typeface="Lato"/>
                <a:sym typeface="Lato"/>
              </a:rPr>
              <a:t>Identidade: Nome, idade, etc…</a:t>
            </a:r>
            <a:br>
              <a:rPr lang="pt-BR" sz="1800">
                <a:latin typeface="Lato"/>
                <a:ea typeface="Lato"/>
                <a:cs typeface="Lato"/>
                <a:sym typeface="Lato"/>
              </a:rPr>
            </a:b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pt-BR" sz="1800">
                <a:latin typeface="Lato"/>
                <a:ea typeface="Lato"/>
                <a:cs typeface="Lato"/>
                <a:sym typeface="Lato"/>
              </a:rPr>
              <a:t>Objetivos: Quais são os objetivos dessa pessoa?</a:t>
            </a:r>
            <a:br>
              <a:rPr lang="pt-BR" sz="1800">
                <a:latin typeface="Lato"/>
                <a:ea typeface="Lato"/>
                <a:cs typeface="Lato"/>
                <a:sym typeface="Lato"/>
              </a:rPr>
            </a:b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14325" lvl="0" marL="457200" rtl="0" algn="just">
              <a:spcBef>
                <a:spcPts val="0"/>
              </a:spcBef>
              <a:spcAft>
                <a:spcPts val="0"/>
              </a:spcAft>
              <a:buSzPts val="1350"/>
              <a:buFont typeface="Lato"/>
              <a:buChar char="●"/>
            </a:pPr>
            <a:r>
              <a:rPr lang="pt-BR" sz="1800">
                <a:latin typeface="Lato"/>
                <a:ea typeface="Lato"/>
                <a:cs typeface="Lato"/>
                <a:sym typeface="Lato"/>
              </a:rPr>
              <a:t>Habilidades: Qual é a especialidade da pessoa, qual seu nível de educação, quais suas competências específicas</a:t>
            </a:r>
            <a:br>
              <a:rPr lang="pt-BR" sz="1350">
                <a:latin typeface="Lato"/>
                <a:ea typeface="Lato"/>
                <a:cs typeface="Lato"/>
                <a:sym typeface="Lato"/>
              </a:rPr>
            </a:br>
            <a:endParaRPr sz="135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7900" y="493875"/>
            <a:ext cx="2746090" cy="464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9450" y="6624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440"/>
              <a:t>Características de personas</a:t>
            </a:r>
            <a:endParaRPr sz="2440"/>
          </a:p>
        </p:txBody>
      </p:sp>
      <p:sp>
        <p:nvSpPr>
          <p:cNvPr id="126" name="Google Shape;126;p19"/>
          <p:cNvSpPr txBox="1"/>
          <p:nvPr/>
        </p:nvSpPr>
        <p:spPr>
          <a:xfrm>
            <a:off x="681700" y="1363450"/>
            <a:ext cx="5233800" cy="3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pt-BR" sz="2000">
                <a:latin typeface="Lato"/>
                <a:ea typeface="Lato"/>
                <a:cs typeface="Lato"/>
                <a:sym typeface="Lato"/>
              </a:rPr>
              <a:t>Tarefas: O que essa pessoa faz e com qual frequência</a:t>
            </a:r>
            <a:br>
              <a:rPr lang="pt-BR" sz="2000">
                <a:latin typeface="Lato"/>
                <a:ea typeface="Lato"/>
                <a:cs typeface="Lato"/>
                <a:sym typeface="Lato"/>
              </a:rPr>
            </a:b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pt-BR" sz="2000">
                <a:latin typeface="Lato"/>
                <a:ea typeface="Lato"/>
                <a:cs typeface="Lato"/>
                <a:sym typeface="Lato"/>
              </a:rPr>
              <a:t>Relacionamentos: Com quem essa pessoa se relaciona?</a:t>
            </a:r>
            <a:br>
              <a:rPr lang="pt-BR" sz="2000">
                <a:latin typeface="Lato"/>
                <a:ea typeface="Lato"/>
                <a:cs typeface="Lato"/>
                <a:sym typeface="Lato"/>
              </a:rPr>
            </a:b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pt-BR" sz="2000">
                <a:latin typeface="Lato"/>
                <a:ea typeface="Lato"/>
                <a:cs typeface="Lato"/>
                <a:sym typeface="Lato"/>
              </a:rPr>
              <a:t>Requisitos: De que essa pessoa precisa?</a:t>
            </a:r>
            <a:br>
              <a:rPr lang="pt-BR" sz="2000">
                <a:latin typeface="Lato"/>
                <a:ea typeface="Lato"/>
                <a:cs typeface="Lato"/>
                <a:sym typeface="Lato"/>
              </a:rPr>
            </a:b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pt-BR" sz="2000">
                <a:latin typeface="Lato"/>
                <a:ea typeface="Lato"/>
                <a:cs typeface="Lato"/>
                <a:sym typeface="Lato"/>
              </a:rPr>
              <a:t>Expectativas: Como ela acredita que seu produto funciona? 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7900" y="493875"/>
            <a:ext cx="2746090" cy="464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729450" y="6624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440"/>
              <a:t>Exemplo de persona</a:t>
            </a:r>
            <a:endParaRPr sz="2440"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7900" y="493875"/>
            <a:ext cx="2746090" cy="4649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0"/>
          <p:cNvSpPr txBox="1"/>
          <p:nvPr/>
        </p:nvSpPr>
        <p:spPr>
          <a:xfrm>
            <a:off x="607875" y="1335375"/>
            <a:ext cx="5619300" cy="43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Lato"/>
                <a:ea typeface="Lato"/>
                <a:cs typeface="Lato"/>
                <a:sym typeface="Lato"/>
              </a:rPr>
              <a:t>Nome: Sofia Santos, Idade: 19 anos, Curso: Psicologia, Semestre: 2º semestre, Interesses: Saúde mental, psicoterapia, pesquisa acadêmica, Hobbies: Ler, ouvir música, praticar yoga.</a:t>
            </a:r>
            <a:br>
              <a:rPr lang="pt-BR" sz="1600">
                <a:latin typeface="Lato"/>
                <a:ea typeface="Lato"/>
                <a:cs typeface="Lato"/>
                <a:sym typeface="Lato"/>
              </a:rPr>
            </a:br>
            <a:br>
              <a:rPr lang="pt-BR" sz="1600">
                <a:latin typeface="Lato"/>
                <a:ea typeface="Lato"/>
                <a:cs typeface="Lato"/>
                <a:sym typeface="Lato"/>
              </a:rPr>
            </a:br>
            <a:r>
              <a:rPr lang="pt-BR" sz="1600">
                <a:latin typeface="Lato"/>
                <a:ea typeface="Lato"/>
                <a:cs typeface="Lato"/>
                <a:sym typeface="Lato"/>
              </a:rPr>
              <a:t>Descrição: Sofia Santos é uma estudante de 19 anos da UFPA de Psicologia. Ela tem interesse em saúde mental e está determinada a ajudar pessoas através da psicoterapia. Sofia também se envolve em pesquisas acadêmicas relacionadas à psicologia, buscando expandir seu conhecimento na área. Para lazer, ela gosta de ler, ouvir música e atividades que ajudam a relaxar e manter o equilíbrio emocional. Seu objetivo é se tornar uma psicóloga capacitada e fazer a diferença na vida de seus pacientes.</a:t>
            </a:r>
            <a:br>
              <a:rPr lang="pt-BR" sz="1600">
                <a:latin typeface="Lato"/>
                <a:ea typeface="Lato"/>
                <a:cs typeface="Lato"/>
                <a:sym typeface="Lato"/>
              </a:rPr>
            </a:b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729450" y="6624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440"/>
              <a:t>Exemplo de persona</a:t>
            </a:r>
            <a:endParaRPr sz="2440"/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7900" y="493875"/>
            <a:ext cx="2746090" cy="4649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1"/>
          <p:cNvSpPr txBox="1"/>
          <p:nvPr/>
        </p:nvSpPr>
        <p:spPr>
          <a:xfrm>
            <a:off x="607875" y="1335375"/>
            <a:ext cx="56193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Lato"/>
                <a:ea typeface="Lato"/>
                <a:cs typeface="Lato"/>
                <a:sym typeface="Lato"/>
              </a:rPr>
              <a:t>Objetivos pessoais: Não perder tempo com burocracias da tecnologia.</a:t>
            </a:r>
            <a:br>
              <a:rPr lang="pt-BR" sz="1600">
                <a:latin typeface="Lato"/>
                <a:ea typeface="Lato"/>
                <a:cs typeface="Lato"/>
                <a:sym typeface="Lato"/>
              </a:rPr>
            </a:br>
            <a:br>
              <a:rPr lang="pt-BR" sz="1600">
                <a:latin typeface="Lato"/>
                <a:ea typeface="Lato"/>
                <a:cs typeface="Lato"/>
                <a:sym typeface="Lato"/>
              </a:rPr>
            </a:br>
            <a:r>
              <a:rPr lang="pt-BR" sz="1600">
                <a:latin typeface="Lato"/>
                <a:ea typeface="Lato"/>
                <a:cs typeface="Lato"/>
                <a:sym typeface="Lato"/>
              </a:rPr>
              <a:t>Objetivos práticos: Sistemas que sejam de fácil aprendizado, sistemas com interfaces enxutas e que permitam que as tarefas desejadas sejam executadas de forma direta e sem passos desnecessários.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E06666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