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14260027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1426002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14260027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1426002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142600271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14260027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2187463c9_0_2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2187463c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2187463c9_0_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2187463c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2187463c9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2187463c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b9efd3f1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b9efd3f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b9efd3f1d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b9efd3f1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2187463c9_0_4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2187463c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920e863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920e86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2187463c9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2187463c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2187463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218746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2187463c9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2187463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b9efd3f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b9efd3f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14260027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1426002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142600271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1426002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142600271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1426002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14260027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1426002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Acessibilidade em Software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2400"/>
              <a:t>Com o uso do Design Thinking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800" y="629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Design</a:t>
            </a:r>
            <a:endParaRPr/>
          </a:p>
        </p:txBody>
      </p:sp>
      <p:sp>
        <p:nvSpPr>
          <p:cNvPr id="144" name="Google Shape;144;p22"/>
          <p:cNvSpPr txBox="1"/>
          <p:nvPr>
            <p:ph idx="1" type="body"/>
          </p:nvPr>
        </p:nvSpPr>
        <p:spPr>
          <a:xfrm>
            <a:off x="729325" y="2078875"/>
            <a:ext cx="75861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rgbClr val="2B2B2B"/>
                </a:solidFill>
                <a:highlight>
                  <a:srgbClr val="FFFFFF"/>
                </a:highlight>
              </a:rPr>
              <a:t>Seguindo a análise inicial de acessibilidade, realizar o design do produto respeitando as adequações definidas para aquele(s) público(s) alvo, e seguindo sempre as diretrizes mais adequadas para garantir a acessibilidade do software.</a:t>
            </a:r>
            <a:endParaRPr sz="2000">
              <a:solidFill>
                <a:srgbClr val="2B2B2B"/>
              </a:solidFill>
              <a:highlight>
                <a:srgbClr val="FFFFFF"/>
              </a:highlight>
            </a:endParaRPr>
          </a:p>
          <a:p>
            <a:pPr indent="0" lvl="0" marL="0" rtl="0" algn="just">
              <a:spcBef>
                <a:spcPts val="1200"/>
              </a:spcBef>
              <a:spcAft>
                <a:spcPts val="0"/>
              </a:spcAft>
              <a:buNone/>
            </a:pPr>
            <a:r>
              <a:t/>
            </a:r>
            <a:endParaRPr sz="2000">
              <a:solidFill>
                <a:srgbClr val="2B2B2B"/>
              </a:solidFill>
              <a:highlight>
                <a:srgbClr val="FFFFFF"/>
              </a:highlight>
            </a:endParaRPr>
          </a:p>
          <a:p>
            <a:pPr indent="0" lvl="0" marL="0" rtl="0" algn="just">
              <a:spcBef>
                <a:spcPts val="1200"/>
              </a:spcBef>
              <a:spcAft>
                <a:spcPts val="1200"/>
              </a:spcAft>
              <a:buNone/>
            </a:pPr>
            <a:r>
              <a:t/>
            </a:r>
            <a:endParaRPr sz="2000">
              <a:solidFill>
                <a:srgbClr val="2B2B2B"/>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800" y="604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Desenvolvimento</a:t>
            </a:r>
            <a:endParaRPr sz="2440"/>
          </a:p>
        </p:txBody>
      </p:sp>
      <p:sp>
        <p:nvSpPr>
          <p:cNvPr id="150" name="Google Shape;150;p23"/>
          <p:cNvSpPr txBox="1"/>
          <p:nvPr>
            <p:ph idx="1" type="body"/>
          </p:nvPr>
        </p:nvSpPr>
        <p:spPr>
          <a:xfrm>
            <a:off x="729325" y="2078875"/>
            <a:ext cx="7586100" cy="22611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pt-BR" sz="2350">
                <a:solidFill>
                  <a:srgbClr val="2B2B2B"/>
                </a:solidFill>
                <a:highlight>
                  <a:srgbClr val="FFFFFF"/>
                </a:highlight>
              </a:rPr>
              <a:t>O design se torna acessibilidade nesta fase. Os desenvolvedores precisam ter uma compreensão das diretrizes de acessibilidade, das ferramentas assistivas que os usuários com aquelas características de acessibilidade usam, assim como de como implementar o design acessível na linguagem e framework de desenvolvimento utilizada.</a:t>
            </a:r>
            <a:endParaRPr sz="2350">
              <a:solidFill>
                <a:srgbClr val="2B2B2B"/>
              </a:solidFill>
              <a:highlight>
                <a:srgbClr val="FFFFFF"/>
              </a:highlight>
            </a:endParaRPr>
          </a:p>
          <a:p>
            <a:pPr indent="0" lvl="0" marL="0" rtl="0" algn="just">
              <a:spcBef>
                <a:spcPts val="1200"/>
              </a:spcBef>
              <a:spcAft>
                <a:spcPts val="0"/>
              </a:spcAft>
              <a:buNone/>
            </a:pPr>
            <a:r>
              <a:t/>
            </a:r>
            <a:endParaRPr sz="1600">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800" y="6213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Teste</a:t>
            </a:r>
            <a:endParaRPr sz="2440"/>
          </a:p>
        </p:txBody>
      </p:sp>
      <p:sp>
        <p:nvSpPr>
          <p:cNvPr id="156" name="Google Shape;156;p24"/>
          <p:cNvSpPr txBox="1"/>
          <p:nvPr>
            <p:ph idx="1" type="body"/>
          </p:nvPr>
        </p:nvSpPr>
        <p:spPr>
          <a:xfrm>
            <a:off x="729325" y="2078875"/>
            <a:ext cx="7586100" cy="22611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pt-BR" sz="2850">
                <a:solidFill>
                  <a:srgbClr val="2B2B2B"/>
                </a:solidFill>
                <a:highlight>
                  <a:srgbClr val="FFFFFF"/>
                </a:highlight>
              </a:rPr>
              <a:t>O produto final deve ser testado, utilizando ferramentas automatizadas de avaliação, mas também por pessoas que realmente possuam as características de acessibilidade implementadas. Só assim é possível garantir que o produto desenvolvido atende </a:t>
            </a:r>
            <a:r>
              <a:rPr lang="pt-BR" sz="2850">
                <a:solidFill>
                  <a:srgbClr val="2B2B2B"/>
                </a:solidFill>
                <a:highlight>
                  <a:srgbClr val="FFFFFF"/>
                </a:highlight>
              </a:rPr>
              <a:t>às suas</a:t>
            </a:r>
            <a:r>
              <a:rPr lang="pt-BR" sz="2850">
                <a:solidFill>
                  <a:srgbClr val="2B2B2B"/>
                </a:solidFill>
                <a:highlight>
                  <a:srgbClr val="FFFFFF"/>
                </a:highlight>
              </a:rPr>
              <a:t> necessidades. </a:t>
            </a:r>
            <a:endParaRPr sz="2850">
              <a:solidFill>
                <a:srgbClr val="2B2B2B"/>
              </a:solidFill>
              <a:highlight>
                <a:srgbClr val="FFFFFF"/>
              </a:highlight>
            </a:endParaRPr>
          </a:p>
          <a:p>
            <a:pPr indent="0" lvl="0" marL="0" rtl="0" algn="just">
              <a:spcBef>
                <a:spcPts val="1200"/>
              </a:spcBef>
              <a:spcAft>
                <a:spcPts val="0"/>
              </a:spcAft>
              <a:buNone/>
            </a:pPr>
            <a:r>
              <a:t/>
            </a:r>
            <a:endParaRPr sz="1600">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Mas quem é responsável pela acessibilidade do software?</a:t>
            </a: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7800" y="604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 acessibilidade é uma decisão de nível superior…</a:t>
            </a:r>
            <a:endParaRPr sz="2440"/>
          </a:p>
        </p:txBody>
      </p:sp>
      <p:sp>
        <p:nvSpPr>
          <p:cNvPr id="167" name="Google Shape;167;p26"/>
          <p:cNvSpPr txBox="1"/>
          <p:nvPr>
            <p:ph idx="1" type="body"/>
          </p:nvPr>
        </p:nvSpPr>
        <p:spPr>
          <a:xfrm>
            <a:off x="727800" y="1480025"/>
            <a:ext cx="7586100" cy="2959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2000">
                <a:solidFill>
                  <a:srgbClr val="2B2B2B"/>
                </a:solidFill>
                <a:highlight>
                  <a:srgbClr val="FFFFFF"/>
                </a:highlight>
              </a:rPr>
              <a:t>É fácil ver o programador ou o designer considerados responsáveis ou até mesmo culpados pela falta de acessibilidade de um software.</a:t>
            </a:r>
            <a:br>
              <a:rPr lang="pt-BR" sz="2000">
                <a:solidFill>
                  <a:srgbClr val="2B2B2B"/>
                </a:solidFill>
                <a:highlight>
                  <a:srgbClr val="FFFFFF"/>
                </a:highlight>
              </a:rPr>
            </a:br>
            <a:br>
              <a:rPr lang="pt-BR" sz="2000">
                <a:solidFill>
                  <a:srgbClr val="2B2B2B"/>
                </a:solidFill>
                <a:highlight>
                  <a:srgbClr val="FFFFFF"/>
                </a:highlight>
              </a:rPr>
            </a:br>
            <a:r>
              <a:rPr lang="pt-BR" sz="2000">
                <a:solidFill>
                  <a:srgbClr val="2B2B2B"/>
                </a:solidFill>
                <a:highlight>
                  <a:srgbClr val="FFFFFF"/>
                </a:highlight>
              </a:rPr>
              <a:t>Entretanto, a intenção dos profissionais não é suficiente, a decisão por implementar ou não a acessibilidade vem de níveis superiores no processo de desenvolvimento, como os stakeholders ou a própria organização.</a:t>
            </a:r>
            <a:endParaRPr sz="2000">
              <a:solidFill>
                <a:srgbClr val="2B2B2B"/>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Agora é com vocês, hora de </a:t>
            </a:r>
            <a:r>
              <a:rPr lang="pt-BR" sz="3300" u="sng"/>
              <a:t>idealizar</a:t>
            </a:r>
            <a:r>
              <a:rPr lang="pt-BR" sz="3300"/>
              <a:t> o aplicativo!</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297450" y="172250"/>
            <a:ext cx="854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700">
                <a:solidFill>
                  <a:schemeClr val="lt1"/>
                </a:solidFill>
                <a:latin typeface="Raleway"/>
                <a:ea typeface="Raleway"/>
                <a:cs typeface="Raleway"/>
                <a:sym typeface="Raleway"/>
              </a:rPr>
              <a:t>Cada grupo deve responder às seguintes perguntas sobre o aplicativo que irão desenvolver:</a:t>
            </a:r>
            <a:endParaRPr b="1" sz="2700">
              <a:solidFill>
                <a:schemeClr val="lt1"/>
              </a:solidFill>
              <a:latin typeface="Raleway"/>
              <a:ea typeface="Raleway"/>
              <a:cs typeface="Raleway"/>
              <a:sym typeface="Raleway"/>
            </a:endParaRPr>
          </a:p>
        </p:txBody>
      </p:sp>
      <p:sp>
        <p:nvSpPr>
          <p:cNvPr id="178" name="Google Shape;178;p28"/>
          <p:cNvSpPr txBox="1"/>
          <p:nvPr>
            <p:ph idx="4294967295" type="body"/>
          </p:nvPr>
        </p:nvSpPr>
        <p:spPr>
          <a:xfrm>
            <a:off x="297450" y="1347000"/>
            <a:ext cx="8751600" cy="3470100"/>
          </a:xfrm>
          <a:prstGeom prst="rect">
            <a:avLst/>
          </a:prstGeom>
        </p:spPr>
        <p:txBody>
          <a:bodyPr anchorCtr="0" anchor="t" bIns="91425" lIns="91425" spcFirstLastPara="1" rIns="91425" wrap="square" tIns="91425">
            <a:noAutofit/>
          </a:bodyPr>
          <a:lstStyle/>
          <a:p>
            <a:pPr indent="-345970" lvl="0" marL="460800" rtl="0" algn="l">
              <a:lnSpc>
                <a:spcPct val="95000"/>
              </a:lnSpc>
              <a:spcBef>
                <a:spcPts val="0"/>
              </a:spcBef>
              <a:spcAft>
                <a:spcPts val="0"/>
              </a:spcAft>
              <a:buClr>
                <a:schemeClr val="lt1"/>
              </a:buClr>
              <a:buSzPts val="1820"/>
              <a:buChar char="●"/>
            </a:pPr>
            <a:r>
              <a:rPr lang="pt-BR" sz="1820">
                <a:solidFill>
                  <a:schemeClr val="lt1"/>
                </a:solidFill>
              </a:rPr>
              <a:t>Qual o propósito do aplicativo? (player de música, rede social, editor de foto, etc.)</a:t>
            </a:r>
            <a:br>
              <a:rPr lang="pt-BR" sz="1820">
                <a:solidFill>
                  <a:schemeClr val="lt1"/>
                </a:solidFill>
              </a:rPr>
            </a:br>
            <a:endParaRPr sz="1820">
              <a:solidFill>
                <a:schemeClr val="lt1"/>
              </a:solidFill>
            </a:endParaRPr>
          </a:p>
          <a:p>
            <a:pPr indent="-345970" lvl="0" marL="460800" rtl="0" algn="l">
              <a:lnSpc>
                <a:spcPct val="95000"/>
              </a:lnSpc>
              <a:spcBef>
                <a:spcPts val="0"/>
              </a:spcBef>
              <a:spcAft>
                <a:spcPts val="0"/>
              </a:spcAft>
              <a:buClr>
                <a:schemeClr val="lt1"/>
              </a:buClr>
              <a:buSzPts val="1820"/>
              <a:buChar char="●"/>
            </a:pPr>
            <a:r>
              <a:rPr lang="pt-BR" sz="1820">
                <a:solidFill>
                  <a:schemeClr val="lt1"/>
                </a:solidFill>
              </a:rPr>
              <a:t>Qual o fluxo principal de uso do aplicativo?</a:t>
            </a:r>
            <a:br>
              <a:rPr lang="pt-BR" sz="1820">
                <a:solidFill>
                  <a:schemeClr val="lt1"/>
                </a:solidFill>
              </a:rPr>
            </a:br>
            <a:endParaRPr sz="1820">
              <a:solidFill>
                <a:schemeClr val="lt1"/>
              </a:solidFill>
            </a:endParaRPr>
          </a:p>
          <a:p>
            <a:pPr indent="-345970" lvl="0" marL="460800" rtl="0" algn="l">
              <a:lnSpc>
                <a:spcPct val="95000"/>
              </a:lnSpc>
              <a:spcBef>
                <a:spcPts val="0"/>
              </a:spcBef>
              <a:spcAft>
                <a:spcPts val="0"/>
              </a:spcAft>
              <a:buClr>
                <a:schemeClr val="lt1"/>
              </a:buClr>
              <a:buSzPts val="1820"/>
              <a:buChar char="●"/>
            </a:pPr>
            <a:r>
              <a:rPr lang="pt-BR" sz="1820">
                <a:solidFill>
                  <a:schemeClr val="lt1"/>
                </a:solidFill>
              </a:rPr>
              <a:t>Quais as necessidades tecnológicas das pessoas com as características de acessibilidade do grupo?</a:t>
            </a:r>
            <a:br>
              <a:rPr lang="pt-BR" sz="1820">
                <a:solidFill>
                  <a:schemeClr val="lt1"/>
                </a:solidFill>
              </a:rPr>
            </a:br>
            <a:endParaRPr sz="1820">
              <a:solidFill>
                <a:schemeClr val="lt1"/>
              </a:solidFill>
            </a:endParaRPr>
          </a:p>
          <a:p>
            <a:pPr indent="-345970" lvl="0" marL="460800" rtl="0" algn="l">
              <a:lnSpc>
                <a:spcPct val="95000"/>
              </a:lnSpc>
              <a:spcBef>
                <a:spcPts val="0"/>
              </a:spcBef>
              <a:spcAft>
                <a:spcPts val="0"/>
              </a:spcAft>
              <a:buClr>
                <a:schemeClr val="lt1"/>
              </a:buClr>
              <a:buSzPts val="1820"/>
              <a:buChar char="●"/>
            </a:pPr>
            <a:r>
              <a:rPr lang="pt-BR" sz="1820">
                <a:solidFill>
                  <a:schemeClr val="lt1"/>
                </a:solidFill>
              </a:rPr>
              <a:t>Que decisões de design evitar pensando nas características de acessibilidade do grupo?</a:t>
            </a:r>
            <a:br>
              <a:rPr lang="pt-BR" sz="1820">
                <a:solidFill>
                  <a:schemeClr val="lt1"/>
                </a:solidFill>
              </a:rPr>
            </a:br>
            <a:endParaRPr sz="1820">
              <a:solidFill>
                <a:schemeClr val="lt1"/>
              </a:solidFill>
            </a:endParaRPr>
          </a:p>
          <a:p>
            <a:pPr indent="-345970" lvl="0" marL="460800" rtl="0" algn="l">
              <a:lnSpc>
                <a:spcPct val="95000"/>
              </a:lnSpc>
              <a:spcBef>
                <a:spcPts val="0"/>
              </a:spcBef>
              <a:spcAft>
                <a:spcPts val="0"/>
              </a:spcAft>
              <a:buClr>
                <a:schemeClr val="lt1"/>
              </a:buClr>
              <a:buSzPts val="1820"/>
              <a:buChar char="●"/>
            </a:pPr>
            <a:r>
              <a:rPr lang="pt-BR" sz="1820">
                <a:solidFill>
                  <a:schemeClr val="lt1"/>
                </a:solidFill>
              </a:rPr>
              <a:t>Quais as preferências tecnológicas das pessoas com as características de acessibilidade do grupo?</a:t>
            </a:r>
            <a:endParaRPr sz="182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Exemplo de definições</a:t>
            </a:r>
            <a:endParaRPr sz="2440"/>
          </a:p>
        </p:txBody>
      </p:sp>
      <p:sp>
        <p:nvSpPr>
          <p:cNvPr id="184" name="Google Shape;184;p29"/>
          <p:cNvSpPr txBox="1"/>
          <p:nvPr/>
        </p:nvSpPr>
        <p:spPr>
          <a:xfrm>
            <a:off x="788325" y="1217825"/>
            <a:ext cx="785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800">
                <a:latin typeface="Lato"/>
                <a:ea typeface="Lato"/>
                <a:cs typeface="Lato"/>
                <a:sym typeface="Lato"/>
              </a:rPr>
              <a:t>Característica de acessibilidade: Tetraplegia</a:t>
            </a:r>
            <a:endParaRPr sz="1800">
              <a:latin typeface="Lato"/>
              <a:ea typeface="Lato"/>
              <a:cs typeface="Lato"/>
              <a:sym typeface="Lato"/>
            </a:endParaRPr>
          </a:p>
        </p:txBody>
      </p:sp>
      <p:sp>
        <p:nvSpPr>
          <p:cNvPr id="185" name="Google Shape;185;p29"/>
          <p:cNvSpPr txBox="1"/>
          <p:nvPr>
            <p:ph idx="1" type="body"/>
          </p:nvPr>
        </p:nvSpPr>
        <p:spPr>
          <a:xfrm>
            <a:off x="338475" y="1593125"/>
            <a:ext cx="8620500" cy="3445500"/>
          </a:xfrm>
          <a:prstGeom prst="rect">
            <a:avLst/>
          </a:prstGeom>
        </p:spPr>
        <p:txBody>
          <a:bodyPr anchorCtr="0" anchor="t" bIns="91425" lIns="91425" spcFirstLastPara="1" rIns="91425" wrap="square" tIns="91425">
            <a:noAutofit/>
          </a:bodyPr>
          <a:lstStyle/>
          <a:p>
            <a:pPr indent="-319300" lvl="0" marL="460800" rtl="0" algn="l">
              <a:lnSpc>
                <a:spcPct val="95000"/>
              </a:lnSpc>
              <a:spcBef>
                <a:spcPts val="0"/>
              </a:spcBef>
              <a:spcAft>
                <a:spcPts val="0"/>
              </a:spcAft>
              <a:buSzPts val="1400"/>
              <a:buChar char="●"/>
            </a:pPr>
            <a:r>
              <a:rPr lang="pt-BR" sz="1400"/>
              <a:t>Qual o propósito do aplicativo? </a:t>
            </a:r>
            <a:br>
              <a:rPr lang="pt-BR" sz="1400"/>
            </a:br>
            <a:r>
              <a:rPr b="1" lang="pt-BR" sz="1400"/>
              <a:t>Um player de música para streaming pela internet, estilo spotify.</a:t>
            </a:r>
            <a:br>
              <a:rPr b="1" lang="pt-BR" sz="1400"/>
            </a:br>
            <a:endParaRPr b="1" sz="1400"/>
          </a:p>
          <a:p>
            <a:pPr indent="-319300" lvl="0" marL="460800" rtl="0" algn="l">
              <a:lnSpc>
                <a:spcPct val="95000"/>
              </a:lnSpc>
              <a:spcBef>
                <a:spcPts val="0"/>
              </a:spcBef>
              <a:spcAft>
                <a:spcPts val="0"/>
              </a:spcAft>
              <a:buSzPts val="1400"/>
              <a:buChar char="●"/>
            </a:pPr>
            <a:r>
              <a:rPr lang="pt-BR" sz="1400"/>
              <a:t>Qual o fluxo principal de uso do aplicativo?</a:t>
            </a:r>
            <a:br>
              <a:rPr lang="pt-BR" sz="1400"/>
            </a:br>
            <a:r>
              <a:rPr b="1" lang="pt-BR" sz="1400"/>
              <a:t>Abrir a aplicação, ir na biblioteca, selecionar uma playlist e reproduzir uma música.</a:t>
            </a:r>
            <a:br>
              <a:rPr b="1" lang="pt-BR" sz="1400"/>
            </a:br>
            <a:endParaRPr b="1" sz="1400"/>
          </a:p>
          <a:p>
            <a:pPr indent="-319300" lvl="0" marL="460800" rtl="0" algn="l">
              <a:lnSpc>
                <a:spcPct val="95000"/>
              </a:lnSpc>
              <a:spcBef>
                <a:spcPts val="0"/>
              </a:spcBef>
              <a:spcAft>
                <a:spcPts val="0"/>
              </a:spcAft>
              <a:buSzPts val="1400"/>
              <a:buChar char="●"/>
            </a:pPr>
            <a:r>
              <a:rPr lang="pt-BR" sz="1400"/>
              <a:t>Quais as necessidades tecnológicas das pessoas com as características de acessibilidade do grupo?</a:t>
            </a:r>
            <a:br>
              <a:rPr lang="pt-BR" sz="1400"/>
            </a:br>
            <a:r>
              <a:rPr b="1" lang="pt-BR" sz="1400"/>
              <a:t>Interação por voz, elementos visuais grandes e navegação simplificada.</a:t>
            </a:r>
            <a:br>
              <a:rPr b="1" lang="pt-BR" sz="1400"/>
            </a:br>
            <a:endParaRPr b="1" sz="1400"/>
          </a:p>
          <a:p>
            <a:pPr indent="-319300" lvl="0" marL="460800" rtl="0" algn="l">
              <a:lnSpc>
                <a:spcPct val="95000"/>
              </a:lnSpc>
              <a:spcBef>
                <a:spcPts val="0"/>
              </a:spcBef>
              <a:spcAft>
                <a:spcPts val="0"/>
              </a:spcAft>
              <a:buSzPts val="1400"/>
              <a:buChar char="●"/>
            </a:pPr>
            <a:r>
              <a:rPr lang="pt-BR" sz="1400"/>
              <a:t>Que decisões de design evitar pensando nas características de acessibilidade do grupo?</a:t>
            </a:r>
            <a:br>
              <a:rPr lang="pt-BR" sz="1400"/>
            </a:br>
            <a:r>
              <a:rPr lang="pt-BR" sz="1400"/>
              <a:t>I</a:t>
            </a:r>
            <a:r>
              <a:rPr b="1" lang="pt-BR" sz="1400"/>
              <a:t>nterfaces com elementos pequenos e muito complexas, navegação complicada e muitas funcionalidades em uma mesma página.</a:t>
            </a:r>
            <a:br>
              <a:rPr b="1" lang="pt-BR" sz="1400"/>
            </a:br>
            <a:endParaRPr b="1" sz="1400"/>
          </a:p>
          <a:p>
            <a:pPr indent="-319300" lvl="0" marL="460800" rtl="0" algn="l">
              <a:lnSpc>
                <a:spcPct val="95000"/>
              </a:lnSpc>
              <a:spcBef>
                <a:spcPts val="0"/>
              </a:spcBef>
              <a:spcAft>
                <a:spcPts val="0"/>
              </a:spcAft>
              <a:buSzPts val="1400"/>
              <a:buChar char="●"/>
            </a:pPr>
            <a:r>
              <a:rPr lang="pt-BR" sz="1400"/>
              <a:t>Quais as preferências tecnológicas das pessoas com as características de acessibilidade do grupo?</a:t>
            </a:r>
            <a:br>
              <a:rPr lang="pt-BR" sz="1400"/>
            </a:br>
            <a:r>
              <a:rPr b="1" lang="pt-BR" sz="1400"/>
              <a:t>Poder interagir por voz ou por detecção de movimentos como rastreamento de olhos.</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42675" y="391950"/>
            <a:ext cx="7779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Apresentação para a turma</a:t>
            </a:r>
            <a:endParaRPr sz="5000"/>
          </a:p>
        </p:txBody>
      </p:sp>
      <p:sp>
        <p:nvSpPr>
          <p:cNvPr id="191" name="Google Shape;191;p30"/>
          <p:cNvSpPr txBox="1"/>
          <p:nvPr>
            <p:ph idx="1" type="body"/>
          </p:nvPr>
        </p:nvSpPr>
        <p:spPr>
          <a:xfrm>
            <a:off x="342675" y="1670255"/>
            <a:ext cx="7954500" cy="71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pt-BR" sz="2020"/>
              <a:t>Cada grupo deve apresentar para a turma as definições que fizeram a respeito da aplicação que irão desenvolver.</a:t>
            </a:r>
            <a:endParaRPr sz="2020"/>
          </a:p>
          <a:p>
            <a:pPr indent="0" lvl="0" marL="0" rtl="0" algn="l">
              <a:lnSpc>
                <a:spcPct val="95000"/>
              </a:lnSpc>
              <a:spcBef>
                <a:spcPts val="1200"/>
              </a:spcBef>
              <a:spcAft>
                <a:spcPts val="1200"/>
              </a:spcAft>
              <a:buNone/>
            </a:pPr>
            <a:r>
              <a:t/>
            </a:r>
            <a:endParaRPr sz="15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42675" y="391950"/>
            <a:ext cx="7779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Próximo estágio:</a:t>
            </a:r>
            <a:endParaRPr sz="5000"/>
          </a:p>
        </p:txBody>
      </p:sp>
      <p:sp>
        <p:nvSpPr>
          <p:cNvPr id="197" name="Google Shape;197;p31"/>
          <p:cNvSpPr txBox="1"/>
          <p:nvPr>
            <p:ph type="title"/>
          </p:nvPr>
        </p:nvSpPr>
        <p:spPr>
          <a:xfrm>
            <a:off x="2677050" y="2126250"/>
            <a:ext cx="37899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PROTOTIPAR</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01925" y="513550"/>
            <a:ext cx="8520600" cy="18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000"/>
              <a:t>Agora vamos desenvolver o estágio de IDEALIZAR do Design Thinking</a:t>
            </a:r>
            <a:endParaRPr sz="3000"/>
          </a:p>
        </p:txBody>
      </p:sp>
      <p:pic>
        <p:nvPicPr>
          <p:cNvPr id="93" name="Google Shape;93;p14"/>
          <p:cNvPicPr preferRelativeResize="0"/>
          <p:nvPr/>
        </p:nvPicPr>
        <p:blipFill>
          <a:blip r:embed="rId3">
            <a:alphaModFix/>
          </a:blip>
          <a:stretch>
            <a:fillRect/>
          </a:stretch>
        </p:blipFill>
        <p:spPr>
          <a:xfrm>
            <a:off x="1607650" y="2022575"/>
            <a:ext cx="5932001" cy="2618425"/>
          </a:xfrm>
          <a:prstGeom prst="rect">
            <a:avLst/>
          </a:prstGeom>
          <a:noFill/>
          <a:ln>
            <a:noFill/>
          </a:ln>
        </p:spPr>
      </p:pic>
      <p:pic>
        <p:nvPicPr>
          <p:cNvPr id="94" name="Google Shape;94;p14"/>
          <p:cNvPicPr preferRelativeResize="0"/>
          <p:nvPr/>
        </p:nvPicPr>
        <p:blipFill>
          <a:blip r:embed="rId4">
            <a:alphaModFix/>
          </a:blip>
          <a:stretch>
            <a:fillRect/>
          </a:stretch>
        </p:blipFill>
        <p:spPr>
          <a:xfrm>
            <a:off x="3303913" y="2022575"/>
            <a:ext cx="2457474" cy="224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Acessibilidade no desenvolvimento de software</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75900" y="662400"/>
            <a:ext cx="839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O ciclo de vida do desenvolvimento de </a:t>
            </a:r>
            <a:r>
              <a:rPr lang="pt-BR" sz="2440"/>
              <a:t>software</a:t>
            </a:r>
            <a:r>
              <a:rPr lang="pt-BR" sz="2440"/>
              <a:t> (SDLC)</a:t>
            </a:r>
            <a:endParaRPr sz="2440"/>
          </a:p>
        </p:txBody>
      </p:sp>
      <p:pic>
        <p:nvPicPr>
          <p:cNvPr id="105" name="Google Shape;105;p16"/>
          <p:cNvPicPr preferRelativeResize="0"/>
          <p:nvPr/>
        </p:nvPicPr>
        <p:blipFill>
          <a:blip r:embed="rId3">
            <a:alphaModFix/>
          </a:blip>
          <a:stretch>
            <a:fillRect/>
          </a:stretch>
        </p:blipFill>
        <p:spPr>
          <a:xfrm>
            <a:off x="287925" y="1337150"/>
            <a:ext cx="3806350" cy="3806350"/>
          </a:xfrm>
          <a:prstGeom prst="rect">
            <a:avLst/>
          </a:prstGeom>
          <a:noFill/>
          <a:ln>
            <a:noFill/>
          </a:ln>
        </p:spPr>
      </p:pic>
      <p:sp>
        <p:nvSpPr>
          <p:cNvPr id="106" name="Google Shape;106;p16"/>
          <p:cNvSpPr txBox="1"/>
          <p:nvPr/>
        </p:nvSpPr>
        <p:spPr>
          <a:xfrm>
            <a:off x="4135300" y="1740800"/>
            <a:ext cx="4544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latin typeface="Lato"/>
                <a:ea typeface="Lato"/>
                <a:cs typeface="Lato"/>
                <a:sym typeface="Lato"/>
              </a:rPr>
              <a:t>O Ciclo de Vida de Desenvolvimento de Software (SDLC) é um framework que define as etapas envolvidas no desenvolvimento de software em fase por fase.</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287925" y="1337150"/>
            <a:ext cx="3806350" cy="3806350"/>
          </a:xfrm>
          <a:prstGeom prst="rect">
            <a:avLst/>
          </a:prstGeom>
          <a:noFill/>
          <a:ln>
            <a:noFill/>
          </a:ln>
        </p:spPr>
      </p:pic>
      <p:sp>
        <p:nvSpPr>
          <p:cNvPr id="112" name="Google Shape;112;p17"/>
          <p:cNvSpPr txBox="1"/>
          <p:nvPr/>
        </p:nvSpPr>
        <p:spPr>
          <a:xfrm>
            <a:off x="4135300" y="1740800"/>
            <a:ext cx="480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latin typeface="Lato"/>
                <a:ea typeface="Lato"/>
                <a:cs typeface="Lato"/>
                <a:sym typeface="Lato"/>
              </a:rPr>
              <a:t>Em cada uma das etapas do desenvolvimento de um software a acessibilidade deve fazer parte, quanto mais cedo a acessibilidade for inserida no ciclo, melhores os resultados.</a:t>
            </a:r>
            <a:endParaRPr sz="2000">
              <a:latin typeface="Lato"/>
              <a:ea typeface="Lato"/>
              <a:cs typeface="Lato"/>
              <a:sym typeface="Lato"/>
            </a:endParaRPr>
          </a:p>
        </p:txBody>
      </p:sp>
      <p:sp>
        <p:nvSpPr>
          <p:cNvPr id="113" name="Google Shape;113;p17"/>
          <p:cNvSpPr txBox="1"/>
          <p:nvPr>
            <p:ph type="title"/>
          </p:nvPr>
        </p:nvSpPr>
        <p:spPr>
          <a:xfrm>
            <a:off x="375900" y="662400"/>
            <a:ext cx="839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O ciclo de vida do desenvolvimento de software (SDLC)</a:t>
            </a:r>
            <a:endParaRPr sz="24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Acessibilidade desde o começo</a:t>
            </a:r>
            <a:endParaRPr sz="2440"/>
          </a:p>
        </p:txBody>
      </p:sp>
      <p:pic>
        <p:nvPicPr>
          <p:cNvPr id="119" name="Google Shape;119;p18"/>
          <p:cNvPicPr preferRelativeResize="0"/>
          <p:nvPr/>
        </p:nvPicPr>
        <p:blipFill>
          <a:blip r:embed="rId3">
            <a:alphaModFix/>
          </a:blip>
          <a:stretch>
            <a:fillRect/>
          </a:stretch>
        </p:blipFill>
        <p:spPr>
          <a:xfrm>
            <a:off x="287925" y="1337150"/>
            <a:ext cx="3806350" cy="3806350"/>
          </a:xfrm>
          <a:prstGeom prst="rect">
            <a:avLst/>
          </a:prstGeom>
          <a:noFill/>
          <a:ln>
            <a:noFill/>
          </a:ln>
        </p:spPr>
      </p:pic>
      <p:sp>
        <p:nvSpPr>
          <p:cNvPr id="120" name="Google Shape;120;p18"/>
          <p:cNvSpPr txBox="1"/>
          <p:nvPr/>
        </p:nvSpPr>
        <p:spPr>
          <a:xfrm>
            <a:off x="4135300" y="1740800"/>
            <a:ext cx="48645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pt-BR" sz="2000">
                <a:latin typeface="Lato"/>
                <a:ea typeface="Lato"/>
                <a:cs typeface="Lato"/>
                <a:sym typeface="Lato"/>
              </a:rPr>
              <a:t>“Incorporar a acessibilidade desde o início do processo  de desenvolvimento de um software é quase sempre significativamente mais fácil, mais barato e mais eficaz  do que fazer melhorias de acessibilidade apenas no  final.”</a:t>
            </a:r>
            <a:br>
              <a:rPr i="1" lang="pt-BR" sz="2000">
                <a:latin typeface="Lato"/>
                <a:ea typeface="Lato"/>
                <a:cs typeface="Lato"/>
                <a:sym typeface="Lato"/>
              </a:rPr>
            </a:br>
            <a:endParaRPr i="1" sz="2000">
              <a:latin typeface="Lato"/>
              <a:ea typeface="Lato"/>
              <a:cs typeface="Lato"/>
              <a:sym typeface="Lato"/>
            </a:endParaRPr>
          </a:p>
          <a:p>
            <a:pPr indent="0" lvl="0" marL="0" rtl="0" algn="l">
              <a:spcBef>
                <a:spcPts val="0"/>
              </a:spcBef>
              <a:spcAft>
                <a:spcPts val="0"/>
              </a:spcAft>
              <a:buNone/>
            </a:pPr>
            <a:r>
              <a:rPr b="1" lang="pt-BR" sz="1600">
                <a:latin typeface="Lato"/>
                <a:ea typeface="Lato"/>
                <a:cs typeface="Lato"/>
                <a:sym typeface="Lato"/>
              </a:rPr>
              <a:t>World Wide Web Consortium</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Mas como tratar a acessibilidade em cada etapa?</a:t>
            </a:r>
            <a:endParaRPr sz="3300"/>
          </a:p>
        </p:txBody>
      </p:sp>
      <p:sp>
        <p:nvSpPr>
          <p:cNvPr id="126" name="Google Shape;126;p19"/>
          <p:cNvSpPr txBox="1"/>
          <p:nvPr/>
        </p:nvSpPr>
        <p:spPr>
          <a:xfrm>
            <a:off x="729450" y="2511900"/>
            <a:ext cx="31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latin typeface="Lato"/>
                <a:ea typeface="Lato"/>
                <a:cs typeface="Lato"/>
                <a:sym typeface="Lato"/>
              </a:rPr>
              <a:t>Alguns exemplos…</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800" y="645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Planejamento</a:t>
            </a:r>
            <a:endParaRPr sz="2440"/>
          </a:p>
        </p:txBody>
      </p:sp>
      <p:sp>
        <p:nvSpPr>
          <p:cNvPr id="132" name="Google Shape;132;p20"/>
          <p:cNvSpPr txBox="1"/>
          <p:nvPr>
            <p:ph idx="1" type="body"/>
          </p:nvPr>
        </p:nvSpPr>
        <p:spPr>
          <a:xfrm>
            <a:off x="727800" y="1931225"/>
            <a:ext cx="75861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pt-BR" sz="2000">
                <a:solidFill>
                  <a:srgbClr val="2B2B2B"/>
                </a:solidFill>
                <a:highlight>
                  <a:srgbClr val="FFFFFF"/>
                </a:highlight>
              </a:rPr>
              <a:t>Uma forma de considerar a acessibilidade na etapa de planejamento é identificar os diferentes tipos de deficiências e necessidades especiais dos usuários que podem estar envolvidos na utilização do software. A partir disso, é possível pensar nos </a:t>
            </a:r>
            <a:r>
              <a:rPr lang="pt-BR" sz="2000">
                <a:solidFill>
                  <a:srgbClr val="2B2B2B"/>
                </a:solidFill>
                <a:highlight>
                  <a:srgbClr val="FFFFFF"/>
                </a:highlight>
              </a:rPr>
              <a:t>requisitos</a:t>
            </a:r>
            <a:r>
              <a:rPr lang="pt-BR" sz="2000">
                <a:solidFill>
                  <a:srgbClr val="2B2B2B"/>
                </a:solidFill>
                <a:highlight>
                  <a:srgbClr val="FFFFFF"/>
                </a:highlight>
              </a:rPr>
              <a:t> do software levando esses usuários em consideração.</a:t>
            </a:r>
            <a:endParaRPr sz="2000">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800" y="6131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Análise</a:t>
            </a:r>
            <a:endParaRPr sz="2440"/>
          </a:p>
        </p:txBody>
      </p:sp>
      <p:sp>
        <p:nvSpPr>
          <p:cNvPr id="138" name="Google Shape;138;p21"/>
          <p:cNvSpPr txBox="1"/>
          <p:nvPr>
            <p:ph idx="1" type="body"/>
          </p:nvPr>
        </p:nvSpPr>
        <p:spPr>
          <a:xfrm>
            <a:off x="729325" y="2078875"/>
            <a:ext cx="75861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2000">
                <a:solidFill>
                  <a:srgbClr val="2B2B2B"/>
                </a:solidFill>
                <a:highlight>
                  <a:srgbClr val="FFFFFF"/>
                </a:highlight>
              </a:rPr>
              <a:t>Avaliar a adequação da acessibilidade necessária para os requisitos identificados e para o escopo do sistema a ser desenvolvido, levando em consideração as necessidades dos usuários alvo.</a:t>
            </a:r>
            <a:endParaRPr sz="2000">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E06666"/>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