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ba005daf6_0_2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ba005daf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142600271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14260027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ba005daf6_0_3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ba005daf6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ba005daf6_0_4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ba005daf6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ba005daf6_0_4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ba005daf6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ba005daf6_0_4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ba005daf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ba005daf6_0_5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ba005daf6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ba005daf6_0_6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ba005daf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ba005daf6_0_6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ba005daf6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ba005daf6_0_6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ba005daf6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2187463c9_0_3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2187463c9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ba005daf6_0_6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ba005daf6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4ba005daf6_0_6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4ba005daf6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ba005daf6_0_7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4ba005daf6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ba005daf6_0_8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4ba005daf6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ba005daf6_0_8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ba005daf6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483a9e78cc_0_1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483a9e78c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4ba005daf6_0_9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4ba005daf6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e2187463c9_0_4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e2187463c9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483a9e78cc_0_2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483a9e78cc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2187463c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2187463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ba005da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ba005da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ba005daf6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ba005daf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ba005daf6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ba005daf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ba005daf6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ba005daf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ba005daf6_0_1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ba005daf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ba005daf6_0_2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ba005daf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Acessibilidade em Software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t-BR" sz="2400"/>
              <a:t>Com o uso do Design Thinking</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6624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140"/>
              <a:t>Prototipação em papel</a:t>
            </a:r>
            <a:endParaRPr sz="2140"/>
          </a:p>
        </p:txBody>
      </p:sp>
      <p:sp>
        <p:nvSpPr>
          <p:cNvPr id="154" name="Google Shape;154;p22"/>
          <p:cNvSpPr txBox="1"/>
          <p:nvPr/>
        </p:nvSpPr>
        <p:spPr>
          <a:xfrm>
            <a:off x="821200" y="1683375"/>
            <a:ext cx="5168100" cy="1939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sz="2000">
                <a:latin typeface="Lato"/>
                <a:ea typeface="Lato"/>
                <a:cs typeface="Lato"/>
                <a:sym typeface="Lato"/>
              </a:rPr>
              <a:t>É uma forma de protótipo de </a:t>
            </a:r>
            <a:r>
              <a:rPr b="1" lang="pt-BR" sz="2000">
                <a:latin typeface="Lato"/>
                <a:ea typeface="Lato"/>
                <a:cs typeface="Lato"/>
                <a:sym typeface="Lato"/>
              </a:rPr>
              <a:t>baixa fidelidade</a:t>
            </a:r>
            <a:r>
              <a:rPr lang="pt-BR" sz="2000">
                <a:latin typeface="Lato"/>
                <a:ea typeface="Lato"/>
                <a:cs typeface="Lato"/>
                <a:sym typeface="Lato"/>
              </a:rPr>
              <a:t> e como primeira iteração de protótipos possui vantagens como a rapidez de desenvolvimento e  custo baixo de desenvolvimento.</a:t>
            </a:r>
            <a:endParaRPr sz="2000">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p:txBody>
      </p:sp>
      <p:pic>
        <p:nvPicPr>
          <p:cNvPr id="155" name="Google Shape;155;p22"/>
          <p:cNvPicPr preferRelativeResize="0"/>
          <p:nvPr/>
        </p:nvPicPr>
        <p:blipFill>
          <a:blip r:embed="rId3">
            <a:alphaModFix/>
          </a:blip>
          <a:stretch>
            <a:fillRect/>
          </a:stretch>
        </p:blipFill>
        <p:spPr>
          <a:xfrm>
            <a:off x="6043275" y="972625"/>
            <a:ext cx="2849900" cy="35213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688425" y="1338875"/>
            <a:ext cx="83037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3300"/>
              <a:t>Mas como é implementar acessibilidade na prática?</a:t>
            </a:r>
            <a:endParaRPr sz="3300"/>
          </a:p>
        </p:txBody>
      </p:sp>
      <p:sp>
        <p:nvSpPr>
          <p:cNvPr id="161" name="Google Shape;161;p23"/>
          <p:cNvSpPr txBox="1"/>
          <p:nvPr/>
        </p:nvSpPr>
        <p:spPr>
          <a:xfrm>
            <a:off x="729450" y="2511900"/>
            <a:ext cx="31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lt1"/>
                </a:solidFill>
                <a:latin typeface="Lato"/>
                <a:ea typeface="Lato"/>
                <a:cs typeface="Lato"/>
                <a:sym typeface="Lato"/>
              </a:rPr>
              <a:t>Alguns exemplos…</a:t>
            </a:r>
            <a:endParaRPr>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688425" y="1338875"/>
            <a:ext cx="83037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sz="3300"/>
              <a:t>Inclusão de textos alternativos</a:t>
            </a:r>
            <a:endParaRPr sz="3300"/>
          </a:p>
          <a:p>
            <a:pPr indent="0" lvl="0" marL="0" rtl="0" algn="l">
              <a:spcBef>
                <a:spcPts val="0"/>
              </a:spcBef>
              <a:spcAft>
                <a:spcPts val="0"/>
              </a:spcAft>
              <a:buNone/>
            </a:pPr>
            <a:r>
              <a:t/>
            </a:r>
            <a:endParaRPr sz="3300"/>
          </a:p>
          <a:p>
            <a:pPr indent="0" lvl="0" marL="0" rtl="0" algn="l">
              <a:spcBef>
                <a:spcPts val="0"/>
              </a:spcBef>
              <a:spcAft>
                <a:spcPts val="0"/>
              </a:spcAft>
              <a:buNone/>
            </a:pPr>
            <a:r>
              <a:t/>
            </a:r>
            <a:endParaRPr sz="3300"/>
          </a:p>
        </p:txBody>
      </p:sp>
      <p:sp>
        <p:nvSpPr>
          <p:cNvPr id="167" name="Google Shape;167;p24"/>
          <p:cNvSpPr txBox="1"/>
          <p:nvPr/>
        </p:nvSpPr>
        <p:spPr>
          <a:xfrm>
            <a:off x="744700" y="1978500"/>
            <a:ext cx="81486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000">
                <a:solidFill>
                  <a:schemeClr val="lt1"/>
                </a:solidFill>
                <a:latin typeface="Lato"/>
                <a:ea typeface="Lato"/>
                <a:cs typeface="Lato"/>
                <a:sym typeface="Lato"/>
              </a:rPr>
              <a:t>Conteúdos não textuais, como imagens, devem ter consigo um texto alternativo que descreva o conteúdo para pessoas que não consigam ver.</a:t>
            </a:r>
            <a:endParaRPr sz="2000">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27800" y="6541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React Native</a:t>
            </a:r>
            <a:endParaRPr sz="2440"/>
          </a:p>
        </p:txBody>
      </p:sp>
      <p:sp>
        <p:nvSpPr>
          <p:cNvPr id="173" name="Google Shape;173;p25"/>
          <p:cNvSpPr txBox="1"/>
          <p:nvPr>
            <p:ph idx="1" type="body"/>
          </p:nvPr>
        </p:nvSpPr>
        <p:spPr>
          <a:xfrm>
            <a:off x="509425" y="1615200"/>
            <a:ext cx="3901200" cy="30459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523"/>
              <a:buNone/>
            </a:pPr>
            <a:r>
              <a:rPr lang="pt-BR" sz="1938">
                <a:solidFill>
                  <a:srgbClr val="2B2B2B"/>
                </a:solidFill>
                <a:highlight>
                  <a:srgbClr val="FFFFFF"/>
                </a:highlight>
              </a:rPr>
              <a:t>No React Native qualquer elemento pode ter a propriedade ‘accessibilityLabel’ definida, o texto desta propriedade será lida pelo Leitor de Tela do dispositivo quando o usuário interagir com o elemento.</a:t>
            </a:r>
            <a:endParaRPr sz="1938">
              <a:solidFill>
                <a:srgbClr val="2B2B2B"/>
              </a:solidFill>
              <a:highlight>
                <a:srgbClr val="FFFFFF"/>
              </a:highlight>
            </a:endParaRPr>
          </a:p>
          <a:p>
            <a:pPr indent="0" lvl="0" marL="0" rtl="0" algn="just">
              <a:lnSpc>
                <a:spcPct val="105000"/>
              </a:lnSpc>
              <a:spcBef>
                <a:spcPts val="1200"/>
              </a:spcBef>
              <a:spcAft>
                <a:spcPts val="1200"/>
              </a:spcAft>
              <a:buSzPts val="523"/>
              <a:buNone/>
            </a:pPr>
            <a:r>
              <a:t/>
            </a:r>
            <a:endParaRPr sz="760">
              <a:solidFill>
                <a:srgbClr val="2B2B2B"/>
              </a:solidFill>
              <a:highlight>
                <a:srgbClr val="FFFFFF"/>
              </a:highlight>
            </a:endParaRPr>
          </a:p>
        </p:txBody>
      </p:sp>
      <p:pic>
        <p:nvPicPr>
          <p:cNvPr id="174" name="Google Shape;174;p25"/>
          <p:cNvPicPr preferRelativeResize="0"/>
          <p:nvPr/>
        </p:nvPicPr>
        <p:blipFill>
          <a:blip r:embed="rId3">
            <a:alphaModFix/>
          </a:blip>
          <a:stretch>
            <a:fillRect/>
          </a:stretch>
        </p:blipFill>
        <p:spPr>
          <a:xfrm>
            <a:off x="4484175" y="1560325"/>
            <a:ext cx="4507426" cy="2218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27800" y="6541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HTML</a:t>
            </a:r>
            <a:endParaRPr sz="2440"/>
          </a:p>
        </p:txBody>
      </p:sp>
      <p:sp>
        <p:nvSpPr>
          <p:cNvPr id="180" name="Google Shape;180;p26"/>
          <p:cNvSpPr txBox="1"/>
          <p:nvPr>
            <p:ph idx="1" type="body"/>
          </p:nvPr>
        </p:nvSpPr>
        <p:spPr>
          <a:xfrm>
            <a:off x="671300" y="1615200"/>
            <a:ext cx="3474600" cy="1913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900">
                <a:solidFill>
                  <a:srgbClr val="2B2B2B"/>
                </a:solidFill>
                <a:highlight>
                  <a:srgbClr val="FFFFFF"/>
                </a:highlight>
              </a:rPr>
              <a:t>No HTML, imagens devem ter a propriedade ‘alt’ definida com o texto alternativo que descreve a imagem que está sendo exibida.</a:t>
            </a:r>
            <a:endParaRPr sz="1900">
              <a:solidFill>
                <a:srgbClr val="2B2B2B"/>
              </a:solidFill>
              <a:highlight>
                <a:srgbClr val="FFFFFF"/>
              </a:highlight>
            </a:endParaRPr>
          </a:p>
          <a:p>
            <a:pPr indent="0" lvl="0" marL="0" rtl="0" algn="just">
              <a:spcBef>
                <a:spcPts val="1200"/>
              </a:spcBef>
              <a:spcAft>
                <a:spcPts val="1200"/>
              </a:spcAft>
              <a:buNone/>
            </a:pPr>
            <a:r>
              <a:t/>
            </a:r>
            <a:endParaRPr sz="1900">
              <a:solidFill>
                <a:srgbClr val="2B2B2B"/>
              </a:solidFill>
              <a:highlight>
                <a:srgbClr val="FFFFFF"/>
              </a:highlight>
            </a:endParaRPr>
          </a:p>
        </p:txBody>
      </p:sp>
      <p:pic>
        <p:nvPicPr>
          <p:cNvPr id="181" name="Google Shape;181;p26"/>
          <p:cNvPicPr preferRelativeResize="0"/>
          <p:nvPr/>
        </p:nvPicPr>
        <p:blipFill>
          <a:blip r:embed="rId3">
            <a:alphaModFix/>
          </a:blip>
          <a:stretch>
            <a:fillRect/>
          </a:stretch>
        </p:blipFill>
        <p:spPr>
          <a:xfrm>
            <a:off x="4298300" y="1341775"/>
            <a:ext cx="4693300" cy="23097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727800" y="6541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Android</a:t>
            </a:r>
            <a:endParaRPr sz="2440"/>
          </a:p>
        </p:txBody>
      </p:sp>
      <p:sp>
        <p:nvSpPr>
          <p:cNvPr id="187" name="Google Shape;187;p27"/>
          <p:cNvSpPr txBox="1"/>
          <p:nvPr>
            <p:ph idx="1" type="body"/>
          </p:nvPr>
        </p:nvSpPr>
        <p:spPr>
          <a:xfrm>
            <a:off x="607875" y="1615200"/>
            <a:ext cx="3601200" cy="2168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900">
                <a:solidFill>
                  <a:srgbClr val="2B2B2B"/>
                </a:solidFill>
                <a:highlight>
                  <a:srgbClr val="FFFFFF"/>
                </a:highlight>
              </a:rPr>
              <a:t>Para aplicativos Android, qualquer view pode definir o atributo ‘contentDescription’ com o texto alternativo que descreva o conteúdo daquela view.</a:t>
            </a:r>
            <a:endParaRPr sz="1900">
              <a:solidFill>
                <a:srgbClr val="2B2B2B"/>
              </a:solidFill>
              <a:highlight>
                <a:srgbClr val="FFFFFF"/>
              </a:highlight>
            </a:endParaRPr>
          </a:p>
          <a:p>
            <a:pPr indent="0" lvl="0" marL="0" rtl="0" algn="just">
              <a:spcBef>
                <a:spcPts val="1200"/>
              </a:spcBef>
              <a:spcAft>
                <a:spcPts val="1200"/>
              </a:spcAft>
              <a:buNone/>
            </a:pPr>
            <a:r>
              <a:t/>
            </a:r>
            <a:endParaRPr sz="1900">
              <a:solidFill>
                <a:srgbClr val="2B2B2B"/>
              </a:solidFill>
              <a:highlight>
                <a:srgbClr val="FFFFFF"/>
              </a:highlight>
            </a:endParaRPr>
          </a:p>
        </p:txBody>
      </p:sp>
      <p:pic>
        <p:nvPicPr>
          <p:cNvPr id="188" name="Google Shape;188;p27"/>
          <p:cNvPicPr preferRelativeResize="0"/>
          <p:nvPr/>
        </p:nvPicPr>
        <p:blipFill>
          <a:blip r:embed="rId3">
            <a:alphaModFix/>
          </a:blip>
          <a:stretch>
            <a:fillRect/>
          </a:stretch>
        </p:blipFill>
        <p:spPr>
          <a:xfrm>
            <a:off x="4298300" y="1341775"/>
            <a:ext cx="4693301" cy="28430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688425" y="1338875"/>
            <a:ext cx="83037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sz="3300"/>
              <a:t>Elementos semânticos</a:t>
            </a:r>
            <a:endParaRPr sz="3300"/>
          </a:p>
          <a:p>
            <a:pPr indent="0" lvl="0" marL="0" rtl="0" algn="l">
              <a:spcBef>
                <a:spcPts val="0"/>
              </a:spcBef>
              <a:spcAft>
                <a:spcPts val="0"/>
              </a:spcAft>
              <a:buNone/>
            </a:pPr>
            <a:r>
              <a:t/>
            </a:r>
            <a:endParaRPr sz="3300"/>
          </a:p>
          <a:p>
            <a:pPr indent="0" lvl="0" marL="0" rtl="0" algn="l">
              <a:spcBef>
                <a:spcPts val="0"/>
              </a:spcBef>
              <a:spcAft>
                <a:spcPts val="0"/>
              </a:spcAft>
              <a:buNone/>
            </a:pPr>
            <a:r>
              <a:t/>
            </a:r>
            <a:endParaRPr sz="3300"/>
          </a:p>
        </p:txBody>
      </p:sp>
      <p:sp>
        <p:nvSpPr>
          <p:cNvPr id="194" name="Google Shape;194;p28"/>
          <p:cNvSpPr txBox="1"/>
          <p:nvPr/>
        </p:nvSpPr>
        <p:spPr>
          <a:xfrm>
            <a:off x="744700" y="1978500"/>
            <a:ext cx="77751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000">
                <a:solidFill>
                  <a:schemeClr val="lt1"/>
                </a:solidFill>
                <a:latin typeface="Lato"/>
                <a:ea typeface="Lato"/>
                <a:cs typeface="Lato"/>
                <a:sym typeface="Lato"/>
              </a:rPr>
              <a:t>Utilizar sempre os elementos padrões da linguagem/framework garante uma melhor acessibilidade desde o início.</a:t>
            </a:r>
            <a:endParaRPr sz="2000">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727800" y="6541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HTML</a:t>
            </a:r>
            <a:endParaRPr/>
          </a:p>
        </p:txBody>
      </p:sp>
      <p:sp>
        <p:nvSpPr>
          <p:cNvPr id="200" name="Google Shape;200;p29"/>
          <p:cNvSpPr txBox="1"/>
          <p:nvPr>
            <p:ph idx="1" type="body"/>
          </p:nvPr>
        </p:nvSpPr>
        <p:spPr>
          <a:xfrm>
            <a:off x="648450" y="1462800"/>
            <a:ext cx="7767900" cy="3272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BR" sz="2000">
                <a:solidFill>
                  <a:srgbClr val="2B2B2B"/>
                </a:solidFill>
                <a:highlight>
                  <a:srgbClr val="FFFFFF"/>
                </a:highlight>
              </a:rPr>
              <a:t>No HTML, as tags semânticas descrevem o papel daquela tag no contexto de onde ela está sendo utilizada. Isso permite maior legibilidade, mas também maior acessibilidade. Ao invés de utilizar apenas divs para estruturar a página, desenvolvedores possuem as tags: article, aside, details, figcaption, figure, footer, header, main, mark, nav, section, summary e time.</a:t>
            </a:r>
            <a:endParaRPr sz="2000">
              <a:solidFill>
                <a:srgbClr val="2B2B2B"/>
              </a:solidFill>
              <a:highlight>
                <a:srgbClr val="FFFFFF"/>
              </a:highlight>
            </a:endParaRPr>
          </a:p>
          <a:p>
            <a:pPr indent="0" lvl="0" marL="0" rtl="0" algn="just">
              <a:spcBef>
                <a:spcPts val="1200"/>
              </a:spcBef>
              <a:spcAft>
                <a:spcPts val="1200"/>
              </a:spcAft>
              <a:buNone/>
            </a:pPr>
            <a:r>
              <a:t/>
            </a:r>
            <a:endParaRPr sz="1600">
              <a:solidFill>
                <a:srgbClr val="2B2B2B"/>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727800" y="6541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HTML</a:t>
            </a:r>
            <a:endParaRPr/>
          </a:p>
        </p:txBody>
      </p:sp>
      <p:pic>
        <p:nvPicPr>
          <p:cNvPr id="206" name="Google Shape;206;p30"/>
          <p:cNvPicPr preferRelativeResize="0"/>
          <p:nvPr/>
        </p:nvPicPr>
        <p:blipFill>
          <a:blip r:embed="rId3">
            <a:alphaModFix/>
          </a:blip>
          <a:stretch>
            <a:fillRect/>
          </a:stretch>
        </p:blipFill>
        <p:spPr>
          <a:xfrm>
            <a:off x="2308725" y="1378650"/>
            <a:ext cx="4526551" cy="3082975"/>
          </a:xfrm>
          <a:prstGeom prst="rect">
            <a:avLst/>
          </a:prstGeom>
          <a:noFill/>
          <a:ln>
            <a:noFill/>
          </a:ln>
        </p:spPr>
      </p:pic>
      <p:sp>
        <p:nvSpPr>
          <p:cNvPr id="207" name="Google Shape;207;p30"/>
          <p:cNvSpPr txBox="1"/>
          <p:nvPr/>
        </p:nvSpPr>
        <p:spPr>
          <a:xfrm>
            <a:off x="3516900" y="4650900"/>
            <a:ext cx="2110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2000">
                <a:latin typeface="Lato"/>
                <a:ea typeface="Lato"/>
                <a:cs typeface="Lato"/>
                <a:sym typeface="Lato"/>
              </a:rPr>
              <a:t>Não Semântico</a:t>
            </a:r>
            <a:endParaRPr b="1" sz="20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727800" y="6541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HTML</a:t>
            </a:r>
            <a:endParaRPr/>
          </a:p>
        </p:txBody>
      </p:sp>
      <p:pic>
        <p:nvPicPr>
          <p:cNvPr id="213" name="Google Shape;213;p31"/>
          <p:cNvPicPr preferRelativeResize="0"/>
          <p:nvPr/>
        </p:nvPicPr>
        <p:blipFill>
          <a:blip r:embed="rId3">
            <a:alphaModFix/>
          </a:blip>
          <a:stretch>
            <a:fillRect/>
          </a:stretch>
        </p:blipFill>
        <p:spPr>
          <a:xfrm>
            <a:off x="2189175" y="1281350"/>
            <a:ext cx="4765650" cy="3245850"/>
          </a:xfrm>
          <a:prstGeom prst="rect">
            <a:avLst/>
          </a:prstGeom>
          <a:noFill/>
          <a:ln>
            <a:noFill/>
          </a:ln>
        </p:spPr>
      </p:pic>
      <p:sp>
        <p:nvSpPr>
          <p:cNvPr id="214" name="Google Shape;214;p31"/>
          <p:cNvSpPr txBox="1"/>
          <p:nvPr/>
        </p:nvSpPr>
        <p:spPr>
          <a:xfrm>
            <a:off x="3864450" y="4619175"/>
            <a:ext cx="1415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2000">
                <a:latin typeface="Lato"/>
                <a:ea typeface="Lato"/>
                <a:cs typeface="Lato"/>
                <a:sym typeface="Lato"/>
              </a:rPr>
              <a:t>Semântico</a:t>
            </a:r>
            <a:endParaRPr b="1" sz="20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01925" y="513550"/>
            <a:ext cx="8520600" cy="18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3000"/>
              <a:t>Agora vamos desenvolver o estágio de PROTOTIPAR do Design Thinking</a:t>
            </a:r>
            <a:endParaRPr sz="3000"/>
          </a:p>
        </p:txBody>
      </p:sp>
      <p:pic>
        <p:nvPicPr>
          <p:cNvPr id="93" name="Google Shape;93;p14"/>
          <p:cNvPicPr preferRelativeResize="0"/>
          <p:nvPr/>
        </p:nvPicPr>
        <p:blipFill>
          <a:blip r:embed="rId3">
            <a:alphaModFix/>
          </a:blip>
          <a:stretch>
            <a:fillRect/>
          </a:stretch>
        </p:blipFill>
        <p:spPr>
          <a:xfrm>
            <a:off x="1607650" y="2022575"/>
            <a:ext cx="5932001" cy="2618425"/>
          </a:xfrm>
          <a:prstGeom prst="rect">
            <a:avLst/>
          </a:prstGeom>
          <a:noFill/>
          <a:ln>
            <a:noFill/>
          </a:ln>
        </p:spPr>
      </p:pic>
      <p:pic>
        <p:nvPicPr>
          <p:cNvPr id="94" name="Google Shape;94;p14"/>
          <p:cNvPicPr preferRelativeResize="0"/>
          <p:nvPr/>
        </p:nvPicPr>
        <p:blipFill>
          <a:blip r:embed="rId4">
            <a:alphaModFix/>
          </a:blip>
          <a:stretch>
            <a:fillRect/>
          </a:stretch>
        </p:blipFill>
        <p:spPr>
          <a:xfrm>
            <a:off x="4168125" y="2241200"/>
            <a:ext cx="2544824" cy="2411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727800" y="6541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React Native</a:t>
            </a:r>
            <a:endParaRPr sz="2440"/>
          </a:p>
        </p:txBody>
      </p:sp>
      <p:sp>
        <p:nvSpPr>
          <p:cNvPr id="220" name="Google Shape;220;p32"/>
          <p:cNvSpPr txBox="1"/>
          <p:nvPr>
            <p:ph idx="1" type="body"/>
          </p:nvPr>
        </p:nvSpPr>
        <p:spPr>
          <a:xfrm>
            <a:off x="638200" y="1416600"/>
            <a:ext cx="3897300" cy="3558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900">
                <a:solidFill>
                  <a:srgbClr val="2B2B2B"/>
                </a:solidFill>
                <a:highlight>
                  <a:srgbClr val="FFFFFF"/>
                </a:highlight>
              </a:rPr>
              <a:t>No React Native a propriedade ‘accessibilityRole’ comunica a semântica daquele elemento, o seu propósito naquela página. Pode ser definida como: button, checkbox, image, switch e muitos outros.  Definir este campo informa o leitor de tela da forma com que ele deve ler esse elemento para o usuário.</a:t>
            </a:r>
            <a:endParaRPr sz="1900">
              <a:solidFill>
                <a:srgbClr val="2B2B2B"/>
              </a:solidFill>
              <a:highlight>
                <a:srgbClr val="FFFFFF"/>
              </a:highlight>
            </a:endParaRPr>
          </a:p>
          <a:p>
            <a:pPr indent="0" lvl="0" marL="0" rtl="0" algn="just">
              <a:spcBef>
                <a:spcPts val="1200"/>
              </a:spcBef>
              <a:spcAft>
                <a:spcPts val="1200"/>
              </a:spcAft>
              <a:buNone/>
            </a:pPr>
            <a:r>
              <a:t/>
            </a:r>
            <a:endParaRPr sz="1900">
              <a:solidFill>
                <a:srgbClr val="2B2B2B"/>
              </a:solidFill>
              <a:highlight>
                <a:srgbClr val="FFFFFF"/>
              </a:highlight>
            </a:endParaRPr>
          </a:p>
        </p:txBody>
      </p:sp>
      <p:pic>
        <p:nvPicPr>
          <p:cNvPr id="221" name="Google Shape;221;p32"/>
          <p:cNvPicPr preferRelativeResize="0"/>
          <p:nvPr/>
        </p:nvPicPr>
        <p:blipFill>
          <a:blip r:embed="rId3">
            <a:alphaModFix/>
          </a:blip>
          <a:stretch>
            <a:fillRect/>
          </a:stretch>
        </p:blipFill>
        <p:spPr>
          <a:xfrm>
            <a:off x="4716675" y="2029075"/>
            <a:ext cx="4240975" cy="2079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727800" y="6541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iOS - SwiftUI</a:t>
            </a:r>
            <a:endParaRPr sz="2440"/>
          </a:p>
        </p:txBody>
      </p:sp>
      <p:sp>
        <p:nvSpPr>
          <p:cNvPr id="227" name="Google Shape;227;p33"/>
          <p:cNvSpPr txBox="1"/>
          <p:nvPr>
            <p:ph idx="1" type="body"/>
          </p:nvPr>
        </p:nvSpPr>
        <p:spPr>
          <a:xfrm>
            <a:off x="588525" y="1362625"/>
            <a:ext cx="3983400" cy="3662100"/>
          </a:xfrm>
          <a:prstGeom prst="rect">
            <a:avLst/>
          </a:prstGeom>
        </p:spPr>
        <p:txBody>
          <a:bodyPr anchorCtr="0" anchor="t" bIns="91425" lIns="91425" spcFirstLastPara="1" rIns="91425" wrap="square" tIns="91425">
            <a:normAutofit fontScale="62500" lnSpcReduction="20000"/>
          </a:bodyPr>
          <a:lstStyle/>
          <a:p>
            <a:pPr indent="0" lvl="0" marL="0" rtl="0" algn="just">
              <a:spcBef>
                <a:spcPts val="0"/>
              </a:spcBef>
              <a:spcAft>
                <a:spcPts val="0"/>
              </a:spcAft>
              <a:buNone/>
            </a:pPr>
            <a:r>
              <a:rPr lang="pt-BR" sz="3027">
                <a:solidFill>
                  <a:srgbClr val="2B2B2B"/>
                </a:solidFill>
                <a:highlight>
                  <a:srgbClr val="FFFFFF"/>
                </a:highlight>
              </a:rPr>
              <a:t>No iOS, qualquer view pode ter suas ‘accessibilityTraits’ definidas, que definem o comportamento dos mecanismos de acessibilidade ao interagir com essas views. </a:t>
            </a:r>
            <a:br>
              <a:rPr lang="pt-BR" sz="3027">
                <a:solidFill>
                  <a:srgbClr val="2B2B2B"/>
                </a:solidFill>
                <a:highlight>
                  <a:srgbClr val="FFFFFF"/>
                </a:highlight>
              </a:rPr>
            </a:br>
            <a:br>
              <a:rPr lang="pt-BR" sz="3027">
                <a:solidFill>
                  <a:srgbClr val="2B2B2B"/>
                </a:solidFill>
                <a:highlight>
                  <a:srgbClr val="FFFFFF"/>
                </a:highlight>
              </a:rPr>
            </a:br>
            <a:r>
              <a:rPr lang="pt-BR" sz="3027">
                <a:solidFill>
                  <a:srgbClr val="2B2B2B"/>
                </a:solidFill>
                <a:highlight>
                  <a:srgbClr val="FFFFFF"/>
                </a:highlight>
              </a:rPr>
              <a:t>No exemplo ao lado, a view de texto com a trait ‘isLink’ definida informa que aquele texto, ao ser clicado, levará o usuário a um navegador com aquele link.</a:t>
            </a:r>
            <a:endParaRPr sz="3027">
              <a:solidFill>
                <a:srgbClr val="2B2B2B"/>
              </a:solidFill>
              <a:highlight>
                <a:srgbClr val="FFFFFF"/>
              </a:highlight>
            </a:endParaRPr>
          </a:p>
          <a:p>
            <a:pPr indent="0" lvl="0" marL="0" rtl="0" algn="just">
              <a:spcBef>
                <a:spcPts val="1200"/>
              </a:spcBef>
              <a:spcAft>
                <a:spcPts val="1200"/>
              </a:spcAft>
              <a:buNone/>
            </a:pPr>
            <a:r>
              <a:t/>
            </a:r>
            <a:endParaRPr sz="1600">
              <a:solidFill>
                <a:srgbClr val="2B2B2B"/>
              </a:solidFill>
              <a:highlight>
                <a:srgbClr val="FFFFFF"/>
              </a:highlight>
            </a:endParaRPr>
          </a:p>
        </p:txBody>
      </p:sp>
      <p:pic>
        <p:nvPicPr>
          <p:cNvPr id="228" name="Google Shape;228;p33"/>
          <p:cNvPicPr preferRelativeResize="0"/>
          <p:nvPr/>
        </p:nvPicPr>
        <p:blipFill>
          <a:blip r:embed="rId3">
            <a:alphaModFix/>
          </a:blip>
          <a:stretch>
            <a:fillRect/>
          </a:stretch>
        </p:blipFill>
        <p:spPr>
          <a:xfrm>
            <a:off x="4653275" y="1444300"/>
            <a:ext cx="4379700" cy="2863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688425" y="1338875"/>
            <a:ext cx="83037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sz="3300"/>
              <a:t>Libras</a:t>
            </a:r>
            <a:endParaRPr sz="3300"/>
          </a:p>
          <a:p>
            <a:pPr indent="0" lvl="0" marL="0" rtl="0" algn="l">
              <a:spcBef>
                <a:spcPts val="0"/>
              </a:spcBef>
              <a:spcAft>
                <a:spcPts val="0"/>
              </a:spcAft>
              <a:buNone/>
            </a:pPr>
            <a:r>
              <a:t/>
            </a:r>
            <a:endParaRPr sz="3300"/>
          </a:p>
          <a:p>
            <a:pPr indent="0" lvl="0" marL="0" rtl="0" algn="l">
              <a:spcBef>
                <a:spcPts val="0"/>
              </a:spcBef>
              <a:spcAft>
                <a:spcPts val="0"/>
              </a:spcAft>
              <a:buNone/>
            </a:pPr>
            <a:r>
              <a:t/>
            </a:r>
            <a:endParaRPr sz="3300"/>
          </a:p>
        </p:txBody>
      </p:sp>
      <p:sp>
        <p:nvSpPr>
          <p:cNvPr id="234" name="Google Shape;234;p34"/>
          <p:cNvSpPr txBox="1"/>
          <p:nvPr/>
        </p:nvSpPr>
        <p:spPr>
          <a:xfrm>
            <a:off x="744700" y="1978500"/>
            <a:ext cx="7775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000">
                <a:solidFill>
                  <a:schemeClr val="lt1"/>
                </a:solidFill>
                <a:latin typeface="Lato"/>
                <a:ea typeface="Lato"/>
                <a:cs typeface="Lato"/>
                <a:sym typeface="Lato"/>
              </a:rPr>
              <a:t>Também podemos adicionar suporte a libras nos softwares, pois nem todo surdo compreende a leitura da língua portuguesa.</a:t>
            </a:r>
            <a:br>
              <a:rPr lang="pt-BR" sz="1500">
                <a:solidFill>
                  <a:schemeClr val="lt1"/>
                </a:solidFill>
                <a:latin typeface="Lato"/>
                <a:ea typeface="Lato"/>
                <a:cs typeface="Lato"/>
                <a:sym typeface="Lato"/>
              </a:rPr>
            </a:br>
            <a:br>
              <a:rPr lang="pt-BR" sz="1500">
                <a:solidFill>
                  <a:schemeClr val="lt1"/>
                </a:solidFill>
                <a:latin typeface="Lato"/>
                <a:ea typeface="Lato"/>
                <a:cs typeface="Lato"/>
                <a:sym typeface="Lato"/>
              </a:rPr>
            </a:br>
            <a:endParaRPr sz="1500">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727800" y="6541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HTML</a:t>
            </a:r>
            <a:endParaRPr sz="2440"/>
          </a:p>
        </p:txBody>
      </p:sp>
      <p:sp>
        <p:nvSpPr>
          <p:cNvPr id="240" name="Google Shape;240;p35"/>
          <p:cNvSpPr txBox="1"/>
          <p:nvPr>
            <p:ph idx="1" type="body"/>
          </p:nvPr>
        </p:nvSpPr>
        <p:spPr>
          <a:xfrm>
            <a:off x="472975" y="1401925"/>
            <a:ext cx="3728100" cy="277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2000">
                <a:solidFill>
                  <a:srgbClr val="2B2B2B"/>
                </a:solidFill>
                <a:highlight>
                  <a:srgbClr val="FFFFFF"/>
                </a:highlight>
              </a:rPr>
              <a:t>Em sites web, adicionar o suporte ao VLibras, plugin brasileiro que traduz de português brasileiro para língua brasileira de sinais é tão simples quanto adicionar algumas linhas de código no final ou inicio da tag &lt;body&gt; do site.</a:t>
            </a:r>
            <a:endParaRPr sz="2000">
              <a:solidFill>
                <a:srgbClr val="2B2B2B"/>
              </a:solidFill>
              <a:highlight>
                <a:srgbClr val="FFFFFF"/>
              </a:highlight>
            </a:endParaRPr>
          </a:p>
          <a:p>
            <a:pPr indent="0" lvl="0" marL="0" rtl="0" algn="just">
              <a:spcBef>
                <a:spcPts val="1200"/>
              </a:spcBef>
              <a:spcAft>
                <a:spcPts val="1200"/>
              </a:spcAft>
              <a:buNone/>
            </a:pPr>
            <a:r>
              <a:t/>
            </a:r>
            <a:endParaRPr sz="1900">
              <a:solidFill>
                <a:srgbClr val="2B2B2B"/>
              </a:solidFill>
              <a:highlight>
                <a:srgbClr val="FFFFFF"/>
              </a:highlight>
            </a:endParaRPr>
          </a:p>
        </p:txBody>
      </p:sp>
      <p:pic>
        <p:nvPicPr>
          <p:cNvPr id="241" name="Google Shape;241;p35"/>
          <p:cNvPicPr preferRelativeResize="0"/>
          <p:nvPr/>
        </p:nvPicPr>
        <p:blipFill>
          <a:blip r:embed="rId3">
            <a:alphaModFix/>
          </a:blip>
          <a:stretch>
            <a:fillRect/>
          </a:stretch>
        </p:blipFill>
        <p:spPr>
          <a:xfrm>
            <a:off x="4298300" y="1341775"/>
            <a:ext cx="4693301" cy="277713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665575" y="119675"/>
            <a:ext cx="83037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sz="3300"/>
              <a:t>Dicas que independem de linguagem e framework</a:t>
            </a:r>
            <a:endParaRPr sz="3300"/>
          </a:p>
          <a:p>
            <a:pPr indent="0" lvl="0" marL="0" rtl="0" algn="l">
              <a:spcBef>
                <a:spcPts val="0"/>
              </a:spcBef>
              <a:spcAft>
                <a:spcPts val="0"/>
              </a:spcAft>
              <a:buNone/>
            </a:pPr>
            <a:r>
              <a:t/>
            </a:r>
            <a:endParaRPr sz="3300"/>
          </a:p>
          <a:p>
            <a:pPr indent="0" lvl="0" marL="0" rtl="0" algn="l">
              <a:spcBef>
                <a:spcPts val="0"/>
              </a:spcBef>
              <a:spcAft>
                <a:spcPts val="0"/>
              </a:spcAft>
              <a:buNone/>
            </a:pPr>
            <a:r>
              <a:t/>
            </a:r>
            <a:endParaRPr sz="3300"/>
          </a:p>
        </p:txBody>
      </p:sp>
      <p:sp>
        <p:nvSpPr>
          <p:cNvPr id="247" name="Google Shape;247;p36"/>
          <p:cNvSpPr txBox="1"/>
          <p:nvPr/>
        </p:nvSpPr>
        <p:spPr>
          <a:xfrm>
            <a:off x="684450" y="1399375"/>
            <a:ext cx="8236800" cy="35403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Font typeface="Lato"/>
              <a:buChar char="●"/>
            </a:pPr>
            <a:r>
              <a:rPr lang="pt-BR" sz="1900">
                <a:solidFill>
                  <a:schemeClr val="lt1"/>
                </a:solidFill>
                <a:latin typeface="Lato"/>
                <a:ea typeface="Lato"/>
                <a:cs typeface="Lato"/>
                <a:sym typeface="Lato"/>
              </a:rPr>
              <a:t>Fique atento ao contraste entre os elementos;</a:t>
            </a:r>
            <a:br>
              <a:rPr lang="pt-BR" sz="1900">
                <a:solidFill>
                  <a:schemeClr val="lt1"/>
                </a:solidFill>
                <a:latin typeface="Lato"/>
                <a:ea typeface="Lato"/>
                <a:cs typeface="Lato"/>
                <a:sym typeface="Lato"/>
              </a:rPr>
            </a:br>
            <a:endParaRPr sz="1900">
              <a:solidFill>
                <a:schemeClr val="lt1"/>
              </a:solidFill>
              <a:latin typeface="Lato"/>
              <a:ea typeface="Lato"/>
              <a:cs typeface="Lato"/>
              <a:sym typeface="Lato"/>
            </a:endParaRPr>
          </a:p>
          <a:p>
            <a:pPr indent="-349250" lvl="0" marL="457200" rtl="0" algn="l">
              <a:spcBef>
                <a:spcPts val="0"/>
              </a:spcBef>
              <a:spcAft>
                <a:spcPts val="0"/>
              </a:spcAft>
              <a:buClr>
                <a:schemeClr val="lt1"/>
              </a:buClr>
              <a:buSzPts val="1900"/>
              <a:buFont typeface="Lato"/>
              <a:buChar char="●"/>
            </a:pPr>
            <a:r>
              <a:rPr lang="pt-BR" sz="1900">
                <a:solidFill>
                  <a:schemeClr val="lt1"/>
                </a:solidFill>
                <a:latin typeface="Lato"/>
                <a:ea typeface="Lato"/>
                <a:cs typeface="Lato"/>
                <a:sym typeface="Lato"/>
              </a:rPr>
              <a:t>Evite elementos interativo muito pequenos;</a:t>
            </a:r>
            <a:br>
              <a:rPr lang="pt-BR" sz="1900">
                <a:solidFill>
                  <a:schemeClr val="lt1"/>
                </a:solidFill>
                <a:latin typeface="Lato"/>
                <a:ea typeface="Lato"/>
                <a:cs typeface="Lato"/>
                <a:sym typeface="Lato"/>
              </a:rPr>
            </a:br>
            <a:endParaRPr sz="1900">
              <a:solidFill>
                <a:schemeClr val="lt1"/>
              </a:solidFill>
              <a:latin typeface="Lato"/>
              <a:ea typeface="Lato"/>
              <a:cs typeface="Lato"/>
              <a:sym typeface="Lato"/>
            </a:endParaRPr>
          </a:p>
          <a:p>
            <a:pPr indent="-349250" lvl="0" marL="457200" rtl="0" algn="l">
              <a:spcBef>
                <a:spcPts val="0"/>
              </a:spcBef>
              <a:spcAft>
                <a:spcPts val="0"/>
              </a:spcAft>
              <a:buClr>
                <a:schemeClr val="lt1"/>
              </a:buClr>
              <a:buSzPts val="1900"/>
              <a:buFont typeface="Lato"/>
              <a:buChar char="●"/>
            </a:pPr>
            <a:r>
              <a:rPr lang="pt-BR" sz="1900">
                <a:solidFill>
                  <a:schemeClr val="lt1"/>
                </a:solidFill>
                <a:latin typeface="Lato"/>
                <a:ea typeface="Lato"/>
                <a:cs typeface="Lato"/>
                <a:sym typeface="Lato"/>
              </a:rPr>
              <a:t>Permita que o usuário ajuste o tamanho da fonte;</a:t>
            </a:r>
            <a:br>
              <a:rPr lang="pt-BR" sz="1900">
                <a:solidFill>
                  <a:schemeClr val="lt1"/>
                </a:solidFill>
                <a:latin typeface="Lato"/>
                <a:ea typeface="Lato"/>
                <a:cs typeface="Lato"/>
                <a:sym typeface="Lato"/>
              </a:rPr>
            </a:br>
            <a:endParaRPr sz="1900">
              <a:solidFill>
                <a:schemeClr val="lt1"/>
              </a:solidFill>
              <a:latin typeface="Lato"/>
              <a:ea typeface="Lato"/>
              <a:cs typeface="Lato"/>
              <a:sym typeface="Lato"/>
            </a:endParaRPr>
          </a:p>
          <a:p>
            <a:pPr indent="-349250" lvl="0" marL="457200" rtl="0" algn="l">
              <a:spcBef>
                <a:spcPts val="0"/>
              </a:spcBef>
              <a:spcAft>
                <a:spcPts val="0"/>
              </a:spcAft>
              <a:buClr>
                <a:schemeClr val="lt1"/>
              </a:buClr>
              <a:buSzPts val="1900"/>
              <a:buFont typeface="Lato"/>
              <a:buChar char="●"/>
            </a:pPr>
            <a:r>
              <a:rPr lang="pt-BR" sz="1900">
                <a:solidFill>
                  <a:schemeClr val="lt1"/>
                </a:solidFill>
                <a:latin typeface="Lato"/>
                <a:ea typeface="Lato"/>
                <a:cs typeface="Lato"/>
                <a:sym typeface="Lato"/>
              </a:rPr>
              <a:t>Adicione legendas a vídeos e áudios;</a:t>
            </a:r>
            <a:endParaRPr sz="1900">
              <a:solidFill>
                <a:schemeClr val="lt1"/>
              </a:solidFill>
              <a:latin typeface="Lato"/>
              <a:ea typeface="Lato"/>
              <a:cs typeface="Lato"/>
              <a:sym typeface="Lato"/>
            </a:endParaRPr>
          </a:p>
          <a:p>
            <a:pPr indent="0" lvl="0" marL="0" rtl="0" algn="l">
              <a:spcBef>
                <a:spcPts val="0"/>
              </a:spcBef>
              <a:spcAft>
                <a:spcPts val="0"/>
              </a:spcAft>
              <a:buNone/>
            </a:pPr>
            <a:br>
              <a:rPr lang="pt-BR" sz="1900">
                <a:solidFill>
                  <a:schemeClr val="lt1"/>
                </a:solidFill>
                <a:latin typeface="Lato"/>
                <a:ea typeface="Lato"/>
                <a:cs typeface="Lato"/>
                <a:sym typeface="Lato"/>
              </a:rPr>
            </a:br>
            <a:r>
              <a:rPr lang="pt-BR" sz="1900">
                <a:solidFill>
                  <a:schemeClr val="lt1"/>
                </a:solidFill>
                <a:latin typeface="Lato"/>
                <a:ea typeface="Lato"/>
                <a:cs typeface="Lato"/>
                <a:sym typeface="Lato"/>
              </a:rPr>
              <a:t>Todas essas dicas fazem parte das diretrizes WCAG, escolha sempre atender ao máximo de diretrizes possível!</a:t>
            </a:r>
            <a:endParaRPr sz="1900">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729450" y="1322450"/>
            <a:ext cx="80919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3300"/>
              <a:t>Agora é com vocês, hora de </a:t>
            </a:r>
            <a:r>
              <a:rPr lang="pt-BR" sz="3300" u="sng"/>
              <a:t>prototipar </a:t>
            </a:r>
            <a:r>
              <a:rPr lang="pt-BR" sz="3300"/>
              <a:t>o</a:t>
            </a:r>
            <a:r>
              <a:rPr lang="pt-BR" sz="3300"/>
              <a:t> aplicativo!</a:t>
            </a:r>
            <a:endParaRPr sz="3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idx="1" type="body"/>
          </p:nvPr>
        </p:nvSpPr>
        <p:spPr>
          <a:xfrm>
            <a:off x="297450" y="1347000"/>
            <a:ext cx="8549100" cy="3123300"/>
          </a:xfrm>
          <a:prstGeom prst="rect">
            <a:avLst/>
          </a:prstGeom>
        </p:spPr>
        <p:txBody>
          <a:bodyPr anchorCtr="0" anchor="t" bIns="91425" lIns="91425" spcFirstLastPara="1" rIns="91425" wrap="square" tIns="91425">
            <a:noAutofit/>
          </a:bodyPr>
          <a:lstStyle/>
          <a:p>
            <a:pPr indent="-345970" lvl="0" marL="460800" rtl="0" algn="l">
              <a:lnSpc>
                <a:spcPct val="95000"/>
              </a:lnSpc>
              <a:spcBef>
                <a:spcPts val="0"/>
              </a:spcBef>
              <a:spcAft>
                <a:spcPts val="0"/>
              </a:spcAft>
              <a:buSzPts val="1820"/>
              <a:buChar char="●"/>
            </a:pPr>
            <a:r>
              <a:rPr lang="pt-BR" sz="1820"/>
              <a:t>Utilizando os gabaritos entregues, desenhar um dos fluxos principais da aplicação do ínicio ao fim</a:t>
            </a:r>
            <a:br>
              <a:rPr lang="pt-BR" sz="1820"/>
            </a:br>
            <a:endParaRPr sz="1820"/>
          </a:p>
          <a:p>
            <a:pPr indent="-345970" lvl="0" marL="460800" rtl="0" algn="l">
              <a:lnSpc>
                <a:spcPct val="95000"/>
              </a:lnSpc>
              <a:spcBef>
                <a:spcPts val="0"/>
              </a:spcBef>
              <a:spcAft>
                <a:spcPts val="0"/>
              </a:spcAft>
              <a:buSzPts val="1820"/>
              <a:buChar char="●"/>
            </a:pPr>
            <a:r>
              <a:rPr lang="pt-BR" sz="1820"/>
              <a:t>Exemplo: para um aplicativo de player de música o fluxo principal envolve a tela inicial da aplicação e todas as telas intermediárias até uma música estar sendo reproduzida</a:t>
            </a:r>
            <a:br>
              <a:rPr lang="pt-BR" sz="1820"/>
            </a:br>
            <a:endParaRPr sz="1820"/>
          </a:p>
          <a:p>
            <a:pPr indent="-345970" lvl="0" marL="460800" rtl="0" algn="l">
              <a:lnSpc>
                <a:spcPct val="95000"/>
              </a:lnSpc>
              <a:spcBef>
                <a:spcPts val="0"/>
              </a:spcBef>
              <a:spcAft>
                <a:spcPts val="0"/>
              </a:spcAft>
              <a:buSzPts val="1820"/>
              <a:buChar char="●"/>
            </a:pPr>
            <a:r>
              <a:rPr lang="pt-BR" sz="1820"/>
              <a:t>Os protótipos devem ser desenvolvidos seguindo o que foi definido no estágio passado e lembrando sempre das necessidades da </a:t>
            </a:r>
            <a:r>
              <a:rPr b="1" lang="pt-BR" sz="1820"/>
              <a:t>característica de acessibilidade do grupo</a:t>
            </a:r>
            <a:endParaRPr b="1" sz="1820"/>
          </a:p>
        </p:txBody>
      </p:sp>
      <p:sp>
        <p:nvSpPr>
          <p:cNvPr id="258" name="Google Shape;258;p38"/>
          <p:cNvSpPr txBox="1"/>
          <p:nvPr/>
        </p:nvSpPr>
        <p:spPr>
          <a:xfrm>
            <a:off x="297450" y="172250"/>
            <a:ext cx="8549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2700">
                <a:solidFill>
                  <a:schemeClr val="lt1"/>
                </a:solidFill>
                <a:latin typeface="Raleway"/>
                <a:ea typeface="Raleway"/>
                <a:cs typeface="Raleway"/>
                <a:sym typeface="Raleway"/>
              </a:rPr>
              <a:t>Cada grupo deve prototipar a aplicação que vem sendo desenvolvida</a:t>
            </a:r>
            <a:endParaRPr b="1" sz="2700">
              <a:solidFill>
                <a:schemeClr val="lt1"/>
              </a:solidFill>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342675" y="391950"/>
            <a:ext cx="7779600" cy="89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sz="5000"/>
              <a:t>Apresentação para a turma</a:t>
            </a:r>
            <a:endParaRPr sz="5000"/>
          </a:p>
        </p:txBody>
      </p:sp>
      <p:sp>
        <p:nvSpPr>
          <p:cNvPr id="264" name="Google Shape;264;p39"/>
          <p:cNvSpPr txBox="1"/>
          <p:nvPr>
            <p:ph idx="1" type="body"/>
          </p:nvPr>
        </p:nvSpPr>
        <p:spPr>
          <a:xfrm>
            <a:off x="342675" y="1670250"/>
            <a:ext cx="8394600" cy="710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770"/>
              <a:buNone/>
            </a:pPr>
            <a:r>
              <a:rPr lang="pt-BR" sz="2020"/>
              <a:t>Cada grupo deve apresentar para a turma os protótipos desenvolvidos.</a:t>
            </a:r>
            <a:endParaRPr sz="202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342675" y="391950"/>
            <a:ext cx="7779600" cy="89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sz="5000"/>
              <a:t>Próximo estágio:</a:t>
            </a:r>
            <a:endParaRPr sz="5000"/>
          </a:p>
        </p:txBody>
      </p:sp>
      <p:sp>
        <p:nvSpPr>
          <p:cNvPr id="270" name="Google Shape;270;p40"/>
          <p:cNvSpPr txBox="1"/>
          <p:nvPr>
            <p:ph type="title"/>
          </p:nvPr>
        </p:nvSpPr>
        <p:spPr>
          <a:xfrm>
            <a:off x="3371400" y="2126250"/>
            <a:ext cx="2401200" cy="89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sz="5000"/>
              <a:t>TESTAR</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22450"/>
            <a:ext cx="80919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3300"/>
              <a:t>Prototipação de software</a:t>
            </a:r>
            <a:endParaRPr sz="3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5430528" y="1197600"/>
            <a:ext cx="3107224" cy="3548125"/>
          </a:xfrm>
          <a:prstGeom prst="rect">
            <a:avLst/>
          </a:prstGeom>
          <a:noFill/>
          <a:ln>
            <a:noFill/>
          </a:ln>
        </p:spPr>
      </p:pic>
      <p:sp>
        <p:nvSpPr>
          <p:cNvPr id="105" name="Google Shape;105;p16"/>
          <p:cNvSpPr txBox="1"/>
          <p:nvPr>
            <p:ph type="title"/>
          </p:nvPr>
        </p:nvSpPr>
        <p:spPr>
          <a:xfrm>
            <a:off x="729450" y="6624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O que é PROTOTIPAR?</a:t>
            </a:r>
            <a:endParaRPr sz="2440"/>
          </a:p>
        </p:txBody>
      </p:sp>
      <p:sp>
        <p:nvSpPr>
          <p:cNvPr id="106" name="Google Shape;106;p16"/>
          <p:cNvSpPr txBox="1"/>
          <p:nvPr/>
        </p:nvSpPr>
        <p:spPr>
          <a:xfrm>
            <a:off x="821200" y="1683375"/>
            <a:ext cx="4602000" cy="255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sz="2000">
                <a:latin typeface="Lato"/>
                <a:ea typeface="Lato"/>
                <a:cs typeface="Lato"/>
                <a:sym typeface="Lato"/>
              </a:rPr>
              <a:t>Prototipar é criar modelos do que será o produto, passando do abstrato para o físico, com o objetivo de avaliar se é viável, desejável e praticável. Trata-se de concretizar as ideias, para que outras pessoas possam ver, testar, criticar e contribuir.</a:t>
            </a:r>
            <a:endParaRPr sz="2000">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6624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 importância de prototipar</a:t>
            </a:r>
            <a:endParaRPr sz="2440"/>
          </a:p>
        </p:txBody>
      </p:sp>
      <p:pic>
        <p:nvPicPr>
          <p:cNvPr id="112" name="Google Shape;112;p17"/>
          <p:cNvPicPr preferRelativeResize="0"/>
          <p:nvPr/>
        </p:nvPicPr>
        <p:blipFill>
          <a:blip r:embed="rId3">
            <a:alphaModFix/>
          </a:blip>
          <a:stretch>
            <a:fillRect/>
          </a:stretch>
        </p:blipFill>
        <p:spPr>
          <a:xfrm>
            <a:off x="1563375" y="2763300"/>
            <a:ext cx="5795850" cy="2060249"/>
          </a:xfrm>
          <a:prstGeom prst="rect">
            <a:avLst/>
          </a:prstGeom>
          <a:noFill/>
          <a:ln>
            <a:noFill/>
          </a:ln>
        </p:spPr>
      </p:pic>
      <p:sp>
        <p:nvSpPr>
          <p:cNvPr id="113" name="Google Shape;113;p17"/>
          <p:cNvSpPr txBox="1"/>
          <p:nvPr/>
        </p:nvSpPr>
        <p:spPr>
          <a:xfrm>
            <a:off x="804800" y="1457100"/>
            <a:ext cx="7062900" cy="2370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sz="2000">
                <a:latin typeface="Lato"/>
                <a:ea typeface="Lato"/>
                <a:cs typeface="Lato"/>
                <a:sym typeface="Lato"/>
              </a:rPr>
              <a:t>Protótipos reduzem as incertezas do projeto, pois são uma forma ágil de abandonar alternativas que não são bem recebidas e, portanto, auxiliam na identificação de uma solução final mais assertiva. Os protótipos são onde errar ainda é barato.</a:t>
            </a:r>
            <a:br>
              <a:rPr lang="pt-BR" sz="2000">
                <a:latin typeface="Lato"/>
                <a:ea typeface="Lato"/>
                <a:cs typeface="Lato"/>
                <a:sym typeface="Lato"/>
              </a:rPr>
            </a:br>
            <a:br>
              <a:rPr lang="pt-BR">
                <a:latin typeface="Lato"/>
                <a:ea typeface="Lato"/>
                <a:cs typeface="Lato"/>
                <a:sym typeface="Lato"/>
              </a:rPr>
            </a:br>
            <a:endParaRPr>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6624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A importância de prototipar</a:t>
            </a:r>
            <a:endParaRPr sz="2440"/>
          </a:p>
        </p:txBody>
      </p:sp>
      <p:pic>
        <p:nvPicPr>
          <p:cNvPr id="119" name="Google Shape;119;p18"/>
          <p:cNvPicPr preferRelativeResize="0"/>
          <p:nvPr/>
        </p:nvPicPr>
        <p:blipFill>
          <a:blip r:embed="rId3">
            <a:alphaModFix/>
          </a:blip>
          <a:stretch>
            <a:fillRect/>
          </a:stretch>
        </p:blipFill>
        <p:spPr>
          <a:xfrm>
            <a:off x="1563375" y="2763300"/>
            <a:ext cx="5795850" cy="2060249"/>
          </a:xfrm>
          <a:prstGeom prst="rect">
            <a:avLst/>
          </a:prstGeom>
          <a:noFill/>
          <a:ln>
            <a:noFill/>
          </a:ln>
        </p:spPr>
      </p:pic>
      <p:sp>
        <p:nvSpPr>
          <p:cNvPr id="120" name="Google Shape;120;p18"/>
          <p:cNvSpPr txBox="1"/>
          <p:nvPr/>
        </p:nvSpPr>
        <p:spPr>
          <a:xfrm>
            <a:off x="804800" y="1457100"/>
            <a:ext cx="7062900" cy="163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sz="2000">
                <a:latin typeface="Lato"/>
                <a:ea typeface="Lato"/>
                <a:cs typeface="Lato"/>
                <a:sym typeface="Lato"/>
              </a:rPr>
              <a:t>A partir dos protótipos e de sua avaliação, pode-se retornar para o estágio de idealização ou de prototipação de maneira iterativa até se alcançar um protótipo que atenda às necessidades definidas.</a:t>
            </a:r>
            <a:endParaRPr sz="2000">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6624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Existem diferentes formas de prototipar</a:t>
            </a:r>
            <a:endParaRPr sz="2440"/>
          </a:p>
        </p:txBody>
      </p:sp>
      <p:sp>
        <p:nvSpPr>
          <p:cNvPr id="126" name="Google Shape;126;p19"/>
          <p:cNvSpPr txBox="1"/>
          <p:nvPr/>
        </p:nvSpPr>
        <p:spPr>
          <a:xfrm>
            <a:off x="2751000" y="1440675"/>
            <a:ext cx="36420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sz="2000">
                <a:latin typeface="Lato"/>
                <a:ea typeface="Lato"/>
                <a:cs typeface="Lato"/>
                <a:sym typeface="Lato"/>
              </a:rPr>
              <a:t>Diferentes níveis de fidelidade:</a:t>
            </a:r>
            <a:endParaRPr sz="2000">
              <a:latin typeface="Lato"/>
              <a:ea typeface="Lato"/>
              <a:cs typeface="Lato"/>
              <a:sym typeface="Lato"/>
            </a:endParaRPr>
          </a:p>
        </p:txBody>
      </p:sp>
      <p:sp>
        <p:nvSpPr>
          <p:cNvPr id="127" name="Google Shape;127;p19"/>
          <p:cNvSpPr/>
          <p:nvPr/>
        </p:nvSpPr>
        <p:spPr>
          <a:xfrm>
            <a:off x="1034450" y="2315000"/>
            <a:ext cx="7014000" cy="295200"/>
          </a:xfrm>
          <a:prstGeom prst="rect">
            <a:avLst/>
          </a:prstGeom>
          <a:gradFill>
            <a:gsLst>
              <a:gs pos="0">
                <a:srgbClr val="EFACAC"/>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txBox="1"/>
          <p:nvPr/>
        </p:nvSpPr>
        <p:spPr>
          <a:xfrm>
            <a:off x="1034450" y="2643150"/>
            <a:ext cx="12468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200">
                <a:latin typeface="Lato"/>
                <a:ea typeface="Lato"/>
                <a:cs typeface="Lato"/>
                <a:sym typeface="Lato"/>
              </a:rPr>
              <a:t>Baixa</a:t>
            </a:r>
            <a:br>
              <a:rPr b="1" lang="pt-BR" sz="1200">
                <a:latin typeface="Lato"/>
                <a:ea typeface="Lato"/>
                <a:cs typeface="Lato"/>
                <a:sym typeface="Lato"/>
              </a:rPr>
            </a:br>
            <a:r>
              <a:rPr lang="pt-BR" sz="1100">
                <a:latin typeface="Lato"/>
                <a:ea typeface="Lato"/>
                <a:cs typeface="Lato"/>
                <a:sym typeface="Lato"/>
              </a:rPr>
              <a:t>Representação conceitual, esboço da ideia</a:t>
            </a:r>
            <a:endParaRPr sz="1100">
              <a:latin typeface="Lato"/>
              <a:ea typeface="Lato"/>
              <a:cs typeface="Lato"/>
              <a:sym typeface="Lato"/>
            </a:endParaRPr>
          </a:p>
        </p:txBody>
      </p:sp>
      <p:sp>
        <p:nvSpPr>
          <p:cNvPr id="129" name="Google Shape;129;p19"/>
          <p:cNvSpPr txBox="1"/>
          <p:nvPr/>
        </p:nvSpPr>
        <p:spPr>
          <a:xfrm>
            <a:off x="3872801" y="2643150"/>
            <a:ext cx="1470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200">
                <a:latin typeface="Lato"/>
                <a:ea typeface="Lato"/>
                <a:cs typeface="Lato"/>
                <a:sym typeface="Lato"/>
              </a:rPr>
              <a:t>Média</a:t>
            </a:r>
            <a:br>
              <a:rPr b="1" lang="pt-BR" sz="1200">
                <a:latin typeface="Lato"/>
                <a:ea typeface="Lato"/>
                <a:cs typeface="Lato"/>
                <a:sym typeface="Lato"/>
              </a:rPr>
            </a:br>
            <a:r>
              <a:rPr lang="pt-BR" sz="1100">
                <a:latin typeface="Lato"/>
                <a:ea typeface="Lato"/>
                <a:cs typeface="Lato"/>
                <a:sym typeface="Lato"/>
              </a:rPr>
              <a:t>Aprofundamento na representação dos aspectos da ideia</a:t>
            </a:r>
            <a:endParaRPr sz="1100">
              <a:latin typeface="Lato"/>
              <a:ea typeface="Lato"/>
              <a:cs typeface="Lato"/>
              <a:sym typeface="Lato"/>
            </a:endParaRPr>
          </a:p>
        </p:txBody>
      </p:sp>
      <p:sp>
        <p:nvSpPr>
          <p:cNvPr id="130" name="Google Shape;130;p19"/>
          <p:cNvSpPr txBox="1"/>
          <p:nvPr/>
        </p:nvSpPr>
        <p:spPr>
          <a:xfrm>
            <a:off x="6801650" y="2643150"/>
            <a:ext cx="1246800" cy="87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BR" sz="1200">
                <a:latin typeface="Lato"/>
                <a:ea typeface="Lato"/>
                <a:cs typeface="Lato"/>
                <a:sym typeface="Lato"/>
              </a:rPr>
              <a:t>Alta</a:t>
            </a:r>
            <a:br>
              <a:rPr b="1" lang="pt-BR" sz="1200">
                <a:latin typeface="Lato"/>
                <a:ea typeface="Lato"/>
                <a:cs typeface="Lato"/>
                <a:sym typeface="Lato"/>
              </a:rPr>
            </a:br>
            <a:r>
              <a:rPr lang="pt-BR" sz="1100">
                <a:latin typeface="Lato"/>
                <a:ea typeface="Lato"/>
                <a:cs typeface="Lato"/>
                <a:sym typeface="Lato"/>
              </a:rPr>
              <a:t>Representação o mais fiel possível ao produto final</a:t>
            </a:r>
            <a:endParaRPr sz="11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6624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Existem diferentes formas de prototipar</a:t>
            </a:r>
            <a:endParaRPr sz="2440"/>
          </a:p>
        </p:txBody>
      </p:sp>
      <p:sp>
        <p:nvSpPr>
          <p:cNvPr id="136" name="Google Shape;136;p20"/>
          <p:cNvSpPr txBox="1"/>
          <p:nvPr/>
        </p:nvSpPr>
        <p:spPr>
          <a:xfrm>
            <a:off x="1928600" y="1440675"/>
            <a:ext cx="53814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sz="2000">
                <a:latin typeface="Lato"/>
                <a:ea typeface="Lato"/>
                <a:cs typeface="Lato"/>
                <a:sym typeface="Lato"/>
              </a:rPr>
              <a:t>Diferentes níveis de contextualidade (público):</a:t>
            </a:r>
            <a:endParaRPr sz="2000">
              <a:latin typeface="Lato"/>
              <a:ea typeface="Lato"/>
              <a:cs typeface="Lato"/>
              <a:sym typeface="Lato"/>
            </a:endParaRPr>
          </a:p>
          <a:p>
            <a:pPr indent="0" lvl="0" marL="0" rtl="0" algn="just">
              <a:spcBef>
                <a:spcPts val="0"/>
              </a:spcBef>
              <a:spcAft>
                <a:spcPts val="0"/>
              </a:spcAft>
              <a:buNone/>
            </a:pPr>
            <a:r>
              <a:t/>
            </a:r>
            <a:endParaRPr sz="2000">
              <a:latin typeface="Lato"/>
              <a:ea typeface="Lato"/>
              <a:cs typeface="Lato"/>
              <a:sym typeface="Lato"/>
            </a:endParaRPr>
          </a:p>
          <a:p>
            <a:pPr indent="0" lvl="0" marL="0" rtl="0" algn="just">
              <a:spcBef>
                <a:spcPts val="0"/>
              </a:spcBef>
              <a:spcAft>
                <a:spcPts val="0"/>
              </a:spcAft>
              <a:buNone/>
            </a:pPr>
            <a:r>
              <a:t/>
            </a:r>
            <a:endParaRPr sz="2000">
              <a:latin typeface="Lato"/>
              <a:ea typeface="Lato"/>
              <a:cs typeface="Lato"/>
              <a:sym typeface="Lato"/>
            </a:endParaRPr>
          </a:p>
        </p:txBody>
      </p:sp>
      <p:sp>
        <p:nvSpPr>
          <p:cNvPr id="137" name="Google Shape;137;p20"/>
          <p:cNvSpPr/>
          <p:nvPr/>
        </p:nvSpPr>
        <p:spPr>
          <a:xfrm>
            <a:off x="1034450" y="2315000"/>
            <a:ext cx="7014000" cy="295200"/>
          </a:xfrm>
          <a:prstGeom prst="rect">
            <a:avLst/>
          </a:prstGeom>
          <a:gradFill>
            <a:gsLst>
              <a:gs pos="0">
                <a:srgbClr val="EFACAC"/>
              </a:gs>
              <a:gs pos="100000">
                <a:schemeClr val="dk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txBox="1"/>
          <p:nvPr/>
        </p:nvSpPr>
        <p:spPr>
          <a:xfrm>
            <a:off x="977025" y="2635350"/>
            <a:ext cx="12468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200">
                <a:latin typeface="Lato"/>
                <a:ea typeface="Lato"/>
                <a:cs typeface="Lato"/>
                <a:sym typeface="Lato"/>
              </a:rPr>
              <a:t>Restrita</a:t>
            </a:r>
            <a:br>
              <a:rPr b="1" lang="pt-BR" sz="1200">
                <a:latin typeface="Lato"/>
                <a:ea typeface="Lato"/>
                <a:cs typeface="Lato"/>
                <a:sym typeface="Lato"/>
              </a:rPr>
            </a:br>
            <a:r>
              <a:rPr lang="pt-BR" sz="1100">
                <a:latin typeface="Lato"/>
                <a:ea typeface="Lato"/>
                <a:cs typeface="Lato"/>
                <a:sym typeface="Lato"/>
              </a:rPr>
              <a:t>Em ambiente controlado</a:t>
            </a:r>
            <a:endParaRPr sz="1100">
              <a:latin typeface="Lato"/>
              <a:ea typeface="Lato"/>
              <a:cs typeface="Lato"/>
              <a:sym typeface="Lato"/>
            </a:endParaRPr>
          </a:p>
          <a:p>
            <a:pPr indent="0" lvl="0" marL="0" rtl="0" algn="l">
              <a:spcBef>
                <a:spcPts val="0"/>
              </a:spcBef>
              <a:spcAft>
                <a:spcPts val="0"/>
              </a:spcAft>
              <a:buNone/>
            </a:pPr>
            <a:r>
              <a:t/>
            </a:r>
            <a:endParaRPr b="1" sz="1200">
              <a:latin typeface="Lato"/>
              <a:ea typeface="Lato"/>
              <a:cs typeface="Lato"/>
              <a:sym typeface="Lato"/>
            </a:endParaRPr>
          </a:p>
        </p:txBody>
      </p:sp>
      <p:sp>
        <p:nvSpPr>
          <p:cNvPr id="139" name="Google Shape;139;p20"/>
          <p:cNvSpPr txBox="1"/>
          <p:nvPr/>
        </p:nvSpPr>
        <p:spPr>
          <a:xfrm>
            <a:off x="7066500" y="2635350"/>
            <a:ext cx="12468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200">
                <a:latin typeface="Lato"/>
                <a:ea typeface="Lato"/>
                <a:cs typeface="Lato"/>
                <a:sym typeface="Lato"/>
              </a:rPr>
              <a:t>Total</a:t>
            </a:r>
            <a:br>
              <a:rPr b="1" lang="pt-BR" sz="1200">
                <a:latin typeface="Lato"/>
                <a:ea typeface="Lato"/>
                <a:cs typeface="Lato"/>
                <a:sym typeface="Lato"/>
              </a:rPr>
            </a:br>
            <a:r>
              <a:rPr lang="pt-BR" sz="1100">
                <a:latin typeface="Lato"/>
                <a:ea typeface="Lato"/>
                <a:cs typeface="Lato"/>
                <a:sym typeface="Lato"/>
              </a:rPr>
              <a:t>Usuário final e ambiente final</a:t>
            </a:r>
            <a:endParaRPr sz="1100">
              <a:latin typeface="Lato"/>
              <a:ea typeface="Lato"/>
              <a:cs typeface="Lato"/>
              <a:sym typeface="Lato"/>
            </a:endParaRPr>
          </a:p>
          <a:p>
            <a:pPr indent="0" lvl="0" marL="0" rtl="0" algn="just">
              <a:spcBef>
                <a:spcPts val="0"/>
              </a:spcBef>
              <a:spcAft>
                <a:spcPts val="0"/>
              </a:spcAft>
              <a:buNone/>
            </a:pPr>
            <a:r>
              <a:t/>
            </a:r>
            <a:endParaRPr b="1" sz="1200">
              <a:latin typeface="Lato"/>
              <a:ea typeface="Lato"/>
              <a:cs typeface="Lato"/>
              <a:sym typeface="Lato"/>
            </a:endParaRPr>
          </a:p>
        </p:txBody>
      </p:sp>
      <p:sp>
        <p:nvSpPr>
          <p:cNvPr id="140" name="Google Shape;140;p20"/>
          <p:cNvSpPr txBox="1"/>
          <p:nvPr/>
        </p:nvSpPr>
        <p:spPr>
          <a:xfrm>
            <a:off x="2802450" y="2692400"/>
            <a:ext cx="1357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200">
                <a:latin typeface="Lato"/>
                <a:ea typeface="Lato"/>
                <a:cs typeface="Lato"/>
                <a:sym typeface="Lato"/>
              </a:rPr>
              <a:t>Geral</a:t>
            </a:r>
            <a:br>
              <a:rPr b="1" lang="pt-BR" sz="1200">
                <a:latin typeface="Lato"/>
                <a:ea typeface="Lato"/>
                <a:cs typeface="Lato"/>
                <a:sym typeface="Lato"/>
              </a:rPr>
            </a:br>
            <a:r>
              <a:rPr lang="pt-BR" sz="1100">
                <a:latin typeface="Lato"/>
                <a:ea typeface="Lato"/>
                <a:cs typeface="Lato"/>
                <a:sym typeface="Lato"/>
              </a:rPr>
              <a:t>Qualquer usuário, qualquer ambiente</a:t>
            </a:r>
            <a:endParaRPr sz="1100">
              <a:latin typeface="Lato"/>
              <a:ea typeface="Lato"/>
              <a:cs typeface="Lato"/>
              <a:sym typeface="Lato"/>
            </a:endParaRPr>
          </a:p>
        </p:txBody>
      </p:sp>
      <p:sp>
        <p:nvSpPr>
          <p:cNvPr id="141" name="Google Shape;141;p20"/>
          <p:cNvSpPr txBox="1"/>
          <p:nvPr/>
        </p:nvSpPr>
        <p:spPr>
          <a:xfrm>
            <a:off x="4857201" y="2692400"/>
            <a:ext cx="1178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200">
                <a:latin typeface="Lato"/>
                <a:ea typeface="Lato"/>
                <a:cs typeface="Lato"/>
                <a:sym typeface="Lato"/>
              </a:rPr>
              <a:t>Parcial</a:t>
            </a:r>
            <a:br>
              <a:rPr b="1" lang="pt-BR" sz="1200">
                <a:latin typeface="Lato"/>
                <a:ea typeface="Lato"/>
                <a:cs typeface="Lato"/>
                <a:sym typeface="Lato"/>
              </a:rPr>
            </a:br>
            <a:r>
              <a:rPr lang="pt-BR" sz="1100">
                <a:latin typeface="Lato"/>
                <a:ea typeface="Lato"/>
                <a:cs typeface="Lato"/>
                <a:sym typeface="Lato"/>
              </a:rPr>
              <a:t>Usuário final ou ambiente final</a:t>
            </a:r>
            <a:endParaRPr sz="11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9450" y="6624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Prototipação em papel</a:t>
            </a:r>
            <a:endParaRPr sz="2440"/>
          </a:p>
        </p:txBody>
      </p:sp>
      <p:sp>
        <p:nvSpPr>
          <p:cNvPr id="147" name="Google Shape;147;p21"/>
          <p:cNvSpPr txBox="1"/>
          <p:nvPr/>
        </p:nvSpPr>
        <p:spPr>
          <a:xfrm>
            <a:off x="821200" y="1683375"/>
            <a:ext cx="51681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sz="2000">
                <a:latin typeface="Lato"/>
                <a:ea typeface="Lato"/>
                <a:cs typeface="Lato"/>
                <a:sym typeface="Lato"/>
              </a:rPr>
              <a:t>A prototipação em papel é um método amplamente utilizado pelos profissionais de design de interface de usuário devido à sua simplicidade, custo acessível e alta eficácia. Essa técnica envolve esboçar representações das telas e elementos interativos (conforme definido no projeto) em folhas de papel.</a:t>
            </a:r>
            <a:br>
              <a:rPr lang="pt-BR">
                <a:latin typeface="Lato"/>
                <a:ea typeface="Lato"/>
                <a:cs typeface="Lato"/>
                <a:sym typeface="Lato"/>
              </a:rPr>
            </a:br>
            <a:endParaRPr>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p:txBody>
      </p:sp>
      <p:pic>
        <p:nvPicPr>
          <p:cNvPr id="148" name="Google Shape;148;p21"/>
          <p:cNvPicPr preferRelativeResize="0"/>
          <p:nvPr/>
        </p:nvPicPr>
        <p:blipFill>
          <a:blip r:embed="rId3">
            <a:alphaModFix/>
          </a:blip>
          <a:stretch>
            <a:fillRect/>
          </a:stretch>
        </p:blipFill>
        <p:spPr>
          <a:xfrm>
            <a:off x="6043275" y="972625"/>
            <a:ext cx="2849900" cy="35213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E06666"/>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