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commands from C# and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6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68137"/>
            <a:ext cx="8915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Microsoft’s </a:t>
            </a:r>
            <a:r>
              <a:rPr lang="en-US" dirty="0" smtClean="0"/>
              <a:t>database </a:t>
            </a:r>
            <a:r>
              <a:rPr lang="en-US" dirty="0" smtClean="0"/>
              <a:t>system is called “SQL Server”</a:t>
            </a:r>
          </a:p>
          <a:p>
            <a:r>
              <a:rPr lang="en-US" dirty="0" smtClean="0"/>
              <a:t>The most popular open </a:t>
            </a:r>
            <a:r>
              <a:rPr lang="en-US" dirty="0"/>
              <a:t>s</a:t>
            </a:r>
            <a:r>
              <a:rPr lang="en-US" dirty="0" smtClean="0"/>
              <a:t>ource database is called “MySQL”</a:t>
            </a:r>
          </a:p>
          <a:p>
            <a:r>
              <a:rPr lang="en-US" dirty="0" smtClean="0"/>
              <a:t>SQL : Structured Query Language</a:t>
            </a:r>
          </a:p>
          <a:p>
            <a:endParaRPr lang="en-US" dirty="0"/>
          </a:p>
          <a:p>
            <a:r>
              <a:rPr lang="en-US" dirty="0" smtClean="0"/>
              <a:t>Select *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err="1" smtClean="0"/>
              <a:t>PlantData</a:t>
            </a:r>
            <a:r>
              <a:rPr lang="en-US" dirty="0" smtClean="0"/>
              <a:t> </a:t>
            </a:r>
            <a:r>
              <a:rPr lang="en-US" b="1" dirty="0" smtClean="0"/>
              <a:t>Where Collection =  ‘Ivy‘</a:t>
            </a:r>
          </a:p>
          <a:p>
            <a:r>
              <a:rPr lang="en-US" dirty="0" smtClean="0"/>
              <a:t>Select </a:t>
            </a:r>
            <a:r>
              <a:rPr lang="en-US" dirty="0"/>
              <a:t>*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PlantData</a:t>
            </a:r>
            <a:r>
              <a:rPr lang="en-US" dirty="0"/>
              <a:t> </a:t>
            </a:r>
            <a:r>
              <a:rPr lang="en-US" b="1" dirty="0"/>
              <a:t>Where </a:t>
            </a:r>
            <a:r>
              <a:rPr lang="en-US" b="1" dirty="0" smtClean="0"/>
              <a:t>Location = ‘House10’</a:t>
            </a:r>
          </a:p>
          <a:p>
            <a:pPr lvl="1"/>
            <a:r>
              <a:rPr lang="en-US" b="1" dirty="0" smtClean="0"/>
              <a:t>Lists all the database records that satisfy that criteria</a:t>
            </a:r>
          </a:p>
          <a:p>
            <a:r>
              <a:rPr lang="en-US" b="1" dirty="0"/>
              <a:t>Select COUNT (DISTINCT </a:t>
            </a:r>
            <a:r>
              <a:rPr lang="en-US" b="1" dirty="0" err="1" smtClean="0"/>
              <a:t>ScientificName</a:t>
            </a:r>
            <a:r>
              <a:rPr lang="en-US" b="1" dirty="0" smtClean="0"/>
              <a:t>) </a:t>
            </a:r>
            <a:r>
              <a:rPr lang="en-US" b="1" dirty="0"/>
              <a:t>FROM </a:t>
            </a:r>
            <a:r>
              <a:rPr lang="en-US" b="1" dirty="0" err="1" smtClean="0"/>
              <a:t>PlantData</a:t>
            </a:r>
            <a:endParaRPr lang="en-US" b="1" dirty="0" smtClean="0"/>
          </a:p>
          <a:p>
            <a:pPr lvl="1"/>
            <a:r>
              <a:rPr lang="en-US" dirty="0" smtClean="0"/>
              <a:t>Counts the number of unique </a:t>
            </a:r>
            <a:r>
              <a:rPr lang="en-US" dirty="0" smtClean="0"/>
              <a:t>plant name</a:t>
            </a:r>
            <a:r>
              <a:rPr lang="en-US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therefore </a:t>
            </a:r>
            <a:r>
              <a:rPr lang="en-US" dirty="0" smtClean="0"/>
              <a:t>= number of </a:t>
            </a:r>
            <a:r>
              <a:rPr lang="en-US" dirty="0" smtClean="0"/>
              <a:t>plant types</a:t>
            </a:r>
            <a:endParaRPr lang="en-US" dirty="0" smtClean="0"/>
          </a:p>
          <a:p>
            <a:pPr lvl="1"/>
            <a:r>
              <a:rPr lang="en-US" dirty="0" smtClean="0"/>
              <a:t>Returns a useful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8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How do you issue an SQL command from C#?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447" y="2133600"/>
            <a:ext cx="11025050" cy="3777622"/>
          </a:xfrm>
        </p:spPr>
        <p:txBody>
          <a:bodyPr/>
          <a:lstStyle/>
          <a:p>
            <a:r>
              <a:rPr lang="en-US" dirty="0" smtClean="0"/>
              <a:t>It’s all about the connection string:</a:t>
            </a:r>
          </a:p>
          <a:p>
            <a:pPr marL="0" indent="0">
              <a:buNone/>
            </a:pPr>
            <a:r>
              <a:rPr lang="en-US" sz="1400" b="1" dirty="0" smtClean="0"/>
              <a:t>string </a:t>
            </a:r>
            <a:r>
              <a:rPr lang="en-US" sz="1400" b="1" dirty="0"/>
              <a:t>CONNECTION_STRING </a:t>
            </a:r>
            <a:r>
              <a:rPr lang="en-US" sz="1400" b="1" dirty="0" smtClean="0"/>
              <a:t>= "</a:t>
            </a:r>
            <a:r>
              <a:rPr lang="en-US" sz="1400" b="1" dirty="0">
                <a:solidFill>
                  <a:srgbClr val="00B050"/>
                </a:solidFill>
              </a:rPr>
              <a:t>Data Source=MBUCKLEY16</a:t>
            </a:r>
            <a:r>
              <a:rPr lang="en-US" sz="1400" b="1" dirty="0" smtClean="0">
                <a:solidFill>
                  <a:srgbClr val="00B050"/>
                </a:solidFill>
              </a:rPr>
              <a:t>; </a:t>
            </a:r>
            <a:r>
              <a:rPr lang="en-US" sz="1400" b="1" dirty="0" smtClean="0">
                <a:solidFill>
                  <a:srgbClr val="FF0000"/>
                </a:solidFill>
              </a:rPr>
              <a:t>Initial </a:t>
            </a:r>
            <a:r>
              <a:rPr lang="en-US" sz="1400" b="1" dirty="0">
                <a:solidFill>
                  <a:srgbClr val="FF0000"/>
                </a:solidFill>
              </a:rPr>
              <a:t>Catalog=</a:t>
            </a:r>
            <a:r>
              <a:rPr lang="en-US" sz="1400" b="1" dirty="0" err="1">
                <a:solidFill>
                  <a:srgbClr val="FF0000"/>
                </a:solidFill>
              </a:rPr>
              <a:t>BotanicalApp</a:t>
            </a:r>
            <a:r>
              <a:rPr lang="en-US" sz="1400" b="1" dirty="0" smtClean="0">
                <a:solidFill>
                  <a:srgbClr val="FF0000"/>
                </a:solidFill>
              </a:rPr>
              <a:t>;</a:t>
            </a:r>
            <a:r>
              <a:rPr lang="en-US" sz="1400" b="1" dirty="0" smtClean="0"/>
              <a:t> Integrated </a:t>
            </a:r>
            <a:r>
              <a:rPr lang="en-US" sz="1400" b="1" dirty="0"/>
              <a:t>Security=True";</a:t>
            </a:r>
          </a:p>
          <a:p>
            <a:pPr marL="0" indent="0">
              <a:buNone/>
            </a:pPr>
            <a:r>
              <a:rPr lang="en-US" sz="1400" b="1" dirty="0" smtClean="0"/>
              <a:t>string </a:t>
            </a:r>
            <a:r>
              <a:rPr lang="en-US" sz="1400" b="1" dirty="0"/>
              <a:t>CONNECTION_STRING_LOCATIONS </a:t>
            </a:r>
            <a:r>
              <a:rPr lang="en-US" sz="1400" b="1" dirty="0" smtClean="0">
                <a:solidFill>
                  <a:srgbClr val="00B050"/>
                </a:solidFill>
              </a:rPr>
              <a:t>="</a:t>
            </a:r>
            <a:r>
              <a:rPr lang="en-US" sz="1400" b="1" dirty="0">
                <a:solidFill>
                  <a:srgbClr val="00B050"/>
                </a:solidFill>
              </a:rPr>
              <a:t>Data Source=MBUCKLEY16</a:t>
            </a:r>
            <a:r>
              <a:rPr lang="en-US" sz="1400" b="1" dirty="0" smtClean="0">
                <a:solidFill>
                  <a:srgbClr val="00B050"/>
                </a:solidFill>
              </a:rPr>
              <a:t>; </a:t>
            </a:r>
            <a:r>
              <a:rPr lang="en-US" sz="1400" b="1" dirty="0" smtClean="0">
                <a:solidFill>
                  <a:srgbClr val="FF0000"/>
                </a:solidFill>
              </a:rPr>
              <a:t>Initial Catalog=Locations;</a:t>
            </a:r>
            <a:r>
              <a:rPr lang="en-US" sz="1400" b="1" dirty="0" smtClean="0"/>
              <a:t> Integrated </a:t>
            </a:r>
            <a:r>
              <a:rPr lang="en-US" sz="1400" b="1" dirty="0"/>
              <a:t>Security=True";</a:t>
            </a:r>
          </a:p>
          <a:p>
            <a:pPr marL="0" indent="0">
              <a:buNone/>
            </a:pPr>
            <a:r>
              <a:rPr lang="en-US" sz="1400" b="1" dirty="0" smtClean="0"/>
              <a:t>string </a:t>
            </a:r>
            <a:r>
              <a:rPr lang="en-US" sz="1400" b="1" dirty="0"/>
              <a:t>CONNECTION_STRING_COLLECTIONS </a:t>
            </a:r>
            <a:r>
              <a:rPr lang="en-US" sz="1400" b="1" dirty="0" smtClean="0">
                <a:solidFill>
                  <a:srgbClr val="00B050"/>
                </a:solidFill>
              </a:rPr>
              <a:t>="</a:t>
            </a:r>
            <a:r>
              <a:rPr lang="en-US" sz="1400" b="1" dirty="0">
                <a:solidFill>
                  <a:srgbClr val="00B050"/>
                </a:solidFill>
              </a:rPr>
              <a:t>Data Source=MBUCKLEY16</a:t>
            </a:r>
            <a:r>
              <a:rPr lang="en-US" sz="1400" b="1" dirty="0" smtClean="0">
                <a:solidFill>
                  <a:srgbClr val="00B050"/>
                </a:solidFill>
              </a:rPr>
              <a:t>; </a:t>
            </a:r>
            <a:r>
              <a:rPr lang="en-US" sz="1400" b="1" dirty="0" smtClean="0">
                <a:solidFill>
                  <a:srgbClr val="FF0000"/>
                </a:solidFill>
              </a:rPr>
              <a:t>Initial Catalog=Collections;</a:t>
            </a:r>
            <a:r>
              <a:rPr lang="en-US" sz="1400" b="1" dirty="0" smtClean="0"/>
              <a:t> Integrated </a:t>
            </a:r>
            <a:r>
              <a:rPr lang="en-US" sz="1400" b="1" dirty="0"/>
              <a:t>Security=True</a:t>
            </a:r>
            <a:r>
              <a:rPr lang="en-US" sz="1400" b="1" dirty="0" smtClean="0"/>
              <a:t>";</a:t>
            </a:r>
          </a:p>
          <a:p>
            <a:pPr marL="0" indent="0">
              <a:buNone/>
            </a:pPr>
            <a:r>
              <a:rPr lang="en-US" sz="1400" b="1" dirty="0" smtClean="0"/>
              <a:t>                   </a:t>
            </a:r>
            <a:r>
              <a:rPr lang="en-US" sz="1400" b="1" dirty="0"/>
              <a:t>	</a:t>
            </a:r>
            <a:r>
              <a:rPr lang="en-US" sz="1400" b="1" dirty="0" smtClean="0"/>
              <a:t>		note: </a:t>
            </a:r>
            <a:r>
              <a:rPr lang="en-US" sz="1400" b="1" dirty="0" smtClean="0">
                <a:solidFill>
                  <a:srgbClr val="00B050"/>
                </a:solidFill>
              </a:rPr>
              <a:t>SERVER</a:t>
            </a:r>
            <a:r>
              <a:rPr lang="en-US" sz="1400" b="1" dirty="0" smtClean="0"/>
              <a:t>  </a:t>
            </a:r>
            <a:r>
              <a:rPr lang="en-US" sz="1400" b="1" dirty="0" smtClean="0">
                <a:solidFill>
                  <a:srgbClr val="FF0000"/>
                </a:solidFill>
              </a:rPr>
              <a:t>DATABASE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85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6016"/>
          </a:xfrm>
        </p:spPr>
        <p:txBody>
          <a:bodyPr/>
          <a:lstStyle/>
          <a:p>
            <a:r>
              <a:rPr lang="en-US" dirty="0" smtClean="0"/>
              <a:t>Issuing an SQL command with no reply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783" y="2002972"/>
            <a:ext cx="10772502" cy="4084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GlobalVariables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.CONNECTION_STRING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sqlConnection1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sqlConnection1.Open();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SQL output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/>
              <a:t>"</a:t>
            </a:r>
            <a:r>
              <a:rPr lang="en-US" dirty="0"/>
              <a:t>INSERT </a:t>
            </a:r>
            <a:r>
              <a:rPr lang="en-US" dirty="0" smtClean="0"/>
              <a:t>INTO </a:t>
            </a:r>
            <a:r>
              <a:rPr lang="en-US" dirty="0" err="1" smtClean="0"/>
              <a:t>PlantData</a:t>
            </a:r>
            <a:r>
              <a:rPr lang="en-US" dirty="0" smtClean="0"/>
              <a:t>( [ID], [</a:t>
            </a:r>
            <a:r>
              <a:rPr lang="en-US" dirty="0" err="1" smtClean="0"/>
              <a:t>CommonName</a:t>
            </a:r>
            <a:r>
              <a:rPr lang="en-US" dirty="0" smtClean="0"/>
              <a:t>]) VALUES (‘1258’, ‘Daisy’) "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cmd.Connection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sqlConnection1;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cmd.ExecuteNonQuery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executes the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Command, expects no reply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5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20250"/>
            <a:ext cx="8911687" cy="734427"/>
          </a:xfrm>
        </p:spPr>
        <p:txBody>
          <a:bodyPr/>
          <a:lstStyle/>
          <a:p>
            <a:r>
              <a:rPr lang="en-US" dirty="0" smtClean="0"/>
              <a:t>Question 2: How do you get a reply?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54677"/>
            <a:ext cx="8915400" cy="590332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GlobalVariables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.CONNECTION_STRING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replyString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sqlConnection1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sqlConnection1.Open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SQL output (query)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SQL input (reader)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SqlDataReader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reader;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IDataRecord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cmd.CommandText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"SELECT COUNT(DISTINCT ID) FROM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PlantData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cmd.Connection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sqlConnection1;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reader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cmd.ExecuteReader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executes the command reads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the reply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readRecord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IDataRecord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)(reader);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places reply into a Data Record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reader.Read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reads the Data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Record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replyString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convert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to strings, nulls to ""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replyString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!= 0)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if not 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sqlConnection1.Close();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if not blank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sqlConnection1.Close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replyString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SQL Query Error"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end 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8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7" y="110304"/>
            <a:ext cx="10194614" cy="678910"/>
          </a:xfrm>
        </p:spPr>
        <p:txBody>
          <a:bodyPr/>
          <a:lstStyle/>
          <a:p>
            <a:r>
              <a:rPr lang="en-US" dirty="0" smtClean="0"/>
              <a:t>3. What to do with </a:t>
            </a:r>
            <a:r>
              <a:rPr lang="en-US" dirty="0" err="1" smtClean="0"/>
              <a:t>replyString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11" y="789214"/>
            <a:ext cx="10188231" cy="5864531"/>
          </a:xfrm>
        </p:spPr>
      </p:pic>
      <p:sp>
        <p:nvSpPr>
          <p:cNvPr id="5" name="Oval 4"/>
          <p:cNvSpPr/>
          <p:nvPr/>
        </p:nvSpPr>
        <p:spPr>
          <a:xfrm>
            <a:off x="1741714" y="5103223"/>
            <a:ext cx="775063" cy="505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6865" y="3992880"/>
            <a:ext cx="775063" cy="505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781510" y="5808617"/>
            <a:ext cx="775063" cy="505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04069" y="243840"/>
            <a:ext cx="343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e.g. </a:t>
            </a:r>
            <a:r>
              <a:rPr lang="en-US" dirty="0" err="1" smtClean="0">
                <a:solidFill>
                  <a:srgbClr val="FF0000"/>
                </a:solidFill>
              </a:rPr>
              <a:t>Stats.Text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replyString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7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04634"/>
              </p:ext>
            </p:extLst>
          </p:nvPr>
        </p:nvGraphicFramePr>
        <p:xfrm>
          <a:off x="3021623" y="231530"/>
          <a:ext cx="8373208" cy="646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9319225" imgH="7193438" progId="Visio.Drawing.15">
                  <p:embed/>
                </p:oleObj>
              </mc:Choice>
              <mc:Fallback>
                <p:oleObj name="Visio" r:id="rId3" imgW="9319225" imgH="719343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1623" y="231530"/>
                        <a:ext cx="8373208" cy="6464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50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Default.aspx.cs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205" y="2133600"/>
            <a:ext cx="1066800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Page_Load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UsefulFunctions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SQLQuery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UsefulFunctions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Stats.Text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SQLQuery.SQLCommand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"SELECT COUNT(DISTINCT </a:t>
            </a:r>
            <a:r>
              <a:rPr lang="en-US" sz="1600" b="1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ScientificName</a:t>
            </a:r>
            <a:r>
              <a:rPr lang="en-US" sz="1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FROM 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PlantData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963613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419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Wisp</vt:lpstr>
      <vt:lpstr>Visio</vt:lpstr>
      <vt:lpstr>SQL commands from C# and ASP.net</vt:lpstr>
      <vt:lpstr>SQL commands</vt:lpstr>
      <vt:lpstr>Question 1: How do you issue an SQL command from C#?</vt:lpstr>
      <vt:lpstr>Issuing an SQL command with no reply</vt:lpstr>
      <vt:lpstr>Question 2: How do you get a reply?</vt:lpstr>
      <vt:lpstr>3. What to do with replyString?</vt:lpstr>
      <vt:lpstr>PowerPoint Presentation</vt:lpstr>
      <vt:lpstr>In Default.aspx.cs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commands from C# and ASP.net</dc:title>
  <dc:creator>michael buckley</dc:creator>
  <cp:lastModifiedBy>michael buckley</cp:lastModifiedBy>
  <cp:revision>16</cp:revision>
  <dcterms:created xsi:type="dcterms:W3CDTF">2018-03-06T20:54:29Z</dcterms:created>
  <dcterms:modified xsi:type="dcterms:W3CDTF">2018-03-07T13:20:31Z</dcterms:modified>
</cp:coreProperties>
</file>